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6" r:id="rId5"/>
    <p:sldMasterId id="2147483665" r:id="rId6"/>
    <p:sldMasterId id="2147483683" r:id="rId7"/>
  </p:sldMasterIdLst>
  <p:notesMasterIdLst>
    <p:notesMasterId r:id="rId81"/>
  </p:notesMasterIdLst>
  <p:sldIdLst>
    <p:sldId id="579" r:id="rId8"/>
    <p:sldId id="581" r:id="rId9"/>
    <p:sldId id="588" r:id="rId10"/>
    <p:sldId id="586" r:id="rId11"/>
    <p:sldId id="600" r:id="rId12"/>
    <p:sldId id="589" r:id="rId13"/>
    <p:sldId id="545" r:id="rId14"/>
    <p:sldId id="601" r:id="rId15"/>
    <p:sldId id="661" r:id="rId16"/>
    <p:sldId id="602" r:id="rId17"/>
    <p:sldId id="549" r:id="rId18"/>
    <p:sldId id="603" r:id="rId19"/>
    <p:sldId id="605" r:id="rId20"/>
    <p:sldId id="662" r:id="rId21"/>
    <p:sldId id="607" r:id="rId22"/>
    <p:sldId id="608" r:id="rId23"/>
    <p:sldId id="609" r:id="rId24"/>
    <p:sldId id="610" r:id="rId25"/>
    <p:sldId id="611" r:id="rId26"/>
    <p:sldId id="612" r:id="rId27"/>
    <p:sldId id="613" r:id="rId28"/>
    <p:sldId id="614" r:id="rId29"/>
    <p:sldId id="615" r:id="rId30"/>
    <p:sldId id="616" r:id="rId31"/>
    <p:sldId id="617" r:id="rId32"/>
    <p:sldId id="618" r:id="rId33"/>
    <p:sldId id="619" r:id="rId34"/>
    <p:sldId id="620" r:id="rId35"/>
    <p:sldId id="621" r:id="rId36"/>
    <p:sldId id="622" r:id="rId37"/>
    <p:sldId id="623" r:id="rId38"/>
    <p:sldId id="624" r:id="rId39"/>
    <p:sldId id="625" r:id="rId40"/>
    <p:sldId id="663" r:id="rId41"/>
    <p:sldId id="592" r:id="rId42"/>
    <p:sldId id="627" r:id="rId43"/>
    <p:sldId id="628" r:id="rId44"/>
    <p:sldId id="629" r:id="rId45"/>
    <p:sldId id="630" r:id="rId46"/>
    <p:sldId id="631" r:id="rId47"/>
    <p:sldId id="632" r:id="rId48"/>
    <p:sldId id="633" r:id="rId49"/>
    <p:sldId id="635" r:id="rId50"/>
    <p:sldId id="636" r:id="rId51"/>
    <p:sldId id="637" r:id="rId52"/>
    <p:sldId id="638" r:id="rId53"/>
    <p:sldId id="639" r:id="rId54"/>
    <p:sldId id="640" r:id="rId55"/>
    <p:sldId id="641" r:id="rId56"/>
    <p:sldId id="642" r:id="rId57"/>
    <p:sldId id="643" r:id="rId58"/>
    <p:sldId id="591" r:id="rId59"/>
    <p:sldId id="594" r:id="rId60"/>
    <p:sldId id="595" r:id="rId61"/>
    <p:sldId id="644" r:id="rId62"/>
    <p:sldId id="645" r:id="rId63"/>
    <p:sldId id="400" r:id="rId64"/>
    <p:sldId id="647" r:id="rId65"/>
    <p:sldId id="434" r:id="rId66"/>
    <p:sldId id="648" r:id="rId67"/>
    <p:sldId id="649" r:id="rId68"/>
    <p:sldId id="650" r:id="rId69"/>
    <p:sldId id="651" r:id="rId70"/>
    <p:sldId id="652" r:id="rId71"/>
    <p:sldId id="653" r:id="rId72"/>
    <p:sldId id="654" r:id="rId73"/>
    <p:sldId id="655" r:id="rId74"/>
    <p:sldId id="656" r:id="rId75"/>
    <p:sldId id="657" r:id="rId76"/>
    <p:sldId id="658" r:id="rId77"/>
    <p:sldId id="659" r:id="rId78"/>
    <p:sldId id="660" r:id="rId79"/>
    <p:sldId id="295" r:id="rId80"/>
  </p:sldIdLst>
  <p:sldSz cx="12192000" cy="6858000"/>
  <p:notesSz cx="6735763" cy="9866313"/>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fo til instruktører" id="{0DD14797-B9EB-4318-A25A-5192857AE732}">
          <p14:sldIdLst>
            <p14:sldId id="579"/>
            <p14:sldId id="581"/>
            <p14:sldId id="588"/>
            <p14:sldId id="586"/>
            <p14:sldId id="600"/>
            <p14:sldId id="589"/>
          </p14:sldIdLst>
        </p14:section>
        <p14:section name="Presentasjon Trinn 1" id="{80E933B6-1E0A-470D-99F8-06961AB9904D}">
          <p14:sldIdLst>
            <p14:sldId id="545"/>
            <p14:sldId id="601"/>
            <p14:sldId id="661"/>
            <p14:sldId id="602"/>
            <p14:sldId id="549"/>
            <p14:sldId id="603"/>
            <p14:sldId id="605"/>
            <p14:sldId id="662"/>
            <p14:sldId id="607"/>
            <p14:sldId id="608"/>
            <p14:sldId id="609"/>
            <p14:sldId id="610"/>
            <p14:sldId id="611"/>
            <p14:sldId id="612"/>
            <p14:sldId id="613"/>
            <p14:sldId id="614"/>
            <p14:sldId id="615"/>
            <p14:sldId id="616"/>
            <p14:sldId id="617"/>
            <p14:sldId id="618"/>
            <p14:sldId id="619"/>
            <p14:sldId id="620"/>
            <p14:sldId id="621"/>
            <p14:sldId id="622"/>
            <p14:sldId id="623"/>
            <p14:sldId id="624"/>
            <p14:sldId id="625"/>
            <p14:sldId id="663"/>
            <p14:sldId id="592"/>
            <p14:sldId id="627"/>
            <p14:sldId id="628"/>
            <p14:sldId id="629"/>
            <p14:sldId id="630"/>
            <p14:sldId id="631"/>
            <p14:sldId id="632"/>
            <p14:sldId id="633"/>
            <p14:sldId id="635"/>
            <p14:sldId id="636"/>
            <p14:sldId id="637"/>
            <p14:sldId id="638"/>
            <p14:sldId id="639"/>
            <p14:sldId id="640"/>
            <p14:sldId id="641"/>
            <p14:sldId id="642"/>
            <p14:sldId id="643"/>
            <p14:sldId id="591"/>
            <p14:sldId id="594"/>
            <p14:sldId id="595"/>
            <p14:sldId id="644"/>
            <p14:sldId id="645"/>
            <p14:sldId id="400"/>
            <p14:sldId id="647"/>
            <p14:sldId id="434"/>
            <p14:sldId id="648"/>
            <p14:sldId id="649"/>
            <p14:sldId id="650"/>
            <p14:sldId id="651"/>
            <p14:sldId id="652"/>
            <p14:sldId id="653"/>
            <p14:sldId id="654"/>
            <p14:sldId id="655"/>
            <p14:sldId id="656"/>
            <p14:sldId id="657"/>
            <p14:sldId id="658"/>
            <p14:sldId id="659"/>
            <p14:sldId id="660"/>
            <p14:sldId id="29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0585442-7A02-E09E-156E-CC9F1408AB0F}" name="Heidi Synnøve Isberg" initials="HI" userId="S::heidi.synnove.isberg_stavanger.kommune.no#ext#@gjovikkommune.onmicrosoft.com::f5dd6328-0acc-4a96-9537-7b018b05f441" providerId="AD"/>
  <p188:author id="{19D0C585-976D-CDF2-E33C-80B5D4D526BA}" name="Elin Teigen" initials="ET" userId="S::elin.teigen2@tromso.kommune.no::ffc5d847-24a8-4926-8277-d41cc412378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Web" initials="W" lastIdx="1" clrIdx="0">
    <p:extLst>
      <p:ext uri="{19B8F6BF-5375-455C-9EA6-DF929625EA0E}">
        <p15:presenceInfo xmlns:p15="http://schemas.microsoft.com/office/powerpoint/2012/main" userId="S::web@konsis.no::00e3b707-d210-4fc0-88c1-1be286540b6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BE28"/>
    <a:srgbClr val="FF0000"/>
    <a:srgbClr val="FEF2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FD5AC0-6330-8CC1-4682-ABEF64578EE6}" v="37" dt="2025-12-15T12:26:24.970"/>
    <p1510:client id="{876DC943-4311-6F87-E5B5-43A91C71C828}" v="43" dt="2025-12-15T09:47:54.227"/>
  </p1510:revLst>
</p1510:revInfo>
</file>

<file path=ppt/tableStyles.xml><?xml version="1.0" encoding="utf-8"?>
<a:tblStyleLst xmlns:a="http://schemas.openxmlformats.org/drawingml/2006/main" def="{5C22544A-7EE6-4342-B048-85BDC9FD1C3A}">
  <a:tblStyle styleId="{69012ECD-51FC-41F1-AA8D-1B2483CD663E}" styleName="Lys stil 2 – uthevin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46"/>
    <p:restoredTop sz="59687" autoAdjust="0"/>
  </p:normalViewPr>
  <p:slideViewPr>
    <p:cSldViewPr snapToGrid="0">
      <p:cViewPr varScale="1">
        <p:scale>
          <a:sx n="37" d="100"/>
          <a:sy n="37" d="100"/>
        </p:scale>
        <p:origin x="1912"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viewProps" Target="viewProps.xml"/><Relationship Id="rId89" Type="http://schemas.microsoft.com/office/2018/10/relationships/authors" Target="author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microsoft.com/office/2016/11/relationships/changesInfo" Target="changesInfos/changesInfo1.xml"/><Relationship Id="rId61" Type="http://schemas.openxmlformats.org/officeDocument/2006/relationships/slide" Target="slides/slide54.xml"/><Relationship Id="rId82" Type="http://schemas.openxmlformats.org/officeDocument/2006/relationships/commentAuthors" Target="commentAuthors.xml"/><Relationship Id="rId19" Type="http://schemas.openxmlformats.org/officeDocument/2006/relationships/slide" Target="slides/slide1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tte Sophie Klev" userId="S::mettesophie.klev@hel.oslo.kommune.no::6d4f1ae7-d018-43e6-acfb-669f81867813" providerId="AD" clId="Web-{49FD5AC0-6330-8CC1-4682-ABEF64578EE6}"/>
    <pc:docChg chg="modSld">
      <pc:chgData name="Mette Sophie Klev" userId="S::mettesophie.klev@hel.oslo.kommune.no::6d4f1ae7-d018-43e6-acfb-669f81867813" providerId="AD" clId="Web-{49FD5AC0-6330-8CC1-4682-ABEF64578EE6}" dt="2025-12-15T12:26:24.970" v="36" actId="1076"/>
      <pc:docMkLst>
        <pc:docMk/>
      </pc:docMkLst>
      <pc:sldChg chg="addSp delSp modSp">
        <pc:chgData name="Mette Sophie Klev" userId="S::mettesophie.klev@hel.oslo.kommune.no::6d4f1ae7-d018-43e6-acfb-669f81867813" providerId="AD" clId="Web-{49FD5AC0-6330-8CC1-4682-ABEF64578EE6}" dt="2025-12-15T12:26:24.970" v="36" actId="1076"/>
        <pc:sldMkLst>
          <pc:docMk/>
          <pc:sldMk cId="1808160831" sldId="400"/>
        </pc:sldMkLst>
        <pc:picChg chg="add del mod modCrop">
          <ac:chgData name="Mette Sophie Klev" userId="S::mettesophie.klev@hel.oslo.kommune.no::6d4f1ae7-d018-43e6-acfb-669f81867813" providerId="AD" clId="Web-{49FD5AC0-6330-8CC1-4682-ABEF64578EE6}" dt="2025-12-15T12:22:51.237" v="9"/>
          <ac:picMkLst>
            <pc:docMk/>
            <pc:sldMk cId="1808160831" sldId="400"/>
            <ac:picMk id="3" creationId="{6126013A-680A-5BD3-D5EE-405D1406BFE9}"/>
          </ac:picMkLst>
        </pc:picChg>
        <pc:picChg chg="add mod modCrop">
          <ac:chgData name="Mette Sophie Klev" userId="S::mettesophie.klev@hel.oslo.kommune.no::6d4f1ae7-d018-43e6-acfb-669f81867813" providerId="AD" clId="Web-{49FD5AC0-6330-8CC1-4682-ABEF64578EE6}" dt="2025-12-15T12:26:24.970" v="36" actId="1076"/>
          <ac:picMkLst>
            <pc:docMk/>
            <pc:sldMk cId="1808160831" sldId="400"/>
            <ac:picMk id="5" creationId="{2B290A77-0D82-B1BF-B207-B37452F58DA7}"/>
          </ac:picMkLst>
        </pc:picChg>
        <pc:picChg chg="del">
          <ac:chgData name="Mette Sophie Klev" userId="S::mettesophie.klev@hel.oslo.kommune.no::6d4f1ae7-d018-43e6-acfb-669f81867813" providerId="AD" clId="Web-{49FD5AC0-6330-8CC1-4682-ABEF64578EE6}" dt="2025-12-15T12:20:38.886" v="0"/>
          <ac:picMkLst>
            <pc:docMk/>
            <pc:sldMk cId="1808160831" sldId="400"/>
            <ac:picMk id="6" creationId="{6CE36754-C16B-43F6-5110-7C35B4273519}"/>
          </ac:picMkLst>
        </pc:picChg>
        <pc:picChg chg="add mod modCrop">
          <ac:chgData name="Mette Sophie Klev" userId="S::mettesophie.klev@hel.oslo.kommune.no::6d4f1ae7-d018-43e6-acfb-669f81867813" providerId="AD" clId="Web-{49FD5AC0-6330-8CC1-4682-ABEF64578EE6}" dt="2025-12-15T12:25:54.500" v="29" actId="1076"/>
          <ac:picMkLst>
            <pc:docMk/>
            <pc:sldMk cId="1808160831" sldId="400"/>
            <ac:picMk id="8" creationId="{2879FC68-C4AF-F9A9-DEDF-76CA114AC821}"/>
          </ac:picMkLst>
        </pc:picChg>
      </pc:sldChg>
    </pc:docChg>
  </pc:docChgLst>
  <pc:docChgLst>
    <pc:chgData name="Mette Sophie Klev" userId="S::mettesophie.klev@hel.oslo.kommune.no::6d4f1ae7-d018-43e6-acfb-669f81867813" providerId="AD" clId="Web-{876DC943-4311-6F87-E5B5-43A91C71C828}"/>
    <pc:docChg chg="modSld">
      <pc:chgData name="Mette Sophie Klev" userId="S::mettesophie.klev@hel.oslo.kommune.no::6d4f1ae7-d018-43e6-acfb-669f81867813" providerId="AD" clId="Web-{876DC943-4311-6F87-E5B5-43A91C71C828}" dt="2025-12-15T09:47:53.930" v="40" actId="20577"/>
      <pc:docMkLst>
        <pc:docMk/>
      </pc:docMkLst>
      <pc:sldChg chg="modSp">
        <pc:chgData name="Mette Sophie Klev" userId="S::mettesophie.klev@hel.oslo.kommune.no::6d4f1ae7-d018-43e6-acfb-669f81867813" providerId="AD" clId="Web-{876DC943-4311-6F87-E5B5-43A91C71C828}" dt="2025-12-15T09:47:53.930" v="40" actId="20577"/>
        <pc:sldMkLst>
          <pc:docMk/>
          <pc:sldMk cId="3075565434" sldId="660"/>
        </pc:sldMkLst>
        <pc:spChg chg="mod">
          <ac:chgData name="Mette Sophie Klev" userId="S::mettesophie.klev@hel.oslo.kommune.no::6d4f1ae7-d018-43e6-acfb-669f81867813" providerId="AD" clId="Web-{876DC943-4311-6F87-E5B5-43A91C71C828}" dt="2025-12-15T09:47:53.930" v="40" actId="20577"/>
          <ac:spMkLst>
            <pc:docMk/>
            <pc:sldMk cId="3075565434" sldId="660"/>
            <ac:spMk id="3" creationId="{147F97F1-E633-B7D3-349E-1829C35CC76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0A37A4CE-5DE1-461B-959F-FEB8BEA5887B}" type="datetimeFigureOut">
              <a:rPr lang="nb-NO" smtClean="0"/>
              <a:t>15.12.2025</a:t>
            </a:fld>
            <a:endParaRPr lang="nb-NO"/>
          </a:p>
        </p:txBody>
      </p:sp>
      <p:sp>
        <p:nvSpPr>
          <p:cNvPr id="4" name="Plassholder for lysbilde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80467F5B-2F3B-47C8-8D92-64EC6D9D6733}" type="slidenum">
              <a:rPr lang="nb-NO" smtClean="0"/>
              <a:t>‹#›</a:t>
            </a:fld>
            <a:endParaRPr lang="nb-NO"/>
          </a:p>
        </p:txBody>
      </p:sp>
    </p:spTree>
    <p:extLst>
      <p:ext uri="{BB962C8B-B14F-4D97-AF65-F5344CB8AC3E}">
        <p14:creationId xmlns:p14="http://schemas.microsoft.com/office/powerpoint/2010/main" val="3338317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utviklingssenter.no/klinisk-observasjonskompetanse-i-kommunehelsetjenesten/trinn-1-grunnleggende-ferdigheter"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utviklingssenter.no/klinisk-observasjonskompetanse"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helsedirektoratet.no/retningslinjer/hjerneslag/akuttfasen-undersokelse-og-behandling-ved-hjerneslag/reperfusjonsbehandling-og-antitrombotisk-behandling-ved-akutt-hjerneinfarkt#trombolytisk-behandling-av-pasienter-med-akutt-hjerneinfarkt"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www.utviklingssenter.no/klinisk-observasjonskompetanse-i-kommunehelsetjenesten/trinn-3-abcde-news-og-isbar-satt-i-system"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100" b="1"/>
          </a:p>
          <a:p>
            <a:r>
              <a:rPr lang="nb-NO" sz="1100" b="1"/>
              <a:t>De første 6 bildene i denne </a:t>
            </a:r>
            <a:r>
              <a:rPr lang="nb-NO" sz="1100" b="1" err="1"/>
              <a:t>pp</a:t>
            </a:r>
            <a:r>
              <a:rPr lang="nb-NO" sz="1100" b="1"/>
              <a:t>-presentasjonen er ment for instruktør og ledere, undervisning i trinn 1 starter fra og med bilde 7.</a:t>
            </a:r>
          </a:p>
          <a:p>
            <a:endParaRPr lang="nb-NO" sz="1100" b="1"/>
          </a:p>
          <a:p>
            <a:pPr marL="0" marR="0" lvl="0" indent="0" algn="l" defTabSz="914400" rtl="0" eaLnBrk="1" fontAlgn="auto" latinLnBrk="0" hangingPunct="1">
              <a:lnSpc>
                <a:spcPct val="100000"/>
              </a:lnSpc>
              <a:spcBef>
                <a:spcPts val="0"/>
              </a:spcBef>
              <a:spcAft>
                <a:spcPts val="0"/>
              </a:spcAft>
              <a:buClrTx/>
              <a:buSzTx/>
              <a:buFontTx/>
              <a:buNone/>
              <a:tabLst/>
              <a:defRPr/>
            </a:pPr>
            <a:r>
              <a:rPr lang="nb-NO" sz="1100" b="0" i="0">
                <a:cs typeface="Calibri"/>
              </a:rPr>
              <a:t>Bilder og foto i denne presentasjonen: Fra </a:t>
            </a:r>
            <a:r>
              <a:rPr lang="nb-NO" sz="1100" b="0" i="0" baseline="0">
                <a:cs typeface="Calibri"/>
              </a:rPr>
              <a:t>Kompetansebroen, </a:t>
            </a:r>
            <a:r>
              <a:rPr lang="nb-NO" sz="1100" b="0" i="0" baseline="0" err="1">
                <a:cs typeface="Calibri"/>
              </a:rPr>
              <a:t>Getty</a:t>
            </a:r>
            <a:r>
              <a:rPr lang="nb-NO" sz="1100" b="0" i="0" baseline="0">
                <a:cs typeface="Calibri"/>
              </a:rPr>
              <a:t> Images og Aldring og helse</a:t>
            </a:r>
            <a:endParaRPr lang="nb-NO" sz="1100" b="0" i="0">
              <a:cs typeface="Calibri"/>
            </a:endParaRPr>
          </a:p>
          <a:p>
            <a:r>
              <a:rPr lang="nb-NO" b="1"/>
              <a:t> </a:t>
            </a:r>
          </a:p>
        </p:txBody>
      </p:sp>
      <p:sp>
        <p:nvSpPr>
          <p:cNvPr id="4" name="Plassholder for lysbildenummer 3"/>
          <p:cNvSpPr>
            <a:spLocks noGrp="1"/>
          </p:cNvSpPr>
          <p:nvPr>
            <p:ph type="sldNum" sz="quarter" idx="5"/>
          </p:nvPr>
        </p:nvSpPr>
        <p:spPr/>
        <p:txBody>
          <a:bodyPr/>
          <a:lstStyle/>
          <a:p>
            <a:fld id="{80467F5B-2F3B-47C8-8D92-64EC6D9D6733}" type="slidenum">
              <a:rPr lang="nb-NO" smtClean="0"/>
              <a:t>1</a:t>
            </a:fld>
            <a:endParaRPr lang="nb-NO"/>
          </a:p>
        </p:txBody>
      </p:sp>
    </p:spTree>
    <p:extLst>
      <p:ext uri="{BB962C8B-B14F-4D97-AF65-F5344CB8AC3E}">
        <p14:creationId xmlns:p14="http://schemas.microsoft.com/office/powerpoint/2010/main" val="2580045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10001">
              <a:defRPr/>
            </a:pPr>
            <a:r>
              <a:rPr lang="nb-NO" altLang="nb-NO" sz="1200" b="1" i="0" dirty="0">
                <a:solidFill>
                  <a:srgbClr val="000000"/>
                </a:solidFill>
                <a:cs typeface="Arial" panose="020B0604020202020204" pitchFamily="34" charset="0"/>
              </a:rPr>
              <a:t>Til instruktører:</a:t>
            </a:r>
          </a:p>
          <a:p>
            <a:pPr defTabSz="910001">
              <a:defRPr/>
            </a:pPr>
            <a:endParaRPr lang="nb-NO" altLang="nb-NO" sz="1200" b="1" i="0" dirty="0">
              <a:solidFill>
                <a:srgbClr val="000000"/>
              </a:solidFill>
              <a:cs typeface="Arial" panose="020B0604020202020204" pitchFamily="34" charset="0"/>
            </a:endParaRPr>
          </a:p>
          <a:p>
            <a:pPr defTabSz="910001">
              <a:defRPr/>
            </a:pPr>
            <a:r>
              <a:rPr lang="nb-NO" altLang="nb-NO" sz="1200" i="0" dirty="0">
                <a:solidFill>
                  <a:srgbClr val="000000"/>
                </a:solidFill>
                <a:cs typeface="Arial" panose="020B0604020202020204" pitchFamily="34" charset="0"/>
              </a:rPr>
              <a:t>Snakk deg gjennom siden. La deltagere få tid til å svare. </a:t>
            </a:r>
          </a:p>
          <a:p>
            <a:pPr defTabSz="910001">
              <a:defRPr/>
            </a:pPr>
            <a:endParaRPr lang="nb-NO" altLang="nb-NO" sz="1200" dirty="0">
              <a:solidFill>
                <a:srgbClr val="000000"/>
              </a:solidFill>
              <a:cs typeface="Arial" panose="020B0604020202020204" pitchFamily="34" charset="0"/>
            </a:endParaRPr>
          </a:p>
          <a:p>
            <a:endParaRPr lang="nb-NO" altLang="nb-NO" dirty="0"/>
          </a:p>
          <a:p>
            <a:endParaRPr lang="nb-NO" dirty="0"/>
          </a:p>
        </p:txBody>
      </p:sp>
      <p:sp>
        <p:nvSpPr>
          <p:cNvPr id="4" name="Plassholder for lysbildenummer 3"/>
          <p:cNvSpPr>
            <a:spLocks noGrp="1"/>
          </p:cNvSpPr>
          <p:nvPr>
            <p:ph type="sldNum" sz="quarter" idx="5"/>
          </p:nvPr>
        </p:nvSpPr>
        <p:spPr/>
        <p:txBody>
          <a:bodyPr/>
          <a:lstStyle/>
          <a:p>
            <a:fld id="{80467F5B-2F3B-47C8-8D92-64EC6D9D6733}" type="slidenum">
              <a:rPr lang="nb-NO" smtClean="0"/>
              <a:t>10</a:t>
            </a:fld>
            <a:endParaRPr lang="nb-NO"/>
          </a:p>
        </p:txBody>
      </p:sp>
    </p:spTree>
    <p:extLst>
      <p:ext uri="{BB962C8B-B14F-4D97-AF65-F5344CB8AC3E}">
        <p14:creationId xmlns:p14="http://schemas.microsoft.com/office/powerpoint/2010/main" val="4184418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Plassholder for lysbilde 1"/>
          <p:cNvSpPr>
            <a:spLocks noGrp="1" noRot="1" noChangeAspect="1" noChangeArrowheads="1" noTextEdit="1"/>
          </p:cNvSpPr>
          <p:nvPr>
            <p:ph type="sldImg"/>
          </p:nvPr>
        </p:nvSpPr>
        <p:spPr bwMode="auto">
          <a:xfrm>
            <a:off x="147638" y="1328738"/>
            <a:ext cx="6386512" cy="35925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Plassholder for notat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7617">
              <a:defRPr/>
            </a:pPr>
            <a:r>
              <a:rPr lang="nb-NO" sz="1100" b="1" i="1" dirty="0">
                <a:cs typeface="Arial" panose="020B0604020202020204" pitchFamily="34" charset="0"/>
              </a:rPr>
              <a:t>ABCDE observasjoner bør brukes daglig i møtet med pasienter/brukere.</a:t>
            </a:r>
            <a:r>
              <a:rPr lang="nb-NO" sz="1100" i="1" dirty="0">
                <a:cs typeface="Arial" panose="020B0604020202020204" pitchFamily="34" charset="0"/>
              </a:rPr>
              <a:t> </a:t>
            </a:r>
          </a:p>
          <a:p>
            <a:pPr defTabSz="917617">
              <a:defRPr/>
            </a:pPr>
            <a:r>
              <a:rPr lang="nb-NO" sz="1100" i="1" dirty="0">
                <a:cs typeface="Arial" panose="020B0604020202020204" pitchFamily="34" charset="0"/>
              </a:rPr>
              <a:t>For å kunne gjøre ABCDE observasjoner er det viktig at vi kan utføre gode vitale målinger for å sikre rett respons og handling. Det krever </a:t>
            </a:r>
            <a:r>
              <a:rPr lang="nb-NO" sz="1100" i="1" dirty="0">
                <a:solidFill>
                  <a:prstClr val="black"/>
                </a:solidFill>
                <a:cs typeface="Arial" panose="020B0604020202020204" pitchFamily="34" charset="0"/>
              </a:rPr>
              <a:t>opplæring, trening og regelmessig bruk i praksis for å få riktige målinger. </a:t>
            </a:r>
          </a:p>
          <a:p>
            <a:pPr defTabSz="917617">
              <a:defRPr/>
            </a:pPr>
            <a:endParaRPr lang="nb-NO" sz="1100" i="1" dirty="0">
              <a:solidFill>
                <a:prstClr val="black"/>
              </a:solidFill>
              <a:cs typeface="Arial" panose="020B0604020202020204" pitchFamily="34" charset="0"/>
            </a:endParaRPr>
          </a:p>
          <a:p>
            <a:pPr defTabSz="917617">
              <a:defRPr/>
            </a:pPr>
            <a:r>
              <a:rPr lang="nb-NO" sz="1100" b="1" i="1" dirty="0">
                <a:cs typeface="Arial" panose="020B0604020202020204" pitchFamily="34" charset="0"/>
              </a:rPr>
              <a:t>Vitale målinger</a:t>
            </a:r>
            <a:r>
              <a:rPr lang="nb-NO" sz="1100" b="1" i="1" baseline="0" dirty="0">
                <a:cs typeface="Arial" panose="020B0604020202020204" pitchFamily="34" charset="0"/>
              </a:rPr>
              <a:t> eller vitale </a:t>
            </a:r>
            <a:r>
              <a:rPr lang="nb-NO" sz="1100" b="1" i="1" dirty="0">
                <a:cs typeface="Arial" panose="020B0604020202020204" pitchFamily="34" charset="0"/>
              </a:rPr>
              <a:t>parametere er respirasjonsfrekvens, saturasjon, puls, blodtrykk, kapillær fylling, bevissthet, blodsukker og temperatur.</a:t>
            </a:r>
            <a:r>
              <a:rPr lang="en-US" sz="1100" b="1" i="1" dirty="0">
                <a:cs typeface="Arial" panose="020B0604020202020204" pitchFamily="34" charset="0"/>
              </a:rPr>
              <a:t>​ </a:t>
            </a:r>
          </a:p>
          <a:p>
            <a:pPr marL="228600" indent="-228600" defTabSz="917617">
              <a:buFont typeface="+mj-lt"/>
              <a:buAutoNum type="arabicPeriod"/>
              <a:defRPr/>
            </a:pPr>
            <a:r>
              <a:rPr lang="nb-NO" sz="1100" i="1" dirty="0">
                <a:cs typeface="Arial" panose="020B0604020202020204" pitchFamily="34" charset="0"/>
              </a:rPr>
              <a:t>For å vite at noe er unormalt må vi kjenne til hva som er normale verdier (tabellen til høyre). </a:t>
            </a:r>
          </a:p>
          <a:p>
            <a:pPr marL="228600" indent="-228600" defTabSz="917617" eaLnBrk="0" fontAlgn="base" hangingPunct="0">
              <a:spcBef>
                <a:spcPct val="30000"/>
              </a:spcBef>
              <a:spcAft>
                <a:spcPct val="0"/>
              </a:spcAft>
              <a:buFont typeface="+mj-lt"/>
              <a:buAutoNum type="arabicPeriod"/>
              <a:defRPr/>
            </a:pPr>
            <a:r>
              <a:rPr lang="nb-NO" sz="1100" i="1" dirty="0">
                <a:cs typeface="Calibri"/>
              </a:rPr>
              <a:t>I tillegg må vi vite </a:t>
            </a:r>
            <a:r>
              <a:rPr lang="nb-NO" sz="1100" b="0" i="1" dirty="0">
                <a:cs typeface="Calibri"/>
              </a:rPr>
              <a:t>hva som er normalt for hver enkelt person i habituell/normal tilstand. Noen har og skal ha f.eks. et noe høyt blodtrykk i forhold til normalen, </a:t>
            </a:r>
            <a:r>
              <a:rPr lang="nb-NO" sz="1100" i="1" dirty="0">
                <a:cs typeface="Calibri"/>
              </a:rPr>
              <a:t>og de fleste eldre har et høyere blodtrykk enn normalen.  Noen</a:t>
            </a:r>
            <a:r>
              <a:rPr lang="nb-NO" sz="1100" b="0" i="1" dirty="0">
                <a:cs typeface="Calibri"/>
              </a:rPr>
              <a:t> har en forhøyet RF </a:t>
            </a:r>
            <a:r>
              <a:rPr lang="nb-NO" sz="1100" i="1" dirty="0">
                <a:cs typeface="Calibri"/>
              </a:rPr>
              <a:t>eller en lav oksygenmetning som</a:t>
            </a:r>
            <a:r>
              <a:rPr lang="nb-NO" sz="1100" b="0" i="1" dirty="0">
                <a:cs typeface="Calibri"/>
              </a:rPr>
              <a:t> «sin normaltilstand». Når man finner verdier utenfor det normale (1), eller utenfor pasientens eget referanseområde/normalområde (2), </a:t>
            </a:r>
            <a:r>
              <a:rPr lang="nb-NO" sz="1100" b="1" i="1" dirty="0">
                <a:cs typeface="Calibri"/>
              </a:rPr>
              <a:t>må det varsles umiddelbart etter lokale retningslinjer. </a:t>
            </a:r>
            <a:endParaRPr lang="nb-NO" sz="1100" b="1" i="1" dirty="0">
              <a:ea typeface="Calibri"/>
              <a:cs typeface="Calibri"/>
            </a:endParaRPr>
          </a:p>
          <a:p>
            <a:pPr marL="228600" marR="0" lvl="0" indent="-228600" algn="l" defTabSz="917617" rtl="0" eaLnBrk="0" fontAlgn="base" latinLnBrk="0" hangingPunct="0">
              <a:lnSpc>
                <a:spcPct val="100000"/>
              </a:lnSpc>
              <a:spcBef>
                <a:spcPct val="30000"/>
              </a:spcBef>
              <a:spcAft>
                <a:spcPct val="0"/>
              </a:spcAft>
              <a:buClrTx/>
              <a:buSzTx/>
              <a:buFont typeface="+mj-lt"/>
              <a:buAutoNum type="arabicPeriod"/>
              <a:tabLst/>
              <a:defRPr/>
            </a:pPr>
            <a:endParaRPr lang="nb-NO" sz="1100" b="1" i="1" dirty="0">
              <a:cs typeface="Arial" panose="020B0604020202020204" pitchFamily="34" charset="0"/>
            </a:endParaRPr>
          </a:p>
          <a:p>
            <a:pPr marL="0" marR="0" lvl="0" indent="0" algn="l" defTabSz="917617" rtl="0" eaLnBrk="0" fontAlgn="base" latinLnBrk="0" hangingPunct="0">
              <a:lnSpc>
                <a:spcPct val="100000"/>
              </a:lnSpc>
              <a:spcBef>
                <a:spcPct val="30000"/>
              </a:spcBef>
              <a:spcAft>
                <a:spcPct val="0"/>
              </a:spcAft>
              <a:buClrTx/>
              <a:buSzTx/>
              <a:buFont typeface="+mj-lt"/>
              <a:buNone/>
              <a:tabLst/>
              <a:defRPr/>
            </a:pPr>
            <a:r>
              <a:rPr lang="nb-NO" sz="1100" b="0" i="1" dirty="0">
                <a:cs typeface="Arial" panose="020B0604020202020204" pitchFamily="34" charset="0"/>
              </a:rPr>
              <a:t>Erfaring viser at ansatte som har lært å ta målinger, ofte tar målingene riktig, men ikke forstår hvor alvorlig disse er, og dermed ikke rapporterer disse videre umiddelbart slik at tiltak kan iverksettes. </a:t>
            </a:r>
            <a:r>
              <a:rPr lang="nb-NO" sz="1100" b="1" dirty="0">
                <a:cs typeface="Arial" panose="020B0604020202020204" pitchFamily="34" charset="0"/>
              </a:rPr>
              <a:t>Snakk om lokale varslings-/oppfølgingsrutiner i kurset</a:t>
            </a:r>
            <a:r>
              <a:rPr lang="nb-NO" sz="1100" b="0" dirty="0">
                <a:cs typeface="Arial" panose="020B0604020202020204" pitchFamily="34" charset="0"/>
              </a:rPr>
              <a:t>. </a:t>
            </a:r>
            <a:r>
              <a:rPr lang="nb-NO" sz="1100" b="1" dirty="0">
                <a:cs typeface="Arial" panose="020B0604020202020204" pitchFamily="34" charset="0"/>
              </a:rPr>
              <a:t>Diskuter hvordan funn kan avklares lokalt, f.eks. med ansvarlig sykepleier eller lege. </a:t>
            </a:r>
            <a:r>
              <a:rPr lang="nb-NO" sz="1100" dirty="0">
                <a:cs typeface="Arial" panose="020B0604020202020204" pitchFamily="34" charset="0"/>
              </a:rPr>
              <a:t>Vær oppmerksom på at normale verdier kan variere etter alder og underliggende sykdomstilstander (ref. fagkompendium trinn 1). </a:t>
            </a:r>
            <a:endParaRPr lang="nb-NO" sz="1100" b="1" dirty="0">
              <a:cs typeface="Arial" panose="020B0604020202020204" pitchFamily="34" charset="0"/>
            </a:endParaRPr>
          </a:p>
          <a:p>
            <a:pPr marL="171450" indent="-171450" defTabSz="917617">
              <a:buFont typeface="Arial" panose="020B0604020202020204" pitchFamily="34" charset="0"/>
              <a:buChar char="•"/>
              <a:defRPr/>
            </a:pPr>
            <a:endParaRPr lang="nb-NO" sz="1100" b="1" dirty="0">
              <a:cs typeface="Arial" panose="020B0604020202020204" pitchFamily="34" charset="0"/>
            </a:endParaRPr>
          </a:p>
          <a:p>
            <a:pPr marL="0" indent="0" defTabSz="917617">
              <a:buFont typeface="Arial" panose="020B0604020202020204" pitchFamily="34" charset="0"/>
              <a:buNone/>
              <a:defRPr/>
            </a:pPr>
            <a:r>
              <a:rPr lang="nb-NO" sz="1100" b="1" i="1" dirty="0">
                <a:cs typeface="Arial" panose="020B0604020202020204" pitchFamily="34" charset="0"/>
              </a:rPr>
              <a:t>NB: Den målingen som viser tidligst tegn til forverring av tilstand er respirasjonsfrekvensen. Av den grunn må man være ekstra oppmerksom på denne, og ta den oftere enn «alle andre målinger» for å kunne oppdage og forebygge forverret tilstand. Dersom endringer oppdages her, kan det være lurt å ta flere andre målinger i tillegg for å få et bedre bilde på tilstand.</a:t>
            </a:r>
          </a:p>
          <a:p>
            <a:pPr marL="0" indent="0" defTabSz="917617">
              <a:buFont typeface="Arial" panose="020B0604020202020204" pitchFamily="34" charset="0"/>
              <a:buNone/>
              <a:defRPr/>
            </a:pPr>
            <a:endParaRPr lang="nb-NO" sz="1100" dirty="0">
              <a:cs typeface="Arial" panose="020B0604020202020204" pitchFamily="34" charset="0"/>
            </a:endParaRPr>
          </a:p>
        </p:txBody>
      </p:sp>
      <p:sp>
        <p:nvSpPr>
          <p:cNvPr id="20484" name="Plassholder for lysbilde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39377" indent="-284375">
              <a:defRPr>
                <a:solidFill>
                  <a:schemeClr val="tx1"/>
                </a:solidFill>
                <a:latin typeface="Arial" pitchFamily="34" charset="0"/>
              </a:defRPr>
            </a:lvl2pPr>
            <a:lvl3pPr marL="1137502" indent="-227501">
              <a:defRPr>
                <a:solidFill>
                  <a:schemeClr val="tx1"/>
                </a:solidFill>
                <a:latin typeface="Arial" pitchFamily="34" charset="0"/>
              </a:defRPr>
            </a:lvl3pPr>
            <a:lvl4pPr marL="1592502" indent="-227501">
              <a:defRPr>
                <a:solidFill>
                  <a:schemeClr val="tx1"/>
                </a:solidFill>
                <a:latin typeface="Arial" pitchFamily="34" charset="0"/>
              </a:defRPr>
            </a:lvl4pPr>
            <a:lvl5pPr marL="2047504" indent="-227501">
              <a:defRPr>
                <a:solidFill>
                  <a:schemeClr val="tx1"/>
                </a:solidFill>
                <a:latin typeface="Arial" pitchFamily="34" charset="0"/>
              </a:defRPr>
            </a:lvl5pPr>
            <a:lvl6pPr marL="2502503" indent="-227501" defTabSz="455000" eaLnBrk="0" fontAlgn="base" hangingPunct="0">
              <a:spcBef>
                <a:spcPct val="0"/>
              </a:spcBef>
              <a:spcAft>
                <a:spcPct val="0"/>
              </a:spcAft>
              <a:defRPr>
                <a:solidFill>
                  <a:schemeClr val="tx1"/>
                </a:solidFill>
                <a:latin typeface="Arial" pitchFamily="34" charset="0"/>
              </a:defRPr>
            </a:lvl6pPr>
            <a:lvl7pPr marL="2957503" indent="-227501" defTabSz="455000" eaLnBrk="0" fontAlgn="base" hangingPunct="0">
              <a:spcBef>
                <a:spcPct val="0"/>
              </a:spcBef>
              <a:spcAft>
                <a:spcPct val="0"/>
              </a:spcAft>
              <a:defRPr>
                <a:solidFill>
                  <a:schemeClr val="tx1"/>
                </a:solidFill>
                <a:latin typeface="Arial" pitchFamily="34" charset="0"/>
              </a:defRPr>
            </a:lvl7pPr>
            <a:lvl8pPr marL="3412504" indent="-227501" defTabSz="455000" eaLnBrk="0" fontAlgn="base" hangingPunct="0">
              <a:spcBef>
                <a:spcPct val="0"/>
              </a:spcBef>
              <a:spcAft>
                <a:spcPct val="0"/>
              </a:spcAft>
              <a:defRPr>
                <a:solidFill>
                  <a:schemeClr val="tx1"/>
                </a:solidFill>
                <a:latin typeface="Arial" pitchFamily="34" charset="0"/>
              </a:defRPr>
            </a:lvl8pPr>
            <a:lvl9pPr marL="3867505" indent="-227501" defTabSz="455000" eaLnBrk="0" fontAlgn="base" hangingPunct="0">
              <a:spcBef>
                <a:spcPct val="0"/>
              </a:spcBef>
              <a:spcAft>
                <a:spcPct val="0"/>
              </a:spcAft>
              <a:defRPr>
                <a:solidFill>
                  <a:schemeClr val="tx1"/>
                </a:solidFill>
                <a:latin typeface="Arial" pitchFamily="34" charset="0"/>
              </a:defRPr>
            </a:lvl9pPr>
          </a:lstStyle>
          <a:p>
            <a:pPr defTabSz="458809">
              <a:defRPr/>
            </a:pPr>
            <a:fld id="{3E8F7A9D-A9CC-400A-BED4-D8229CE2BDA6}" type="slidenum">
              <a:rPr lang="nb-NO" altLang="nb-NO">
                <a:solidFill>
                  <a:prstClr val="black"/>
                </a:solidFill>
              </a:rPr>
              <a:pPr defTabSz="458809">
                <a:defRPr/>
              </a:pPr>
              <a:t>11</a:t>
            </a:fld>
            <a:endParaRPr lang="nb-NO" altLang="nb-NO">
              <a:solidFill>
                <a:prstClr val="black"/>
              </a:solidFill>
            </a:endParaRPr>
          </a:p>
        </p:txBody>
      </p:sp>
    </p:spTree>
    <p:extLst>
      <p:ext uri="{BB962C8B-B14F-4D97-AF65-F5344CB8AC3E}">
        <p14:creationId xmlns:p14="http://schemas.microsoft.com/office/powerpoint/2010/main" val="759720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eaLnBrk="1" hangingPunct="1">
              <a:spcBef>
                <a:spcPct val="0"/>
              </a:spcBef>
            </a:pPr>
            <a:r>
              <a:rPr lang="nb-NO" altLang="nb-NO" sz="1200" b="1" dirty="0"/>
              <a:t>Til instruktøren:</a:t>
            </a:r>
          </a:p>
          <a:p>
            <a:pPr eaLnBrk="1" hangingPunct="1">
              <a:spcBef>
                <a:spcPct val="0"/>
              </a:spcBef>
            </a:pPr>
            <a:endParaRPr lang="nb-NO" altLang="nb-NO" sz="1200" b="1" dirty="0"/>
          </a:p>
          <a:p>
            <a:pPr marL="0" marR="0" lvl="0" indent="0" algn="l" defTabSz="914400" rtl="0" eaLnBrk="1" fontAlgn="base" latinLnBrk="0" hangingPunct="1">
              <a:lnSpc>
                <a:spcPct val="100000"/>
              </a:lnSpc>
              <a:spcBef>
                <a:spcPct val="0"/>
              </a:spcBef>
              <a:spcAft>
                <a:spcPct val="0"/>
              </a:spcAft>
              <a:buClrTx/>
              <a:buSzTx/>
              <a:buFontTx/>
              <a:buNone/>
              <a:tabLst/>
              <a:defRPr/>
            </a:pPr>
            <a:r>
              <a:rPr lang="nb-NO" altLang="nb-NO" sz="1200" b="1" i="0" dirty="0"/>
              <a:t>Nå presenteres tre ulike pasientcaser, bruk den mest aktuelle pasientcase</a:t>
            </a:r>
            <a:r>
              <a:rPr lang="nb-NO" altLang="nb-NO" sz="1200" b="1" i="0" baseline="0" dirty="0"/>
              <a:t> for målgruppen, og s</a:t>
            </a:r>
            <a:r>
              <a:rPr lang="nb-NO" altLang="nb-NO" sz="1200" b="1" i="0" dirty="0"/>
              <a:t>kjul de to andre pasientcasene som ikke er aktuelt for ditt arbeidssted.</a:t>
            </a:r>
          </a:p>
          <a:p>
            <a:pPr eaLnBrk="1" hangingPunct="1">
              <a:spcBef>
                <a:spcPct val="0"/>
              </a:spcBef>
            </a:pPr>
            <a:endParaRPr lang="nb-NO" altLang="nb-NO" sz="1200" i="1" dirty="0"/>
          </a:p>
          <a:p>
            <a:pPr marL="228600" indent="-228600" eaLnBrk="1" hangingPunct="1">
              <a:spcBef>
                <a:spcPct val="0"/>
              </a:spcBef>
              <a:buAutoNum type="arabicPeriod"/>
            </a:pPr>
            <a:r>
              <a:rPr lang="nb-NO" altLang="nb-NO" sz="1200" i="0" dirty="0"/>
              <a:t>Den gamle sårbare pasienten</a:t>
            </a:r>
          </a:p>
          <a:p>
            <a:pPr marL="228600" indent="-228600" eaLnBrk="1" hangingPunct="1">
              <a:spcBef>
                <a:spcPct val="0"/>
              </a:spcBef>
              <a:buAutoNum type="arabicPeriod"/>
            </a:pPr>
            <a:r>
              <a:rPr lang="nb-NO" altLang="nb-NO" sz="1200" i="0" dirty="0"/>
              <a:t>Pasienten med utviklingshemming </a:t>
            </a:r>
          </a:p>
          <a:p>
            <a:pPr marL="228600" indent="-228600" eaLnBrk="1" hangingPunct="1">
              <a:spcBef>
                <a:spcPct val="0"/>
              </a:spcBef>
              <a:buAutoNum type="arabicPeriod"/>
            </a:pPr>
            <a:r>
              <a:rPr lang="nb-NO" altLang="nb-NO" sz="1200" i="0" dirty="0"/>
              <a:t>Pasienten med utfordringer innen rus og psykiatri</a:t>
            </a:r>
          </a:p>
          <a:p>
            <a:pPr marL="228600" indent="-228600" eaLnBrk="1" hangingPunct="1">
              <a:spcBef>
                <a:spcPct val="0"/>
              </a:spcBef>
              <a:buAutoNum type="arabicPeriod"/>
            </a:pPr>
            <a:endParaRPr lang="nb-NO" altLang="nb-NO" sz="1200" i="0" dirty="0"/>
          </a:p>
          <a:p>
            <a:pPr marL="0" indent="0" eaLnBrk="1" hangingPunct="1">
              <a:spcBef>
                <a:spcPct val="0"/>
              </a:spcBef>
              <a:buNone/>
            </a:pPr>
            <a:r>
              <a:rPr lang="nb-NO" altLang="nb-NO" sz="1200" i="0" dirty="0"/>
              <a:t>Alle disse pasientgruppene er svært aktuelle i kommunal</a:t>
            </a:r>
            <a:r>
              <a:rPr lang="nb-NO" altLang="nb-NO" sz="1200" i="0" baseline="0" dirty="0"/>
              <a:t> </a:t>
            </a:r>
            <a:r>
              <a:rPr lang="nb-NO" altLang="nb-NO" sz="1200" i="0" dirty="0"/>
              <a:t>helsetjeneste , og de har behov for at helsepersonell kjenner til deres </a:t>
            </a:r>
            <a:r>
              <a:rPr lang="nb-NO" altLang="nb-NO" sz="1200" i="0" dirty="0" err="1"/>
              <a:t>annerledeshet</a:t>
            </a:r>
            <a:r>
              <a:rPr lang="nb-NO" altLang="nb-NO" sz="1200" i="0" dirty="0"/>
              <a:t> i møtet med akutt sykdom. </a:t>
            </a:r>
          </a:p>
          <a:p>
            <a:pPr marL="0" indent="0" eaLnBrk="1" hangingPunct="1">
              <a:spcBef>
                <a:spcPct val="0"/>
              </a:spcBef>
              <a:buNone/>
            </a:pPr>
            <a:endParaRPr lang="nb-NO" altLang="nb-NO" sz="1200" i="1" dirty="0"/>
          </a:p>
          <a:p>
            <a:endParaRPr lang="nb-NO" dirty="0"/>
          </a:p>
        </p:txBody>
      </p:sp>
      <p:sp>
        <p:nvSpPr>
          <p:cNvPr id="4" name="Plassholder for lysbildenummer 3"/>
          <p:cNvSpPr>
            <a:spLocks noGrp="1"/>
          </p:cNvSpPr>
          <p:nvPr>
            <p:ph type="sldNum" sz="quarter" idx="5"/>
          </p:nvPr>
        </p:nvSpPr>
        <p:spPr/>
        <p:txBody>
          <a:bodyPr/>
          <a:lstStyle/>
          <a:p>
            <a:fld id="{80467F5B-2F3B-47C8-8D92-64EC6D9D6733}" type="slidenum">
              <a:rPr lang="nb-NO" smtClean="0"/>
              <a:t>12</a:t>
            </a:fld>
            <a:endParaRPr lang="nb-NO"/>
          </a:p>
        </p:txBody>
      </p:sp>
    </p:spTree>
    <p:extLst>
      <p:ext uri="{BB962C8B-B14F-4D97-AF65-F5344CB8AC3E}">
        <p14:creationId xmlns:p14="http://schemas.microsoft.com/office/powerpoint/2010/main" val="2586405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ltLang="nb-NO" sz="1200" b="1" i="0" dirty="0">
              <a:latin typeface="+mn-lt"/>
            </a:endParaRPr>
          </a:p>
          <a:p>
            <a:r>
              <a:rPr lang="nb-NO" altLang="nb-NO" sz="1200" b="1" i="0" dirty="0">
                <a:latin typeface="+mn-lt"/>
              </a:rPr>
              <a:t>Til instruktører: </a:t>
            </a:r>
          </a:p>
          <a:p>
            <a:endParaRPr lang="nb-NO" altLang="nb-NO" sz="1200" b="1" i="0" dirty="0">
              <a:latin typeface="+mn-lt"/>
            </a:endParaRPr>
          </a:p>
          <a:p>
            <a:r>
              <a:rPr lang="nb-NO" altLang="nb-NO" sz="1200" b="1" i="0" dirty="0">
                <a:latin typeface="+mn-lt"/>
              </a:rPr>
              <a:t>Snakk deg gjennom case.</a:t>
            </a:r>
          </a:p>
          <a:p>
            <a:endParaRPr lang="nb-NO" altLang="nb-NO" sz="1200" b="1" i="0" dirty="0">
              <a:latin typeface="+mn-lt"/>
            </a:endParaRPr>
          </a:p>
          <a:p>
            <a:r>
              <a:rPr kumimoji="0" lang="nb-NO" sz="1200" b="0" i="1" u="none" strike="noStrike" kern="1200" cap="none" spc="0" normalizeH="0" baseline="0" noProof="0" dirty="0">
                <a:ln>
                  <a:noFill/>
                </a:ln>
                <a:solidFill>
                  <a:prstClr val="black"/>
                </a:solidFill>
                <a:effectLst/>
                <a:uLnTx/>
                <a:uFillTx/>
                <a:latin typeface="+mn-lt"/>
                <a:ea typeface="+mn-ea"/>
                <a:cs typeface="Arial" panose="020B0604020202020204" pitchFamily="34" charset="0"/>
              </a:rPr>
              <a:t>Her er det lett å tenke; </a:t>
            </a:r>
          </a:p>
          <a:p>
            <a:pPr marL="285750" indent="-285750">
              <a:buFontTx/>
              <a:buChar char="-"/>
            </a:pPr>
            <a:r>
              <a:rPr kumimoji="0" lang="nb-NO" sz="1200" b="0" i="1" u="none" strike="noStrike" kern="1200" cap="none" spc="0" normalizeH="0" baseline="0" noProof="0" dirty="0">
                <a:ln>
                  <a:noFill/>
                </a:ln>
                <a:solidFill>
                  <a:prstClr val="black"/>
                </a:solidFill>
                <a:effectLst/>
                <a:uLnTx/>
                <a:uFillTx/>
                <a:latin typeface="+mn-lt"/>
                <a:ea typeface="+mn-ea"/>
                <a:cs typeface="Arial" panose="020B0604020202020204" pitchFamily="34" charset="0"/>
              </a:rPr>
              <a:t>«Vi må ta en </a:t>
            </a:r>
            <a:r>
              <a:rPr kumimoji="0" lang="nb-NO" sz="1200" b="0" i="1"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stix</a:t>
            </a:r>
            <a:r>
              <a:rPr kumimoji="0" lang="nb-NO" sz="1200" b="0" i="1" u="none" strike="noStrike" kern="1200" cap="none" spc="0" normalizeH="0" baseline="0" noProof="0" dirty="0">
                <a:ln>
                  <a:noFill/>
                </a:ln>
                <a:solidFill>
                  <a:prstClr val="black"/>
                </a:solidFill>
                <a:effectLst/>
                <a:uLnTx/>
                <a:uFillTx/>
                <a:latin typeface="+mn-lt"/>
                <a:ea typeface="+mn-ea"/>
                <a:cs typeface="Arial" panose="020B0604020202020204" pitchFamily="34" charset="0"/>
              </a:rPr>
              <a:t>/urinprøve».  </a:t>
            </a:r>
          </a:p>
          <a:p>
            <a:pPr marL="285750" indent="-285750">
              <a:buFontTx/>
              <a:buChar char="-"/>
            </a:pPr>
            <a:r>
              <a:rPr kumimoji="0" lang="nb-NO" sz="1200" b="0" i="1" u="none" strike="noStrike" kern="1200" cap="none" spc="0" normalizeH="0" baseline="0" noProof="0" dirty="0">
                <a:ln>
                  <a:noFill/>
                </a:ln>
                <a:solidFill>
                  <a:prstClr val="black"/>
                </a:solidFill>
                <a:effectLst/>
                <a:uLnTx/>
                <a:uFillTx/>
                <a:latin typeface="+mn-lt"/>
                <a:ea typeface="+mn-ea"/>
                <a:cs typeface="Arial" panose="020B0604020202020204" pitchFamily="34" charset="0"/>
              </a:rPr>
              <a:t>Ikke feil, men </a:t>
            </a:r>
            <a:r>
              <a:rPr kumimoji="0" lang="nb-NO" sz="1200" b="1" i="1" u="none" strike="noStrike" kern="1200" cap="none" spc="0" normalizeH="0" baseline="0" noProof="0" dirty="0">
                <a:ln>
                  <a:noFill/>
                </a:ln>
                <a:solidFill>
                  <a:prstClr val="black"/>
                </a:solidFill>
                <a:effectLst/>
                <a:uLnTx/>
                <a:uFillTx/>
                <a:latin typeface="+mn-lt"/>
                <a:ea typeface="+mn-ea"/>
                <a:cs typeface="Arial" panose="020B0604020202020204" pitchFamily="34" charset="0"/>
              </a:rPr>
              <a:t>hva bør/skal vi gjøre først?</a:t>
            </a:r>
          </a:p>
          <a:p>
            <a:endParaRPr lang="nb-NO" altLang="nb-NO" sz="1200" i="1" dirty="0"/>
          </a:p>
          <a:p>
            <a:endParaRPr lang="nb-NO" altLang="nb-NO" b="1" dirty="0"/>
          </a:p>
        </p:txBody>
      </p:sp>
      <p:sp>
        <p:nvSpPr>
          <p:cNvPr id="4" name="Plassholder for lysbildenummer 3"/>
          <p:cNvSpPr>
            <a:spLocks noGrp="1"/>
          </p:cNvSpPr>
          <p:nvPr>
            <p:ph type="sldNum" sz="quarter" idx="5"/>
          </p:nvPr>
        </p:nvSpPr>
        <p:spPr/>
        <p:txBody>
          <a:bodyPr/>
          <a:lstStyle/>
          <a:p>
            <a:fld id="{80467F5B-2F3B-47C8-8D92-64EC6D9D6733}" type="slidenum">
              <a:rPr lang="nb-NO" smtClean="0"/>
              <a:t>13</a:t>
            </a:fld>
            <a:endParaRPr lang="nb-NO"/>
          </a:p>
        </p:txBody>
      </p:sp>
    </p:spTree>
    <p:extLst>
      <p:ext uri="{BB962C8B-B14F-4D97-AF65-F5344CB8AC3E}">
        <p14:creationId xmlns:p14="http://schemas.microsoft.com/office/powerpoint/2010/main" val="1397255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32663-8E3A-9B85-6D96-797C02E40803}"/>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F621D2B3-F52F-2385-61BB-95324B5CF45C}"/>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B9A29DA0-6FF9-FFB0-7267-F51899CE8267}"/>
              </a:ext>
            </a:extLst>
          </p:cNvPr>
          <p:cNvSpPr>
            <a:spLocks noGrp="1"/>
          </p:cNvSpPr>
          <p:nvPr>
            <p:ph type="body" idx="1"/>
          </p:nvPr>
        </p:nvSpPr>
        <p:spPr/>
        <p:txBody>
          <a:bodyPr/>
          <a:lstStyle/>
          <a:p>
            <a:r>
              <a:rPr lang="nb-NO" altLang="nb-NO" sz="1200" i="1" dirty="0">
                <a:cs typeface="Arial" panose="020B0604020202020204" pitchFamily="34" charset="0"/>
              </a:rPr>
              <a:t>Observasjoner og målinger viser:</a:t>
            </a:r>
          </a:p>
          <a:p>
            <a:endParaRPr lang="nb-NO" altLang="nb-NO" sz="1200" i="1" dirty="0">
              <a:cs typeface="Arial" panose="020B0604020202020204" pitchFamily="34" charset="0"/>
            </a:endParaRPr>
          </a:p>
          <a:p>
            <a:r>
              <a:rPr lang="nb-NO" altLang="nb-NO" sz="1200" b="1" i="1" dirty="0">
                <a:cs typeface="Arial" panose="020B0604020202020204" pitchFamily="34" charset="0"/>
              </a:rPr>
              <a:t>A:</a:t>
            </a:r>
            <a:r>
              <a:rPr lang="nb-NO" altLang="nb-NO" sz="1200" i="1" dirty="0">
                <a:cs typeface="Arial" panose="020B0604020202020204" pitchFamily="34" charset="0"/>
              </a:rPr>
              <a:t> Frie luftveier</a:t>
            </a:r>
          </a:p>
          <a:p>
            <a:r>
              <a:rPr lang="nb-NO" altLang="nb-NO" sz="1200" b="1" i="1" dirty="0">
                <a:cs typeface="Arial" panose="020B0604020202020204" pitchFamily="34" charset="0"/>
              </a:rPr>
              <a:t>B:</a:t>
            </a:r>
            <a:r>
              <a:rPr lang="nb-NO" altLang="nb-NO" sz="1200" i="1" dirty="0">
                <a:cs typeface="Arial" panose="020B0604020202020204" pitchFamily="34" charset="0"/>
              </a:rPr>
              <a:t> Hun har en rask, men uanstrengt respirasjonsfrekvens på 26/min. (n</a:t>
            </a:r>
            <a:r>
              <a:rPr lang="nb-NO" altLang="nb-NO" sz="1200" i="1" baseline="0" dirty="0">
                <a:cs typeface="Arial" panose="020B0604020202020204" pitchFamily="34" charset="0"/>
              </a:rPr>
              <a:t>ormalt</a:t>
            </a:r>
            <a:r>
              <a:rPr lang="nb-NO" altLang="nb-NO" sz="1200" i="1" dirty="0">
                <a:cs typeface="Arial" panose="020B0604020202020204" pitchFamily="34" charset="0"/>
              </a:rPr>
              <a:t>14). Oksygenmetningen hennes er på 93 % (normalt 98 %). </a:t>
            </a:r>
          </a:p>
          <a:p>
            <a:r>
              <a:rPr lang="nb-NO" altLang="nb-NO" sz="1200" b="1" i="1" dirty="0">
                <a:cs typeface="Arial" panose="020B0604020202020204" pitchFamily="34" charset="0"/>
              </a:rPr>
              <a:t>C:</a:t>
            </a:r>
            <a:r>
              <a:rPr lang="nb-NO" altLang="nb-NO" sz="1200" i="1" dirty="0">
                <a:cs typeface="Arial" panose="020B0604020202020204" pitchFamily="34" charset="0"/>
              </a:rPr>
              <a:t> Blodtrykket til Olga er 95/45 (normalt130/80). Pulsen er 125 (normal puls 80). Den er uregelmessig, men hun har kjent arterieflimmer fra før. Hun er klam og blek i huden samt kald perifert. </a:t>
            </a:r>
          </a:p>
          <a:p>
            <a:r>
              <a:rPr lang="nb-NO" altLang="nb-NO" sz="1200" b="1" i="1" dirty="0">
                <a:cs typeface="Arial" panose="020B0604020202020204" pitchFamily="34" charset="0"/>
              </a:rPr>
              <a:t>D:</a:t>
            </a:r>
            <a:r>
              <a:rPr lang="nb-NO" altLang="nb-NO" sz="1200" i="1" dirty="0">
                <a:cs typeface="Arial" panose="020B0604020202020204" pitchFamily="34" charset="0"/>
              </a:rPr>
              <a:t> Olga er normalt klar og orientert, men i dag virker hun forvirret og kan ikke gjøre rede for hvilken dag og tid det er. Det gjøres ingen funn som tyder på hjerneslag, og blodsukkeret er normalt. </a:t>
            </a:r>
          </a:p>
          <a:p>
            <a:r>
              <a:rPr lang="nb-NO" altLang="nb-NO" sz="1200" b="1" i="1" dirty="0">
                <a:cs typeface="Arial" panose="020B0604020202020204" pitchFamily="34" charset="0"/>
              </a:rPr>
              <a:t>E:</a:t>
            </a:r>
            <a:r>
              <a:rPr lang="nb-NO" altLang="nb-NO" sz="1200" i="1" dirty="0">
                <a:cs typeface="Arial" panose="020B0604020202020204" pitchFamily="34" charset="0"/>
              </a:rPr>
              <a:t> Olga klager på smerter i nedre del av rygg og mage, hun har tisset seg ut i sengen. Det observeres stram og illeluktende urin. Temperaturen er 36,2. </a:t>
            </a:r>
          </a:p>
          <a:p>
            <a:pPr defTabSz="917617">
              <a:defRPr/>
            </a:pPr>
            <a:endParaRPr lang="nb-NO" altLang="nb-NO" sz="1200" dirty="0">
              <a:cs typeface="Arial" panose="020B0604020202020204" pitchFamily="34" charset="0"/>
            </a:endParaRPr>
          </a:p>
          <a:p>
            <a:pPr marL="0" marR="0" lvl="0" indent="0" algn="l" defTabSz="917617" rtl="0" eaLnBrk="0" fontAlgn="base" latinLnBrk="0" hangingPunct="0">
              <a:lnSpc>
                <a:spcPct val="100000"/>
              </a:lnSpc>
              <a:spcBef>
                <a:spcPct val="30000"/>
              </a:spcBef>
              <a:spcAft>
                <a:spcPct val="0"/>
              </a:spcAft>
              <a:buClrTx/>
              <a:buSzTx/>
              <a:buFontTx/>
              <a:buNone/>
              <a:tabLst/>
              <a:defRPr/>
            </a:pPr>
            <a:r>
              <a:rPr lang="nb-NO" altLang="nb-NO" sz="1200" b="1" i="1" u="sng" dirty="0">
                <a:cs typeface="Arial" panose="020B0604020202020204" pitchFamily="34" charset="0"/>
              </a:rPr>
              <a:t>Hennes tilstand er alvorlig og </a:t>
            </a:r>
            <a:r>
              <a:rPr lang="nb-NO" sz="1200" b="1" i="1" u="sng" dirty="0">
                <a:cs typeface="Arial" panose="020B0604020202020204" pitchFamily="34" charset="0"/>
              </a:rPr>
              <a:t>krever umiddelbar kontakt med lege. </a:t>
            </a:r>
            <a:r>
              <a:rPr lang="nb-NO" sz="1200" b="1" u="sng" dirty="0">
                <a:cs typeface="Arial" panose="020B0604020202020204" pitchFamily="34" charset="0"/>
              </a:rPr>
              <a:t>​</a:t>
            </a:r>
            <a:r>
              <a:rPr lang="nb-NO" altLang="nb-NO" sz="1200" i="1" dirty="0">
                <a:cs typeface="Arial" panose="020B0604020202020204" pitchFamily="34" charset="0"/>
              </a:rPr>
              <a:t>Hva om vi bare hadde tatt urinprøve? Dette viser viktigheten av å gjøre en helhetlig og systematisk ABCDE observasjon av alle pasienter med endringer i helsetilstanden og dermed kunne gi rett hjelp til rett tid. </a:t>
            </a:r>
          </a:p>
          <a:p>
            <a:pPr defTabSz="917617">
              <a:defRPr/>
            </a:pPr>
            <a:endParaRPr lang="nb-NO" sz="1200" b="1" u="sng" dirty="0">
              <a:cs typeface="Arial" panose="020B0604020202020204" pitchFamily="34" charset="0"/>
            </a:endParaRPr>
          </a:p>
          <a:p>
            <a:pPr defTabSz="917617">
              <a:defRPr/>
            </a:pPr>
            <a:r>
              <a:rPr lang="nb-NO" altLang="nb-NO" sz="1200" dirty="0">
                <a:cs typeface="Arial" panose="020B0604020202020204" pitchFamily="34" charset="0"/>
              </a:rPr>
              <a:t>Det kan være greit å vite at om dere hadde brukt risikovurderingsverktøyet NEWS2 </a:t>
            </a:r>
            <a:r>
              <a:rPr lang="nb-NO" altLang="nb-NO" sz="1200" b="0" dirty="0">
                <a:cs typeface="Arial" panose="020B0604020202020204" pitchFamily="34" charset="0"/>
              </a:rPr>
              <a:t>så ville Olga fått en total skår på 12. Husk da at en skår på 4 eller høyere er forbundet med risiko for død innen 24 timer.</a:t>
            </a:r>
            <a:endParaRPr lang="nb-NO" sz="1200" b="0" u="sng" dirty="0">
              <a:cs typeface="Arial" panose="020B0604020202020204" pitchFamily="34" charset="0"/>
            </a:endParaRPr>
          </a:p>
          <a:p>
            <a:endParaRPr lang="nb-NO" altLang="nb-NO" b="0" dirty="0"/>
          </a:p>
        </p:txBody>
      </p:sp>
      <p:sp>
        <p:nvSpPr>
          <p:cNvPr id="4" name="Plassholder for lysbildenummer 3">
            <a:extLst>
              <a:ext uri="{FF2B5EF4-FFF2-40B4-BE49-F238E27FC236}">
                <a16:creationId xmlns:a16="http://schemas.microsoft.com/office/drawing/2014/main" id="{9B974DA1-6533-2178-204B-54DC284EC8BC}"/>
              </a:ext>
            </a:extLst>
          </p:cNvPr>
          <p:cNvSpPr>
            <a:spLocks noGrp="1"/>
          </p:cNvSpPr>
          <p:nvPr>
            <p:ph type="sldNum" sz="quarter" idx="5"/>
          </p:nvPr>
        </p:nvSpPr>
        <p:spPr/>
        <p:txBody>
          <a:bodyPr/>
          <a:lstStyle/>
          <a:p>
            <a:fld id="{80467F5B-2F3B-47C8-8D92-64EC6D9D6733}" type="slidenum">
              <a:rPr lang="nb-NO" smtClean="0"/>
              <a:t>14</a:t>
            </a:fld>
            <a:endParaRPr lang="nb-NO"/>
          </a:p>
        </p:txBody>
      </p:sp>
    </p:spTree>
    <p:extLst>
      <p:ext uri="{BB962C8B-B14F-4D97-AF65-F5344CB8AC3E}">
        <p14:creationId xmlns:p14="http://schemas.microsoft.com/office/powerpoint/2010/main" val="1029449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7A3F7-2DE4-1B80-B540-DF8E0E132BB8}"/>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9805ACB8-A0C3-B4DB-A55D-621CA05CB8B0}"/>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7D07F36A-7354-3D35-8177-BC0E59657F2F}"/>
              </a:ext>
            </a:extLst>
          </p:cNvPr>
          <p:cNvSpPr>
            <a:spLocks noGrp="1"/>
          </p:cNvSpPr>
          <p:nvPr>
            <p:ph type="body" idx="1"/>
          </p:nvPr>
        </p:nvSpPr>
        <p:spPr/>
        <p:txBody>
          <a:bodyPr/>
          <a:lstStyle/>
          <a:p>
            <a:r>
              <a:rPr lang="nb-NO" sz="1200" b="1" i="0" dirty="0"/>
              <a:t>Til instruktører:</a:t>
            </a:r>
          </a:p>
          <a:p>
            <a:endParaRPr lang="nb-NO" sz="1200" b="1" i="0" dirty="0"/>
          </a:p>
          <a:p>
            <a:r>
              <a:rPr lang="nb-NO" sz="1200" i="0" dirty="0"/>
              <a:t>Viktig kunnskap om den eldre sårbare pasienten, snakk deg gjennom siden.</a:t>
            </a:r>
          </a:p>
        </p:txBody>
      </p:sp>
      <p:sp>
        <p:nvSpPr>
          <p:cNvPr id="4" name="Plassholder for lysbildenummer 3">
            <a:extLst>
              <a:ext uri="{FF2B5EF4-FFF2-40B4-BE49-F238E27FC236}">
                <a16:creationId xmlns:a16="http://schemas.microsoft.com/office/drawing/2014/main" id="{DFA21A40-860A-F0ED-22CC-7A407C124A7C}"/>
              </a:ext>
            </a:extLst>
          </p:cNvPr>
          <p:cNvSpPr>
            <a:spLocks noGrp="1"/>
          </p:cNvSpPr>
          <p:nvPr>
            <p:ph type="sldNum" sz="quarter" idx="5"/>
          </p:nvPr>
        </p:nvSpPr>
        <p:spPr/>
        <p:txBody>
          <a:bodyPr/>
          <a:lstStyle/>
          <a:p>
            <a:fld id="{80467F5B-2F3B-47C8-8D92-64EC6D9D6733}" type="slidenum">
              <a:rPr lang="nb-NO" smtClean="0"/>
              <a:t>15</a:t>
            </a:fld>
            <a:endParaRPr lang="nb-NO"/>
          </a:p>
        </p:txBody>
      </p:sp>
    </p:spTree>
    <p:extLst>
      <p:ext uri="{BB962C8B-B14F-4D97-AF65-F5344CB8AC3E}">
        <p14:creationId xmlns:p14="http://schemas.microsoft.com/office/powerpoint/2010/main" val="3681451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altLang="nb-NO" sz="1100" b="1" baseline="0" dirty="0">
                <a:latin typeface="+mn-lt"/>
              </a:rPr>
              <a:t>Til instruktører:</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100" b="1" dirty="0">
                <a:effectLst/>
                <a:latin typeface="+mn-lt"/>
                <a:ea typeface="Calibri"/>
                <a:cs typeface="Calibri"/>
              </a:rPr>
              <a:t>De vitale målinger som pasienten aksepterer har </a:t>
            </a:r>
            <a:r>
              <a:rPr lang="nb-NO" sz="1100" b="0" i="1" dirty="0">
                <a:effectLst/>
                <a:latin typeface="+mn-lt"/>
                <a:ea typeface="Calibri"/>
                <a:cs typeface="Calibri"/>
              </a:rPr>
              <a:t>ikke</a:t>
            </a:r>
            <a:r>
              <a:rPr lang="nb-NO" sz="1100" dirty="0">
                <a:effectLst/>
                <a:latin typeface="+mn-lt"/>
                <a:ea typeface="Calibri"/>
                <a:cs typeface="Calibri"/>
              </a:rPr>
              <a:t> behov for vedtak </a:t>
            </a:r>
            <a:r>
              <a:rPr lang="nb-NO" sz="1100" dirty="0" err="1">
                <a:effectLst/>
                <a:latin typeface="+mn-lt"/>
                <a:ea typeface="Calibri"/>
                <a:cs typeface="Calibri"/>
              </a:rPr>
              <a:t>jmf</a:t>
            </a:r>
            <a:r>
              <a:rPr lang="nb-NO" sz="1100" dirty="0">
                <a:effectLst/>
                <a:latin typeface="+mn-lt"/>
                <a:ea typeface="Calibri"/>
                <a:cs typeface="Calibri"/>
              </a:rPr>
              <a:t> kapittel </a:t>
            </a:r>
            <a:r>
              <a:rPr lang="nb-NO" sz="1100" b="0" dirty="0">
                <a:effectLst/>
                <a:latin typeface="+mn-lt"/>
                <a:ea typeface="Calibri"/>
                <a:cs typeface="Calibri"/>
              </a:rPr>
              <a:t>9 (</a:t>
            </a:r>
            <a:r>
              <a:rPr lang="nb-NO" sz="1100" b="0" i="0" dirty="0">
                <a:solidFill>
                  <a:srgbClr val="3E3832"/>
                </a:solidFill>
                <a:effectLst/>
                <a:latin typeface="+mn-lt"/>
              </a:rPr>
              <a:t>Rettssikkerhet ved bruk av tvang og makt)</a:t>
            </a:r>
            <a:r>
              <a:rPr lang="nb-NO" sz="1100" b="0" dirty="0">
                <a:effectLst/>
                <a:latin typeface="+mn-lt"/>
                <a:ea typeface="Calibri"/>
                <a:cs typeface="Calibri"/>
              </a:rPr>
              <a:t> </a:t>
            </a:r>
            <a:r>
              <a:rPr lang="nb-NO" sz="1100" dirty="0">
                <a:effectLst/>
                <a:latin typeface="+mn-lt"/>
                <a:ea typeface="Calibri"/>
                <a:cs typeface="Calibri"/>
              </a:rPr>
              <a:t>eller 4A (vedtak om somatisk helsehjelp til pasient uten samtykkekompetanse som motsetter seg helsehjelp). </a:t>
            </a:r>
            <a:r>
              <a:rPr lang="nb-NO" sz="1100" dirty="0">
                <a:solidFill>
                  <a:srgbClr val="FF0000"/>
                </a:solidFill>
                <a:effectLst/>
                <a:latin typeface="+mn-lt"/>
                <a:ea typeface="Calibri"/>
                <a:cs typeface="Calibri"/>
              </a:rPr>
              <a:t>De målinger som pasienten motsetter seg skal ikke tas, da de kan føre til en direkte feilkilde for verdiene som leses av.  Dette på grunn av deres opplevelse av stress, uro, redsel og ubehag. </a:t>
            </a:r>
            <a:r>
              <a:rPr lang="nb-NO" sz="1100" i="0" dirty="0">
                <a:effectLst/>
                <a:latin typeface="+mn-lt"/>
                <a:ea typeface="Calibri"/>
                <a:cs typeface="Calibri"/>
              </a:rPr>
              <a:t>Verdier som er tatt i slike tilfeller bør som hovedregel ikke brukes eller tolkes med forbehold hvis de blir tatt. </a:t>
            </a:r>
            <a:endParaRPr lang="nb-NO" altLang="nb-NO" sz="1100" b="0" baseline="0" dirty="0">
              <a:effectLst/>
              <a:latin typeface="+mn-lt"/>
              <a:ea typeface="Calibri"/>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altLang="nb-NO" sz="1100" b="0" i="1" baseline="0" dirty="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nb-NO" altLang="nb-NO" sz="1100" b="0" i="1" baseline="0" dirty="0">
                <a:latin typeface="+mn-lt"/>
              </a:rPr>
              <a:t>Dette er Anne, hun har Downs syndrom.</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altLang="nb-NO" sz="1100" b="0" i="1" dirty="0">
              <a:latin typeface="+mn-lt"/>
            </a:endParaRPr>
          </a:p>
          <a:p>
            <a:pPr marL="0" lvl="0" indent="0">
              <a:lnSpc>
                <a:spcPct val="107000"/>
              </a:lnSpc>
              <a:spcAft>
                <a:spcPts val="800"/>
              </a:spcAft>
              <a:buFont typeface="Calibri" panose="020F0502020204030204" pitchFamily="34" charset="0"/>
              <a:buNone/>
            </a:pPr>
            <a:r>
              <a:rPr lang="nb-NO" sz="1100" i="1" dirty="0">
                <a:effectLst/>
                <a:latin typeface="+mn-lt"/>
                <a:ea typeface="Calibri" panose="020F0502020204030204" pitchFamily="34" charset="0"/>
                <a:cs typeface="Times New Roman" panose="02020603050405020304" pitchFamily="18" charset="0"/>
              </a:rPr>
              <a:t>Det å ta målinger er en viktig del av å yte riktig helsehjelp til alle. Husk at det er flere målinger og observasjoner som kan gjøres uten «skremmende» utstyr. </a:t>
            </a:r>
          </a:p>
          <a:p>
            <a:pPr marL="285750" lvl="0" indent="-285750">
              <a:lnSpc>
                <a:spcPct val="107000"/>
              </a:lnSpc>
              <a:spcAft>
                <a:spcPts val="800"/>
              </a:spcAft>
              <a:buFont typeface="Arial" panose="020B0604020202020204" pitchFamily="34" charset="0"/>
              <a:buChar char="•"/>
            </a:pPr>
            <a:r>
              <a:rPr lang="nb-NO" sz="1100" i="1" dirty="0">
                <a:effectLst/>
                <a:latin typeface="+mn-lt"/>
                <a:ea typeface="Calibri" panose="020F0502020204030204" pitchFamily="34" charset="0"/>
                <a:cs typeface="Times New Roman" panose="02020603050405020304" pitchFamily="18" charset="0"/>
              </a:rPr>
              <a:t>Dersom pasienten nekter (noen) målinger, kan man komme svært langt med f.eks. respirasjonsfrekvens (RF) som kan tas fra avstand, og puls på håndledd hvis de tolererer det. </a:t>
            </a:r>
          </a:p>
          <a:p>
            <a:pPr marL="742950" lvl="1" indent="-285750">
              <a:lnSpc>
                <a:spcPct val="107000"/>
              </a:lnSpc>
              <a:spcAft>
                <a:spcPts val="800"/>
              </a:spcAft>
              <a:buFont typeface="Arial" panose="020B0604020202020204" pitchFamily="34" charset="0"/>
              <a:buChar char="•"/>
            </a:pPr>
            <a:r>
              <a:rPr lang="nb-NO" sz="1100" i="1" dirty="0">
                <a:effectLst/>
                <a:latin typeface="+mn-lt"/>
                <a:ea typeface="Calibri" panose="020F0502020204030204" pitchFamily="34" charset="0"/>
                <a:cs typeface="Times New Roman" panose="02020603050405020304" pitchFamily="18" charset="0"/>
              </a:rPr>
              <a:t>Ved å ta puls får man i tillegg vite noe om BT, og kjent på huden (kald, klam, varm, skjelving </a:t>
            </a:r>
            <a:r>
              <a:rPr lang="nb-NO" sz="1100" i="1" dirty="0" err="1">
                <a:effectLst/>
                <a:latin typeface="+mn-lt"/>
                <a:ea typeface="Calibri" panose="020F0502020204030204" pitchFamily="34" charset="0"/>
                <a:cs typeface="Times New Roman" panose="02020603050405020304" pitchFamily="18" charset="0"/>
              </a:rPr>
              <a:t>etc</a:t>
            </a:r>
            <a:r>
              <a:rPr lang="nb-NO" sz="1100" i="1" dirty="0">
                <a:effectLst/>
                <a:latin typeface="+mn-lt"/>
                <a:ea typeface="Calibri" panose="020F0502020204030204" pitchFamily="34" charset="0"/>
                <a:cs typeface="Times New Roman" panose="02020603050405020304" pitchFamily="18" charset="0"/>
              </a:rPr>
              <a:t>). </a:t>
            </a:r>
          </a:p>
          <a:p>
            <a:pPr marL="742950" lvl="1" indent="-285750">
              <a:lnSpc>
                <a:spcPct val="107000"/>
              </a:lnSpc>
              <a:spcAft>
                <a:spcPts val="800"/>
              </a:spcAft>
              <a:buFont typeface="Arial" panose="020B0604020202020204" pitchFamily="34" charset="0"/>
              <a:buChar char="•"/>
            </a:pPr>
            <a:r>
              <a:rPr lang="nb-NO" sz="1100" i="1" dirty="0">
                <a:effectLst/>
                <a:latin typeface="+mn-lt"/>
                <a:ea typeface="Calibri" panose="020F0502020204030204" pitchFamily="34" charset="0"/>
                <a:cs typeface="Times New Roman" panose="02020603050405020304" pitchFamily="18" charset="0"/>
              </a:rPr>
              <a:t>Ved å ta puls kommer man også nært nok til å gjøre andre observasjoner (se, lytt, kjenn, lukt). </a:t>
            </a:r>
          </a:p>
          <a:p>
            <a:pPr marL="285750" lvl="0" indent="-285750">
              <a:lnSpc>
                <a:spcPct val="107000"/>
              </a:lnSpc>
              <a:spcAft>
                <a:spcPts val="800"/>
              </a:spcAft>
              <a:buFont typeface="Arial" panose="020B0604020202020204" pitchFamily="34" charset="0"/>
              <a:buChar char="•"/>
            </a:pPr>
            <a:r>
              <a:rPr lang="nb-NO" sz="1100" i="1" dirty="0">
                <a:effectLst/>
                <a:latin typeface="+mn-lt"/>
                <a:ea typeface="Calibri" panose="020F0502020204030204" pitchFamily="34" charset="0"/>
                <a:cs typeface="Times New Roman" panose="02020603050405020304" pitchFamily="18" charset="0"/>
              </a:rPr>
              <a:t>Dersom pasienten motsetter seg (noen)målinger, skal dette dokumenteres i pasientens journal, også hvilke målinger som ikke tolereres. </a:t>
            </a:r>
          </a:p>
          <a:p>
            <a:pPr marL="0" lvl="0" indent="0">
              <a:lnSpc>
                <a:spcPct val="107000"/>
              </a:lnSpc>
              <a:spcAft>
                <a:spcPts val="800"/>
              </a:spcAft>
              <a:buFont typeface="Arial" panose="020B0604020202020204" pitchFamily="34" charset="0"/>
              <a:buNone/>
            </a:pPr>
            <a:endParaRPr lang="nb-NO" sz="1100" i="1" dirty="0">
              <a:effectLst/>
              <a:latin typeface="+mn-lt"/>
              <a:ea typeface="Calibri" panose="020F0502020204030204" pitchFamily="34" charset="0"/>
              <a:cs typeface="Times New Roman" panose="02020603050405020304" pitchFamily="18" charset="0"/>
            </a:endParaRPr>
          </a:p>
          <a:p>
            <a:pPr marL="0" lvl="0" indent="0">
              <a:lnSpc>
                <a:spcPct val="107000"/>
              </a:lnSpc>
              <a:spcAft>
                <a:spcPts val="800"/>
              </a:spcAft>
              <a:buFont typeface="Arial" panose="020B0604020202020204" pitchFamily="34" charset="0"/>
              <a:buNone/>
            </a:pPr>
            <a:r>
              <a:rPr lang="nb-NO" sz="1100" i="0" u="sng" dirty="0">
                <a:effectLst/>
                <a:latin typeface="+mn-lt"/>
                <a:ea typeface="Calibri" panose="020F0502020204030204" pitchFamily="34" charset="0"/>
                <a:cs typeface="Times New Roman" panose="02020603050405020304" pitchFamily="18" charset="0"/>
              </a:rPr>
              <a:t>TIPS 1: </a:t>
            </a:r>
            <a:r>
              <a:rPr lang="nb-NO" sz="1100" i="0" dirty="0">
                <a:effectLst/>
                <a:latin typeface="+mn-lt"/>
                <a:ea typeface="Calibri" panose="020F0502020204030204" pitchFamily="34" charset="0"/>
                <a:cs typeface="Times New Roman" panose="02020603050405020304" pitchFamily="18" charset="0"/>
              </a:rPr>
              <a:t>Erfaring viser at man kan ta frem noe av det medisinsktekniske utstyret i felles miljø, og spørre om noen av brukerne stiller seg disponibel til å få tatt målinger på seg, f.eks. saturasjonsmåler eller pannetermometer. På den måten blir tingene og prosedyren ufarliggjort i miljøet, i tillegg til at ansatte får øve på reelle pasienter. Tiltaket bør diskuteres lokalt og avklares med  ledere, tjenestemottakere og pårørende før iverksettelse. </a:t>
            </a:r>
          </a:p>
          <a:p>
            <a:pPr marL="0" lvl="0" indent="0">
              <a:lnSpc>
                <a:spcPct val="107000"/>
              </a:lnSpc>
              <a:spcAft>
                <a:spcPts val="800"/>
              </a:spcAft>
              <a:buFont typeface="Arial" panose="020B0604020202020204" pitchFamily="34" charset="0"/>
              <a:buNone/>
            </a:pPr>
            <a:r>
              <a:rPr lang="nb-NO" sz="1100" i="0" u="sng" dirty="0">
                <a:effectLst/>
                <a:latin typeface="+mn-lt"/>
                <a:ea typeface="Calibri" panose="020F0502020204030204" pitchFamily="34" charset="0"/>
                <a:cs typeface="Times New Roman" panose="02020603050405020304" pitchFamily="18" charset="0"/>
              </a:rPr>
              <a:t>TIPS 2: </a:t>
            </a:r>
            <a:r>
              <a:rPr lang="nb-NO" sz="1100" i="0" dirty="0">
                <a:effectLst/>
                <a:latin typeface="+mn-lt"/>
                <a:ea typeface="Calibri" panose="020F0502020204030204" pitchFamily="34" charset="0"/>
                <a:cs typeface="Times New Roman" panose="02020603050405020304" pitchFamily="18" charset="0"/>
              </a:rPr>
              <a:t>Det kan oppleves som for mye dersom «alle målinger» skal tas samtidig i habituell tilstand/normaltilstand. Noen avdelinger har de derfor tatt 1-2 målinger på en og samme gang, og dermed gjennomført alle målinger over noen uker.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100" i="0" u="sng" dirty="0">
                <a:effectLst/>
                <a:latin typeface="+mn-lt"/>
                <a:ea typeface="Calibri" panose="020F0502020204030204" pitchFamily="34" charset="0"/>
                <a:cs typeface="Times New Roman" panose="02020603050405020304" pitchFamily="18" charset="0"/>
              </a:rPr>
              <a:t>TIPS 3: </a:t>
            </a:r>
            <a:r>
              <a:rPr lang="nb-NO" sz="1100" i="0" dirty="0">
                <a:effectLst/>
                <a:latin typeface="+mn-lt"/>
                <a:ea typeface="Calibri" panose="020F0502020204030204" pitchFamily="34" charset="0"/>
                <a:cs typeface="Times New Roman" panose="02020603050405020304" pitchFamily="18" charset="0"/>
              </a:rPr>
              <a:t>Det kan være at man kan komme nærmere å få tatt målinger dersom man bytter fra rektalt termometer til pannetermometer for å måle feber, eller bytter fra automatisk blodtrykk til manuelt blodtrykksapparat.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altLang="nb-NO" sz="1100" b="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altLang="nb-NO" sz="1100" b="1" dirty="0"/>
          </a:p>
          <a:p>
            <a:endParaRPr lang="nb-NO" dirty="0"/>
          </a:p>
          <a:p>
            <a:endParaRPr lang="nb-NO" dirty="0"/>
          </a:p>
        </p:txBody>
      </p:sp>
      <p:sp>
        <p:nvSpPr>
          <p:cNvPr id="4" name="Plassholder for lysbildenummer 3"/>
          <p:cNvSpPr>
            <a:spLocks noGrp="1"/>
          </p:cNvSpPr>
          <p:nvPr>
            <p:ph type="sldNum" sz="quarter" idx="5"/>
          </p:nvPr>
        </p:nvSpPr>
        <p:spPr/>
        <p:txBody>
          <a:bodyPr/>
          <a:lstStyle/>
          <a:p>
            <a:fld id="{80467F5B-2F3B-47C8-8D92-64EC6D9D6733}" type="slidenum">
              <a:rPr lang="nb-NO" smtClean="0"/>
              <a:t>16</a:t>
            </a:fld>
            <a:endParaRPr lang="nb-NO"/>
          </a:p>
        </p:txBody>
      </p:sp>
    </p:spTree>
    <p:extLst>
      <p:ext uri="{BB962C8B-B14F-4D97-AF65-F5344CB8AC3E}">
        <p14:creationId xmlns:p14="http://schemas.microsoft.com/office/powerpoint/2010/main" val="2310461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ltLang="nb-NO" sz="1200" b="1" i="0" dirty="0"/>
              <a:t>Til instruktører:</a:t>
            </a:r>
          </a:p>
          <a:p>
            <a:endParaRPr lang="nb-NO" altLang="nb-NO" sz="1200" b="1" i="0" dirty="0"/>
          </a:p>
          <a:p>
            <a:r>
              <a:rPr lang="nb-NO" altLang="nb-NO" sz="1200" i="0" dirty="0"/>
              <a:t>Snakk deg igjennom siden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nb-NO" sz="14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1400" b="1" i="1" u="none" strike="noStrike" kern="1200" cap="none" spc="0" normalizeH="0" baseline="0" noProof="0" dirty="0">
                <a:ln>
                  <a:noFill/>
                </a:ln>
                <a:solidFill>
                  <a:prstClr val="black"/>
                </a:solidFill>
                <a:effectLst/>
                <a:uLnTx/>
                <a:uFillTx/>
                <a:latin typeface="+mn-lt"/>
                <a:ea typeface="+mn-ea"/>
                <a:cs typeface="+mn-cs"/>
              </a:rPr>
              <a:t>Hva bør/skal vi gjøre først?</a:t>
            </a:r>
          </a:p>
          <a:p>
            <a:endParaRPr lang="nb-NO" altLang="nb-NO" b="1" dirty="0"/>
          </a:p>
        </p:txBody>
      </p:sp>
      <p:sp>
        <p:nvSpPr>
          <p:cNvPr id="4" name="Plassholder for lysbildenummer 3"/>
          <p:cNvSpPr>
            <a:spLocks noGrp="1"/>
          </p:cNvSpPr>
          <p:nvPr>
            <p:ph type="sldNum" sz="quarter" idx="5"/>
          </p:nvPr>
        </p:nvSpPr>
        <p:spPr/>
        <p:txBody>
          <a:bodyPr/>
          <a:lstStyle/>
          <a:p>
            <a:fld id="{80467F5B-2F3B-47C8-8D92-64EC6D9D6733}" type="slidenum">
              <a:rPr lang="nb-NO" smtClean="0"/>
              <a:t>17</a:t>
            </a:fld>
            <a:endParaRPr lang="nb-NO"/>
          </a:p>
        </p:txBody>
      </p:sp>
    </p:spTree>
    <p:extLst>
      <p:ext uri="{BB962C8B-B14F-4D97-AF65-F5344CB8AC3E}">
        <p14:creationId xmlns:p14="http://schemas.microsoft.com/office/powerpoint/2010/main" val="2113127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46C02-B4D4-31E5-DB55-3297A7004DAE}"/>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760D5A12-B258-EF2B-C634-1F5A11388D10}"/>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7ABA8596-E10C-FF5F-6741-3815AE60FCDF}"/>
              </a:ext>
            </a:extLst>
          </p:cNvPr>
          <p:cNvSpPr>
            <a:spLocks noGrp="1"/>
          </p:cNvSpPr>
          <p:nvPr>
            <p:ph type="body" idx="1"/>
          </p:nvPr>
        </p:nvSpPr>
        <p:spPr/>
        <p:txBody>
          <a:bodyPr/>
          <a:lstStyle/>
          <a:p>
            <a:r>
              <a:rPr lang="nb-NO" altLang="nb-NO" sz="1200" i="1" dirty="0"/>
              <a:t>Observasjoner og målinger viser:</a:t>
            </a:r>
          </a:p>
          <a:p>
            <a:r>
              <a:rPr lang="nb-NO" altLang="nb-NO" sz="1200" b="1" i="1" dirty="0"/>
              <a:t>A:</a:t>
            </a:r>
            <a:r>
              <a:rPr lang="nb-NO" altLang="nb-NO" sz="1200" i="1" dirty="0"/>
              <a:t> Frie luftveier</a:t>
            </a:r>
          </a:p>
          <a:p>
            <a:r>
              <a:rPr lang="nb-NO" altLang="nb-NO" sz="1200" b="1" i="1" dirty="0"/>
              <a:t>B:</a:t>
            </a:r>
            <a:r>
              <a:rPr lang="nb-NO" altLang="nb-NO" sz="1200" i="1" dirty="0"/>
              <a:t> Hun har en respirasjonsfrekvens på 26/min., rask og uanstrengt (normalt 14). Oksygenmetningen hennes viser 93 % (normalt 98 %). </a:t>
            </a:r>
          </a:p>
          <a:p>
            <a:r>
              <a:rPr lang="nb-NO" altLang="nb-NO" sz="1200" b="1" i="1" dirty="0"/>
              <a:t>C:</a:t>
            </a:r>
            <a:r>
              <a:rPr lang="nb-NO" altLang="nb-NO" sz="1200" i="1" dirty="0"/>
              <a:t> Blodtrykket til Anne er 95/45 (normalt 120/80). Pulsen er 130 (normal 80). Hun er også klam og blek i huden, samt kald perifert. </a:t>
            </a:r>
          </a:p>
          <a:p>
            <a:r>
              <a:rPr lang="nb-NO" altLang="nb-NO" sz="1200" b="1" i="1" dirty="0"/>
              <a:t>D:</a:t>
            </a:r>
            <a:r>
              <a:rPr lang="nb-NO" altLang="nb-NO" sz="1200" i="1" dirty="0"/>
              <a:t> Anne er normalt klar og orientert, og kan svare adekvat på spørsmål. I dag </a:t>
            </a:r>
            <a:r>
              <a:rPr lang="nb-NO" sz="1200" i="1" dirty="0"/>
              <a:t>får ikke personalet adekvat kontakt med Anne. Hun er urolig og kaver og svarer ikke på tiltale. </a:t>
            </a:r>
            <a:r>
              <a:rPr lang="nb-NO" altLang="nb-NO" sz="1200" i="1" dirty="0"/>
              <a:t>Det gjøres ingen funn som tyder på hjerneslag, blodsukker er som normalt. </a:t>
            </a:r>
          </a:p>
          <a:p>
            <a:r>
              <a:rPr lang="nb-NO" altLang="nb-NO" sz="1200" b="1" i="1" dirty="0"/>
              <a:t>E:</a:t>
            </a:r>
            <a:r>
              <a:rPr lang="nb-NO" altLang="nb-NO" sz="1200" i="1" dirty="0"/>
              <a:t> Temperaturen er 38,5. </a:t>
            </a:r>
          </a:p>
          <a:p>
            <a:endParaRPr lang="nb-NO" altLang="nb-NO" sz="1200" i="1" dirty="0"/>
          </a:p>
          <a:p>
            <a:pPr defTabSz="917617">
              <a:defRPr/>
            </a:pPr>
            <a:r>
              <a:rPr lang="nb-NO" altLang="nb-NO" sz="1200" b="1" i="1" u="sng" dirty="0"/>
              <a:t>Anne trenger raskt legehjelp</a:t>
            </a:r>
            <a:r>
              <a:rPr lang="nb-NO" altLang="nb-NO" sz="1200" b="1" i="1" dirty="0"/>
              <a:t>. </a:t>
            </a:r>
            <a:r>
              <a:rPr lang="nb-NO" altLang="nb-NO" sz="1200" i="1" dirty="0"/>
              <a:t>Vi ser her at Anne har store avvik fra det som er hennes normale/habituelle somatiske tilstand. </a:t>
            </a:r>
            <a:r>
              <a:rPr lang="nb-NO" altLang="nb-NO" sz="1200" b="1" i="1" dirty="0"/>
              <a:t>I hennes tilfelle bør vi ringe 113. </a:t>
            </a:r>
            <a:r>
              <a:rPr lang="nb-NO" altLang="nb-NO" sz="1200" i="1" dirty="0"/>
              <a:t>Hvorfor kommer vi tilbake til etter hvert. Men pasientcasen om Anne viser viktigheten av å gjøre en helhetlig og systematisk ABCDE observasjon ved endringer i helsetilstanden. </a:t>
            </a:r>
          </a:p>
          <a:p>
            <a:endParaRPr lang="nb-NO" altLang="nb-NO"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nb-NO" altLang="nb-NO" sz="1200" b="1" dirty="0"/>
              <a:t>Til instruktører: </a:t>
            </a:r>
            <a:r>
              <a:rPr lang="nb-NO" altLang="nb-NO" sz="1200" i="0" dirty="0"/>
              <a:t>Hvis undervisningens målgruppe bruker risikovurderingsverktøyet NEWS2 kan det være fint å oppgi Annes NEWS2</a:t>
            </a:r>
            <a:r>
              <a:rPr lang="nb-NO" altLang="nb-NO" sz="1200" i="0" baseline="0" dirty="0"/>
              <a:t> </a:t>
            </a:r>
            <a:r>
              <a:rPr lang="nb-NO" altLang="nb-NO" sz="1200" i="0" dirty="0"/>
              <a:t>skår</a:t>
            </a:r>
            <a:r>
              <a:rPr lang="nb-NO" altLang="nb-NO" sz="1200" i="0" dirty="0">
                <a:solidFill>
                  <a:srgbClr val="FF0000"/>
                </a:solidFill>
              </a:rPr>
              <a:t> </a:t>
            </a:r>
            <a:r>
              <a:rPr lang="nb-NO" altLang="nb-NO" sz="1200" i="0" dirty="0">
                <a:solidFill>
                  <a:schemeClr val="tx1"/>
                </a:solidFill>
              </a:rPr>
              <a:t>som er 13! </a:t>
            </a:r>
            <a:r>
              <a:rPr lang="nb-NO" altLang="nb-NO" sz="1200" b="0" dirty="0">
                <a:cs typeface="Arial" panose="020B0604020202020204" pitchFamily="34" charset="0"/>
              </a:rPr>
              <a:t>Husk da at en skår på 4 eller høyere er forbundet med risiko for død innen 24 timer.</a:t>
            </a:r>
            <a:endParaRPr lang="nb-NO" sz="1200" b="0" u="sng" dirty="0">
              <a:cs typeface="Arial" panose="020B0604020202020204" pitchFamily="34" charset="0"/>
            </a:endParaRPr>
          </a:p>
          <a:p>
            <a:endParaRPr lang="nb-NO" altLang="nb-NO" sz="1200" i="0" dirty="0">
              <a:solidFill>
                <a:schemeClr val="tx1"/>
              </a:solidFill>
            </a:endParaRPr>
          </a:p>
        </p:txBody>
      </p:sp>
      <p:sp>
        <p:nvSpPr>
          <p:cNvPr id="4" name="Plassholder for lysbildenummer 3">
            <a:extLst>
              <a:ext uri="{FF2B5EF4-FFF2-40B4-BE49-F238E27FC236}">
                <a16:creationId xmlns:a16="http://schemas.microsoft.com/office/drawing/2014/main" id="{3332F5A5-699B-1205-1350-76D515603EB7}"/>
              </a:ext>
            </a:extLst>
          </p:cNvPr>
          <p:cNvSpPr>
            <a:spLocks noGrp="1"/>
          </p:cNvSpPr>
          <p:nvPr>
            <p:ph type="sldNum" sz="quarter" idx="5"/>
          </p:nvPr>
        </p:nvSpPr>
        <p:spPr/>
        <p:txBody>
          <a:bodyPr/>
          <a:lstStyle/>
          <a:p>
            <a:fld id="{80467F5B-2F3B-47C8-8D92-64EC6D9D6733}" type="slidenum">
              <a:rPr lang="nb-NO" smtClean="0"/>
              <a:t>18</a:t>
            </a:fld>
            <a:endParaRPr lang="nb-NO"/>
          </a:p>
        </p:txBody>
      </p:sp>
    </p:spTree>
    <p:extLst>
      <p:ext uri="{BB962C8B-B14F-4D97-AF65-F5344CB8AC3E}">
        <p14:creationId xmlns:p14="http://schemas.microsoft.com/office/powerpoint/2010/main" val="6364940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7A3F7-2DE4-1B80-B540-DF8E0E132BB8}"/>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9805ACB8-A0C3-B4DB-A55D-621CA05CB8B0}"/>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7D07F36A-7354-3D35-8177-BC0E59657F2F}"/>
              </a:ext>
            </a:extLst>
          </p:cNvPr>
          <p:cNvSpPr>
            <a:spLocks noGrp="1"/>
          </p:cNvSpPr>
          <p:nvPr>
            <p:ph type="body" idx="1"/>
          </p:nvPr>
        </p:nvSpPr>
        <p:spPr/>
        <p:txBody>
          <a:bodyPr/>
          <a:lstStyle/>
          <a:p>
            <a:r>
              <a:rPr lang="nb-NO" sz="1200" b="1" i="0" dirty="0">
                <a:latin typeface="+mn-lt"/>
              </a:rPr>
              <a:t>Til instruktører:</a:t>
            </a:r>
          </a:p>
          <a:p>
            <a:r>
              <a:rPr lang="nb-NO" sz="1200" i="0" dirty="0">
                <a:latin typeface="+mn-lt"/>
              </a:rPr>
              <a:t>Viktig kunnskap om personer med utviklingshemming, snakk deg gjennom siden. </a:t>
            </a:r>
          </a:p>
          <a:p>
            <a:endParaRPr lang="nb-NO" sz="1200" dirty="0">
              <a:latin typeface="+mn-lt"/>
            </a:endParaRPr>
          </a:p>
          <a:p>
            <a:r>
              <a:rPr lang="nb-NO" sz="1200" b="1" dirty="0">
                <a:latin typeface="+mn-lt"/>
              </a:rPr>
              <a:t>Tips 1: </a:t>
            </a:r>
            <a:r>
              <a:rPr lang="nb-NO" sz="1200" dirty="0">
                <a:effectLst/>
                <a:latin typeface="+mn-lt"/>
                <a:ea typeface="Calibri" panose="020F0502020204030204" pitchFamily="34" charset="0"/>
              </a:rPr>
              <a:t>Dersom tjenestemottaker motsetter seg eller vegrer seg for at (noen av) de kliniske observasjonene blir gjennomført, skal det respekteres. Dokumenter i journal </a:t>
            </a:r>
            <a:r>
              <a:rPr lang="nb-NO" sz="1200" i="1" dirty="0">
                <a:effectLst/>
                <a:latin typeface="+mn-lt"/>
                <a:ea typeface="Calibri" panose="020F0502020204030204" pitchFamily="34" charset="0"/>
              </a:rPr>
              <a:t>hvilke målinger eller observasjoner</a:t>
            </a:r>
            <a:r>
              <a:rPr lang="nb-NO" sz="1200" dirty="0">
                <a:effectLst/>
                <a:latin typeface="+mn-lt"/>
                <a:ea typeface="Calibri" panose="020F0502020204030204" pitchFamily="34" charset="0"/>
              </a:rPr>
              <a:t> som ikke aksepteres. </a:t>
            </a:r>
          </a:p>
          <a:p>
            <a:r>
              <a:rPr lang="nb-NO" sz="1200" b="1" dirty="0">
                <a:effectLst/>
                <a:latin typeface="+mn-lt"/>
                <a:ea typeface="Calibri" panose="020F0502020204030204" pitchFamily="34" charset="0"/>
              </a:rPr>
              <a:t>Tips 2: </a:t>
            </a:r>
            <a:r>
              <a:rPr lang="nb-NO" sz="1200" dirty="0">
                <a:effectLst/>
                <a:latin typeface="+mn-lt"/>
                <a:ea typeface="Calibri" panose="020F0502020204030204" pitchFamily="34" charset="0"/>
              </a:rPr>
              <a:t>Husk at mange av de viktigste observasjonene kan gjennomføres helt uten skremmende og medisinskteknisk utstyr. S</a:t>
            </a:r>
            <a:r>
              <a:rPr lang="nb-NO" sz="1200" dirty="0">
                <a:effectLst/>
                <a:latin typeface="+mn-lt"/>
              </a:rPr>
              <a:t>tart med de minst </a:t>
            </a:r>
            <a:r>
              <a:rPr lang="nb-NO" sz="1200" dirty="0" err="1">
                <a:effectLst/>
                <a:latin typeface="+mn-lt"/>
              </a:rPr>
              <a:t>invasive</a:t>
            </a:r>
            <a:r>
              <a:rPr lang="nb-NO" sz="1200" dirty="0">
                <a:effectLst/>
                <a:latin typeface="+mn-lt"/>
              </a:rPr>
              <a:t> målingene først, f.eks. blodtrykk og blodsukker til slutt. Får man ikke tatt blodtrykk, så har man likevel fått RF, puls og kjent på huden, noe som er svært viktige målinger. </a:t>
            </a:r>
            <a:endParaRPr lang="nb-NO" sz="1200" dirty="0">
              <a:latin typeface="+mn-lt"/>
            </a:endParaRPr>
          </a:p>
        </p:txBody>
      </p:sp>
      <p:sp>
        <p:nvSpPr>
          <p:cNvPr id="4" name="Plassholder for lysbildenummer 3">
            <a:extLst>
              <a:ext uri="{FF2B5EF4-FFF2-40B4-BE49-F238E27FC236}">
                <a16:creationId xmlns:a16="http://schemas.microsoft.com/office/drawing/2014/main" id="{DFA21A40-860A-F0ED-22CC-7A407C124A7C}"/>
              </a:ext>
            </a:extLst>
          </p:cNvPr>
          <p:cNvSpPr>
            <a:spLocks noGrp="1"/>
          </p:cNvSpPr>
          <p:nvPr>
            <p:ph type="sldNum" sz="quarter" idx="5"/>
          </p:nvPr>
        </p:nvSpPr>
        <p:spPr/>
        <p:txBody>
          <a:bodyPr/>
          <a:lstStyle/>
          <a:p>
            <a:fld id="{80467F5B-2F3B-47C8-8D92-64EC6D9D6733}" type="slidenum">
              <a:rPr lang="nb-NO" smtClean="0"/>
              <a:t>19</a:t>
            </a:fld>
            <a:endParaRPr lang="nb-NO"/>
          </a:p>
        </p:txBody>
      </p:sp>
    </p:spTree>
    <p:extLst>
      <p:ext uri="{BB962C8B-B14F-4D97-AF65-F5344CB8AC3E}">
        <p14:creationId xmlns:p14="http://schemas.microsoft.com/office/powerpoint/2010/main" val="3482121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100" b="1" dirty="0">
              <a:cs typeface="Calibri"/>
            </a:endParaRPr>
          </a:p>
          <a:p>
            <a:r>
              <a:rPr lang="nb-NO" sz="1100" b="1" dirty="0">
                <a:cs typeface="Calibri"/>
              </a:rPr>
              <a:t>Til instruktører: </a:t>
            </a:r>
          </a:p>
          <a:p>
            <a:endParaRPr lang="nb-NO" sz="1100" dirty="0">
              <a:cs typeface="Calibri"/>
            </a:endParaRPr>
          </a:p>
          <a:p>
            <a:pPr marL="171450" marR="0" lvl="0" indent="-171450" algn="l" defTabSz="917617"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sz="1100" b="1" i="0" dirty="0">
                <a:cs typeface="Calibri"/>
              </a:rPr>
              <a:t>Undervisningsmaterialet</a:t>
            </a:r>
            <a:r>
              <a:rPr lang="nb-NO" sz="1100" b="1" i="0" baseline="0" dirty="0">
                <a:cs typeface="Calibri"/>
              </a:rPr>
              <a:t> </a:t>
            </a:r>
            <a:r>
              <a:rPr lang="nb-NO" sz="1100" b="1" i="0" dirty="0">
                <a:cs typeface="Calibri"/>
              </a:rPr>
              <a:t>er beregnet til </a:t>
            </a:r>
            <a:r>
              <a:rPr lang="nb-NO" sz="1100" b="1" i="0" dirty="0" err="1">
                <a:cs typeface="Calibri"/>
              </a:rPr>
              <a:t>ca</a:t>
            </a:r>
            <a:r>
              <a:rPr lang="nb-NO" sz="1100" b="1" i="0" dirty="0">
                <a:cs typeface="Calibri"/>
              </a:rPr>
              <a:t> 3 timers teoretisk og praktisk undervisning, men:</a:t>
            </a:r>
          </a:p>
          <a:p>
            <a:pPr marL="628650" marR="0" lvl="1" indent="-171450" algn="l" defTabSz="917617"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sz="1100" b="0" i="0" dirty="0">
                <a:cs typeface="Calibri"/>
              </a:rPr>
              <a:t>Erfaring viser at teoretisk og praktisk undervisning til ansatte i tjenester til utviklingshemmede og til rus/psykisk helse tar lenger tid enn 3 timer. Her ønskes ofte en hel fagdag.  </a:t>
            </a:r>
            <a:endParaRPr lang="nb-NO" sz="1100" b="0" i="0" u="none" dirty="0">
              <a:cs typeface="Calibri"/>
            </a:endParaRPr>
          </a:p>
          <a:p>
            <a:pPr marL="628650" marR="0" lvl="1" indent="-171450" algn="l" defTabSz="917617"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sz="1100" b="0" i="0" u="none" dirty="0">
                <a:cs typeface="Calibri"/>
              </a:rPr>
              <a:t>T</a:t>
            </a:r>
            <a:r>
              <a:rPr lang="nb-NO" sz="1100" i="0" u="none" dirty="0"/>
              <a:t>ilpass tiden hvis nye elementer legges inn, f.eks.</a:t>
            </a:r>
            <a:r>
              <a:rPr lang="nb-NO" sz="1100" i="0" dirty="0"/>
              <a:t> oksygenbehandling, HLR-rutiner, dokumentasjon eller </a:t>
            </a:r>
            <a:r>
              <a:rPr lang="nb-NO" sz="1100" i="0" u="none" dirty="0"/>
              <a:t>annet. </a:t>
            </a:r>
          </a:p>
          <a:p>
            <a:pPr marL="628650" marR="0" lvl="1" indent="-171450" algn="l" defTabSz="917617"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sz="1100" i="0" u="none" dirty="0"/>
              <a:t>Husk smittevernstiltak ved bruk av utstyr.</a:t>
            </a:r>
            <a:endParaRPr lang="nb-NO" sz="1100" i="0" u="none" dirty="0">
              <a:cs typeface="Calibri" panose="020F0502020204030204"/>
            </a:endParaRPr>
          </a:p>
          <a:p>
            <a:pPr marL="628650" lvl="1" indent="-171450" defTabSz="917617">
              <a:buFont typeface="Arial" panose="020B0604020202020204" pitchFamily="34" charset="0"/>
              <a:buChar char="•"/>
              <a:defRPr/>
            </a:pPr>
            <a:r>
              <a:rPr lang="nb-NO" sz="1100" i="0" dirty="0"/>
              <a:t>Lommekort kan trykkes opp, ev. skrives ut i A4-størrelse, kan utleveres i forbindelse med undervisningen.</a:t>
            </a:r>
          </a:p>
          <a:p>
            <a:pPr marL="457200" lvl="1" indent="0" defTabSz="917617">
              <a:buFont typeface="Arial" panose="020B0604020202020204" pitchFamily="34" charset="0"/>
              <a:buNone/>
              <a:defRPr/>
            </a:pPr>
            <a:endParaRPr lang="nb-NO" sz="1100" i="0" dirty="0"/>
          </a:p>
          <a:p>
            <a:pPr marL="172053" marR="0" lvl="0" indent="-172053"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sz="1100" b="1" i="0" dirty="0">
                <a:cs typeface="Calibri"/>
              </a:rPr>
              <a:t>Forbered egen undervisning ved å sette deg grundig inn i heftet Hva-Hvorfor-Hvordan (spesielt kap. 5 «Til instruktøren») og fagkompendium for grunnleggende ferdigheter, trinn 1</a:t>
            </a:r>
            <a:r>
              <a:rPr lang="nb-NO" sz="1100" i="0" dirty="0">
                <a:cs typeface="Calibri"/>
              </a:rPr>
              <a:t>. </a:t>
            </a:r>
          </a:p>
          <a:p>
            <a:pPr marL="629253" marR="0" lvl="1" indent="-172053"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sz="1100" i="0" dirty="0">
                <a:cs typeface="Calibri"/>
              </a:rPr>
              <a:t>Tilpass PP etter behov og kapasitet. Velg ut pasientcasen som passer til ditt</a:t>
            </a:r>
            <a:r>
              <a:rPr lang="nb-NO" sz="1100" i="0" baseline="0" dirty="0">
                <a:cs typeface="Calibri"/>
              </a:rPr>
              <a:t> tjenesteområde/målgruppe</a:t>
            </a:r>
            <a:r>
              <a:rPr lang="nb-NO" sz="1100" i="0" dirty="0">
                <a:cs typeface="Calibri"/>
              </a:rPr>
              <a:t>.</a:t>
            </a:r>
          </a:p>
          <a:p>
            <a:pPr marL="1086453" lvl="2" indent="-172053">
              <a:buFont typeface="Arial" panose="020B0604020202020204" pitchFamily="34" charset="0"/>
              <a:buChar char="•"/>
            </a:pPr>
            <a:r>
              <a:rPr lang="nb-NO" sz="1100" i="0" dirty="0">
                <a:cs typeface="Calibri"/>
              </a:rPr>
              <a:t>Vurder om noen bilder skal skjules (høyreklikk på bildet du vil fjerne og velg «skjul lysbilde». Det tilbakestilles ved «opphev skjuling av lysbilde»)</a:t>
            </a:r>
          </a:p>
          <a:p>
            <a:pPr marL="1086453" lvl="2" indent="-172053">
              <a:buFont typeface="Arial" panose="020B0604020202020204" pitchFamily="34" charset="0"/>
              <a:buChar char="•"/>
            </a:pPr>
            <a:r>
              <a:rPr lang="nb-NO" sz="1100" i="0" dirty="0">
                <a:cs typeface="Calibri"/>
              </a:rPr>
              <a:t>Vurder om andre bilder skal legges til, f.eks. lokale prosedyrer for dokumentasjon (stå på bildet over der du vil ha nytt bilde, velg «nytt lysbilde»)</a:t>
            </a:r>
          </a:p>
          <a:p>
            <a:pPr marL="0" indent="0">
              <a:buFont typeface="Arial" panose="020B0604020202020204" pitchFamily="34" charset="0"/>
              <a:buNone/>
            </a:pPr>
            <a:endParaRPr lang="nb-NO" sz="1100" i="1" dirty="0">
              <a:cs typeface="Calibri"/>
            </a:endParaRPr>
          </a:p>
          <a:p>
            <a:pPr marL="0" indent="0">
              <a:buFont typeface="Arial" panose="020B0604020202020204" pitchFamily="34" charset="0"/>
              <a:buNone/>
            </a:pPr>
            <a:r>
              <a:rPr lang="nb-NO" sz="1100" i="0" dirty="0">
                <a:cs typeface="Calibri"/>
              </a:rPr>
              <a:t>Vedr. referanser til</a:t>
            </a:r>
            <a:r>
              <a:rPr lang="nb-NO" sz="1100" i="0" baseline="0" dirty="0">
                <a:cs typeface="Calibri"/>
              </a:rPr>
              <a:t> PP med tilhørende notatsider, så vises det i sin helhet til </a:t>
            </a:r>
            <a:r>
              <a:rPr lang="nb-NO" sz="1100" b="0" i="1" baseline="0" dirty="0">
                <a:cs typeface="Calibri"/>
              </a:rPr>
              <a:t>Fagkompendium Trinn 1; Grunnleggende ferdigheter. Vitale målinger og handlingsberedskap i ABCDE observasjoner</a:t>
            </a:r>
            <a:r>
              <a:rPr lang="nb-NO" sz="1100" b="1" i="0" baseline="0" dirty="0">
                <a:cs typeface="Calibri"/>
              </a:rPr>
              <a:t>, </a:t>
            </a:r>
            <a:r>
              <a:rPr lang="nb-NO" sz="1100" i="0" dirty="0">
                <a:hlinkClick r:id="rId3"/>
              </a:rPr>
              <a:t>https://www.utviklingssenter.no/klinisk-observasjonskompetanse-i-kommunehelsetjenesten/trinn-1-grunnleggende-ferdigheter</a:t>
            </a:r>
            <a:endParaRPr lang="nb-NO" sz="1100" b="1" i="0" dirty="0">
              <a:cs typeface="Calibri"/>
            </a:endParaRPr>
          </a:p>
          <a:p>
            <a:pPr marL="0" indent="0">
              <a:buFont typeface="Arial" panose="020B0604020202020204" pitchFamily="34" charset="0"/>
              <a:buNone/>
            </a:pPr>
            <a:endParaRPr lang="nb-NO" sz="1100" b="0" i="0" dirty="0">
              <a:cs typeface="Calibri"/>
            </a:endParaRPr>
          </a:p>
          <a:p>
            <a:endParaRPr lang="nb-NO" dirty="0"/>
          </a:p>
        </p:txBody>
      </p:sp>
      <p:sp>
        <p:nvSpPr>
          <p:cNvPr id="4" name="Plassholder for lysbildenummer 3"/>
          <p:cNvSpPr>
            <a:spLocks noGrp="1"/>
          </p:cNvSpPr>
          <p:nvPr>
            <p:ph type="sldNum" sz="quarter" idx="5"/>
          </p:nvPr>
        </p:nvSpPr>
        <p:spPr/>
        <p:txBody>
          <a:bodyPr/>
          <a:lstStyle/>
          <a:p>
            <a:fld id="{80467F5B-2F3B-47C8-8D92-64EC6D9D6733}" type="slidenum">
              <a:rPr lang="nb-NO" smtClean="0"/>
              <a:t>2</a:t>
            </a:fld>
            <a:endParaRPr lang="nb-NO"/>
          </a:p>
        </p:txBody>
      </p:sp>
    </p:spTree>
    <p:extLst>
      <p:ext uri="{BB962C8B-B14F-4D97-AF65-F5344CB8AC3E}">
        <p14:creationId xmlns:p14="http://schemas.microsoft.com/office/powerpoint/2010/main" val="26296614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altLang="nb-NO" sz="1100" b="1" baseline="0" dirty="0">
                <a:latin typeface="+mn-lt"/>
              </a:rPr>
              <a:t>Til instruktører:</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altLang="nb-NO" sz="1100" b="0" baseline="0" dirty="0">
                <a:latin typeface="+mn-lt"/>
              </a:rPr>
              <a:t>Case relatert til rus og psykisk helse. </a:t>
            </a:r>
            <a:r>
              <a:rPr lang="nb-NO" sz="1100" b="0" dirty="0">
                <a:effectLst/>
                <a:latin typeface="+mn-lt"/>
                <a:ea typeface="Calibri" panose="020F0502020204030204" pitchFamily="34" charset="0"/>
                <a:cs typeface="Times New Roman" panose="02020603050405020304" pitchFamily="18" charset="0"/>
              </a:rPr>
              <a:t>Det</a:t>
            </a:r>
            <a:r>
              <a:rPr lang="nb-NO" sz="1100" dirty="0">
                <a:effectLst/>
                <a:latin typeface="+mn-lt"/>
                <a:ea typeface="Calibri" panose="020F0502020204030204" pitchFamily="34" charset="0"/>
                <a:cs typeface="Times New Roman" panose="02020603050405020304" pitchFamily="18" charset="0"/>
              </a:rPr>
              <a:t> er viktig at både ledere og instruktører kjenner til at det </a:t>
            </a:r>
            <a:r>
              <a:rPr lang="nb-NO" sz="1100" i="1" dirty="0">
                <a:effectLst/>
                <a:latin typeface="+mn-lt"/>
                <a:ea typeface="Calibri" panose="020F0502020204030204" pitchFamily="34" charset="0"/>
                <a:cs typeface="Times New Roman" panose="02020603050405020304" pitchFamily="18" charset="0"/>
              </a:rPr>
              <a:t>ikke</a:t>
            </a:r>
            <a:r>
              <a:rPr lang="nb-NO" sz="1100" dirty="0">
                <a:effectLst/>
                <a:latin typeface="+mn-lt"/>
                <a:ea typeface="Calibri" panose="020F0502020204030204" pitchFamily="34" charset="0"/>
                <a:cs typeface="Times New Roman" panose="02020603050405020304" pitchFamily="18" charset="0"/>
              </a:rPr>
              <a:t> er behov for vedtak </a:t>
            </a:r>
            <a:r>
              <a:rPr lang="nb-NO" sz="1100" dirty="0" err="1">
                <a:effectLst/>
                <a:latin typeface="+mn-lt"/>
                <a:ea typeface="Calibri" panose="020F0502020204030204" pitchFamily="34" charset="0"/>
                <a:cs typeface="Times New Roman" panose="02020603050405020304" pitchFamily="18" charset="0"/>
              </a:rPr>
              <a:t>jmf</a:t>
            </a:r>
            <a:r>
              <a:rPr lang="nb-NO" sz="1100" dirty="0">
                <a:effectLst/>
                <a:latin typeface="+mn-lt"/>
                <a:ea typeface="Calibri" panose="020F0502020204030204" pitchFamily="34" charset="0"/>
                <a:cs typeface="Times New Roman" panose="02020603050405020304" pitchFamily="18" charset="0"/>
              </a:rPr>
              <a:t> kapittel 9 eller 4A for å ta målinger, </a:t>
            </a:r>
            <a:r>
              <a:rPr lang="nb-NO" sz="1100" b="1" dirty="0">
                <a:effectLst/>
                <a:latin typeface="+mn-lt"/>
                <a:ea typeface="Calibri" panose="020F0502020204030204" pitchFamily="34" charset="0"/>
                <a:cs typeface="Times New Roman" panose="02020603050405020304" pitchFamily="18" charset="0"/>
              </a:rPr>
              <a:t>så lenge pasienten aksepterer dette</a:t>
            </a:r>
            <a:r>
              <a:rPr lang="nb-NO" sz="1100" dirty="0">
                <a:effectLst/>
                <a:latin typeface="+mn-lt"/>
                <a:ea typeface="Calibri" panose="020F0502020204030204" pitchFamily="34" charset="0"/>
                <a:cs typeface="Times New Roman" panose="02020603050405020304" pitchFamily="18"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sz="1100" dirty="0">
              <a:effectLst/>
              <a:latin typeface="+mn-l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100" i="1" dirty="0">
                <a:effectLst/>
                <a:latin typeface="+mn-lt"/>
                <a:ea typeface="Calibri" panose="020F0502020204030204" pitchFamily="34" charset="0"/>
                <a:cs typeface="Times New Roman" panose="02020603050405020304" pitchFamily="18" charset="0"/>
              </a:rPr>
              <a:t>Det å ta målinger er en viktig del av å yte riktig helsehjelp til alle. Husk at det er flere målinger og observasjoner som kan gjøres uten utstyr. </a:t>
            </a:r>
          </a:p>
          <a:p>
            <a:pPr marL="285750" lvl="0" indent="-285750">
              <a:lnSpc>
                <a:spcPct val="107000"/>
              </a:lnSpc>
              <a:spcAft>
                <a:spcPts val="800"/>
              </a:spcAft>
              <a:buFont typeface="Arial" panose="020B0604020202020204" pitchFamily="34" charset="0"/>
              <a:buChar char="•"/>
            </a:pPr>
            <a:r>
              <a:rPr lang="nb-NO" sz="1100" i="1" dirty="0">
                <a:effectLst/>
                <a:latin typeface="+mn-lt"/>
                <a:ea typeface="Calibri" panose="020F0502020204030204" pitchFamily="34" charset="0"/>
                <a:cs typeface="Times New Roman" panose="02020603050405020304" pitchFamily="18" charset="0"/>
              </a:rPr>
              <a:t>Dersom pasienten nekter (noen) målinger, kan man komme svært langt med f.eks. respirasjonsfrekvens (RF) som kan tas fra avstand, og puls på håndledd hvis de tolererer det. </a:t>
            </a:r>
          </a:p>
          <a:p>
            <a:pPr marL="742950" lvl="1" indent="-285750">
              <a:lnSpc>
                <a:spcPct val="107000"/>
              </a:lnSpc>
              <a:spcAft>
                <a:spcPts val="800"/>
              </a:spcAft>
              <a:buFont typeface="Arial" panose="020B0604020202020204" pitchFamily="34" charset="0"/>
              <a:buChar char="•"/>
            </a:pPr>
            <a:r>
              <a:rPr lang="nb-NO" sz="1100" i="1" dirty="0">
                <a:effectLst/>
                <a:latin typeface="+mn-lt"/>
                <a:ea typeface="Calibri" panose="020F0502020204030204" pitchFamily="34" charset="0"/>
                <a:cs typeface="Times New Roman" panose="02020603050405020304" pitchFamily="18" charset="0"/>
              </a:rPr>
              <a:t>Ved å ta puls får man i tillegg vite noe om BT, og kjent på huden (kald, klam, varm, skjelving </a:t>
            </a:r>
            <a:r>
              <a:rPr lang="nb-NO" sz="1100" i="1" dirty="0" err="1">
                <a:effectLst/>
                <a:latin typeface="+mn-lt"/>
                <a:ea typeface="Calibri" panose="020F0502020204030204" pitchFamily="34" charset="0"/>
                <a:cs typeface="Times New Roman" panose="02020603050405020304" pitchFamily="18" charset="0"/>
              </a:rPr>
              <a:t>etc</a:t>
            </a:r>
            <a:r>
              <a:rPr lang="nb-NO" sz="1100" i="1" dirty="0">
                <a:effectLst/>
                <a:latin typeface="+mn-lt"/>
                <a:ea typeface="Calibri" panose="020F0502020204030204" pitchFamily="34" charset="0"/>
                <a:cs typeface="Times New Roman" panose="02020603050405020304" pitchFamily="18" charset="0"/>
              </a:rPr>
              <a:t>). </a:t>
            </a:r>
          </a:p>
          <a:p>
            <a:pPr marL="742950" lvl="1" indent="-285750">
              <a:lnSpc>
                <a:spcPct val="107000"/>
              </a:lnSpc>
              <a:spcAft>
                <a:spcPts val="800"/>
              </a:spcAft>
              <a:buFont typeface="Arial" panose="020B0604020202020204" pitchFamily="34" charset="0"/>
              <a:buChar char="•"/>
            </a:pPr>
            <a:r>
              <a:rPr lang="nb-NO" sz="1100" i="1" dirty="0">
                <a:effectLst/>
                <a:latin typeface="+mn-lt"/>
                <a:ea typeface="Calibri" panose="020F0502020204030204" pitchFamily="34" charset="0"/>
                <a:cs typeface="Times New Roman" panose="02020603050405020304" pitchFamily="18" charset="0"/>
              </a:rPr>
              <a:t>Ved å ta puls kommer også nært nok til å gjøre andre observasjoner (se, lytt, kjenn, lukt). </a:t>
            </a:r>
          </a:p>
          <a:p>
            <a:pPr marL="285750" lvl="0" indent="-285750">
              <a:lnSpc>
                <a:spcPct val="107000"/>
              </a:lnSpc>
              <a:spcAft>
                <a:spcPts val="800"/>
              </a:spcAft>
              <a:buFont typeface="Arial" panose="020B0604020202020204" pitchFamily="34" charset="0"/>
              <a:buChar char="•"/>
            </a:pPr>
            <a:r>
              <a:rPr lang="nb-NO" sz="1100" i="1" dirty="0">
                <a:effectLst/>
                <a:latin typeface="+mn-lt"/>
                <a:ea typeface="Calibri" panose="020F0502020204030204" pitchFamily="34" charset="0"/>
                <a:cs typeface="Times New Roman" panose="02020603050405020304" pitchFamily="18" charset="0"/>
              </a:rPr>
              <a:t>Dersom pasienten motsetter seg (noen)målinger, skal dette dokumenteres i pasientens journal, da også hvilke målinger som ikke tolereres.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altLang="nb-NO" sz="1100" b="0" baseline="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altLang="nb-NO" sz="1100" b="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altLang="nb-NO" sz="1100" b="1" dirty="0"/>
          </a:p>
          <a:p>
            <a:endParaRPr lang="nb-NO" dirty="0"/>
          </a:p>
        </p:txBody>
      </p:sp>
      <p:sp>
        <p:nvSpPr>
          <p:cNvPr id="4" name="Plassholder for lysbildenummer 3"/>
          <p:cNvSpPr>
            <a:spLocks noGrp="1"/>
          </p:cNvSpPr>
          <p:nvPr>
            <p:ph type="sldNum" sz="quarter" idx="5"/>
          </p:nvPr>
        </p:nvSpPr>
        <p:spPr/>
        <p:txBody>
          <a:bodyPr/>
          <a:lstStyle/>
          <a:p>
            <a:fld id="{80467F5B-2F3B-47C8-8D92-64EC6D9D6733}" type="slidenum">
              <a:rPr lang="nb-NO" smtClean="0"/>
              <a:t>20</a:t>
            </a:fld>
            <a:endParaRPr lang="nb-NO"/>
          </a:p>
        </p:txBody>
      </p:sp>
    </p:spTree>
    <p:extLst>
      <p:ext uri="{BB962C8B-B14F-4D97-AF65-F5344CB8AC3E}">
        <p14:creationId xmlns:p14="http://schemas.microsoft.com/office/powerpoint/2010/main" val="1086713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46C02-B4D4-31E5-DB55-3297A7004DAE}"/>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760D5A12-B258-EF2B-C634-1F5A11388D10}"/>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7ABA8596-E10C-FF5F-6741-3815AE60FCDF}"/>
              </a:ext>
            </a:extLst>
          </p:cNvPr>
          <p:cNvSpPr>
            <a:spLocks noGrp="1"/>
          </p:cNvSpPr>
          <p:nvPr>
            <p:ph type="body" idx="1"/>
          </p:nvPr>
        </p:nvSpPr>
        <p:spPr/>
        <p:txBody>
          <a:bodyPr/>
          <a:lstStyle/>
          <a:p>
            <a:r>
              <a:rPr lang="nb-NO" altLang="nb-NO" sz="1100" b="1" i="0" dirty="0">
                <a:latin typeface="+mn-lt"/>
              </a:rPr>
              <a:t>Til instruktører:</a:t>
            </a:r>
          </a:p>
          <a:p>
            <a:r>
              <a:rPr lang="nb-NO" altLang="nb-NO" sz="1100" i="0" dirty="0">
                <a:latin typeface="+mn-lt"/>
              </a:rPr>
              <a:t>Snakk deg igjennom siden</a:t>
            </a:r>
          </a:p>
          <a:p>
            <a:endParaRPr lang="nb-NO" sz="1100" i="1" dirty="0">
              <a:latin typeface="+mn-lt"/>
            </a:endParaRPr>
          </a:p>
          <a:p>
            <a:r>
              <a:rPr lang="nb-NO" sz="1100" i="1" dirty="0">
                <a:latin typeface="+mn-lt"/>
              </a:rPr>
              <a:t>Her er det lett å tenke; «Dette er kun abstinenser». Det kan være riktig, men;</a:t>
            </a:r>
            <a:endParaRPr lang="nb-NO" altLang="nb-NO" sz="1100" i="1" dirty="0">
              <a:latin typeface="+mn-lt"/>
            </a:endParaRPr>
          </a:p>
          <a:p>
            <a:pPr lvl="1">
              <a:buFont typeface="Wingdings" panose="05000000000000000000" pitchFamily="2" charset="2"/>
              <a:buChar char="ü"/>
            </a:pPr>
            <a:r>
              <a:rPr lang="nb-NO" sz="1100" i="1" dirty="0">
                <a:latin typeface="+mn-lt"/>
              </a:rPr>
              <a:t>Er det behov for en akutt innleggelse ved avgiftningsenheten?</a:t>
            </a:r>
          </a:p>
          <a:p>
            <a:pPr lvl="1">
              <a:buFont typeface="Wingdings" panose="05000000000000000000" pitchFamily="2" charset="2"/>
              <a:buChar char="ü"/>
            </a:pPr>
            <a:r>
              <a:rPr lang="nb-NO" sz="1100" i="1" dirty="0">
                <a:latin typeface="+mn-lt"/>
              </a:rPr>
              <a:t>Er det behov for henvisning til annen type behandling, langtidsbehandling eller LAR?</a:t>
            </a:r>
          </a:p>
          <a:p>
            <a:pPr lvl="1">
              <a:buFont typeface="Wingdings" panose="05000000000000000000" pitchFamily="2" charset="2"/>
              <a:buChar char="ü"/>
            </a:pPr>
            <a:r>
              <a:rPr lang="nb-NO" sz="1100" i="1" dirty="0">
                <a:solidFill>
                  <a:prstClr val="black"/>
                </a:solidFill>
                <a:latin typeface="+mn-lt"/>
              </a:rPr>
              <a:t>Hva bør/skal vi gjøre først?</a:t>
            </a:r>
          </a:p>
          <a:p>
            <a:endParaRPr lang="nb-NO" altLang="nb-NO" b="1" dirty="0"/>
          </a:p>
        </p:txBody>
      </p:sp>
      <p:sp>
        <p:nvSpPr>
          <p:cNvPr id="4" name="Plassholder for lysbildenummer 3">
            <a:extLst>
              <a:ext uri="{FF2B5EF4-FFF2-40B4-BE49-F238E27FC236}">
                <a16:creationId xmlns:a16="http://schemas.microsoft.com/office/drawing/2014/main" id="{3332F5A5-699B-1205-1350-76D515603EB7}"/>
              </a:ext>
            </a:extLst>
          </p:cNvPr>
          <p:cNvSpPr>
            <a:spLocks noGrp="1"/>
          </p:cNvSpPr>
          <p:nvPr>
            <p:ph type="sldNum" sz="quarter" idx="5"/>
          </p:nvPr>
        </p:nvSpPr>
        <p:spPr/>
        <p:txBody>
          <a:bodyPr/>
          <a:lstStyle/>
          <a:p>
            <a:fld id="{80467F5B-2F3B-47C8-8D92-64EC6D9D6733}" type="slidenum">
              <a:rPr lang="nb-NO" smtClean="0"/>
              <a:t>21</a:t>
            </a:fld>
            <a:endParaRPr lang="nb-NO"/>
          </a:p>
        </p:txBody>
      </p:sp>
    </p:spTree>
    <p:extLst>
      <p:ext uri="{BB962C8B-B14F-4D97-AF65-F5344CB8AC3E}">
        <p14:creationId xmlns:p14="http://schemas.microsoft.com/office/powerpoint/2010/main" val="39280118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43EF4-39B3-C5E6-3039-178280C78497}"/>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799DC2A7-FA7F-0FF2-6C6C-B4A0CAD58311}"/>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6506C851-F1C8-D309-4BF6-AB6A87CFA793}"/>
              </a:ext>
            </a:extLst>
          </p:cNvPr>
          <p:cNvSpPr>
            <a:spLocks noGrp="1"/>
          </p:cNvSpPr>
          <p:nvPr>
            <p:ph type="body" idx="1"/>
          </p:nvPr>
        </p:nvSpPr>
        <p:spPr/>
        <p:txBody>
          <a:bodyPr/>
          <a:lstStyle/>
          <a:p>
            <a:r>
              <a:rPr lang="nb-NO" altLang="nb-NO" sz="1100" i="1" dirty="0"/>
              <a:t>Observasjoner og målinger viser:</a:t>
            </a:r>
          </a:p>
          <a:p>
            <a:endParaRPr lang="nb-NO" altLang="nb-NO" sz="1100" i="1" dirty="0"/>
          </a:p>
          <a:p>
            <a:r>
              <a:rPr lang="nb-NO" altLang="nb-NO" sz="1100" b="1" i="1" dirty="0"/>
              <a:t>A:</a:t>
            </a:r>
            <a:r>
              <a:rPr lang="nb-NO" altLang="nb-NO" sz="1100" i="1" dirty="0"/>
              <a:t> Frie luftveier</a:t>
            </a:r>
          </a:p>
          <a:p>
            <a:r>
              <a:rPr lang="nb-NO" altLang="nb-NO" sz="1100" b="1" i="1" dirty="0"/>
              <a:t>B:</a:t>
            </a:r>
            <a:r>
              <a:rPr lang="nb-NO" altLang="nb-NO" sz="1100" i="1" dirty="0"/>
              <a:t> Han har en respirasjonsfrekvens på 34/min. rask og overfladisk (normalt 16). Oksygenmetningen viser 98% (normalt 98 %). </a:t>
            </a:r>
          </a:p>
          <a:p>
            <a:r>
              <a:rPr lang="nb-NO" altLang="nb-NO" sz="1100" b="1" i="1" dirty="0"/>
              <a:t>C:</a:t>
            </a:r>
            <a:r>
              <a:rPr lang="nb-NO" altLang="nb-NO" sz="1100" i="1" dirty="0"/>
              <a:t> Blodtrykket til Jens er 135/65 (normal 130/80). Pulsen er 112 (normal 80). Han er også klam og blek i huden. </a:t>
            </a:r>
          </a:p>
          <a:p>
            <a:r>
              <a:rPr lang="nb-NO" altLang="nb-NO" sz="1100" b="1" i="1" dirty="0"/>
              <a:t>D:</a:t>
            </a:r>
            <a:r>
              <a:rPr lang="nb-NO" altLang="nb-NO" sz="1100" i="1" dirty="0"/>
              <a:t> Jens fremstår adekvat, men er irritabel. Blodsukkeret er 7,2.  </a:t>
            </a:r>
          </a:p>
          <a:p>
            <a:r>
              <a:rPr lang="nb-NO" altLang="nb-NO" sz="1100" b="1" i="1" dirty="0"/>
              <a:t>E:</a:t>
            </a:r>
            <a:r>
              <a:rPr lang="nb-NO" altLang="nb-NO" sz="1100" i="1" dirty="0"/>
              <a:t> Han er rød, hoven og varm ved innstikksted venstre arm. Temperaturen er 39,2.</a:t>
            </a:r>
          </a:p>
          <a:p>
            <a:endParaRPr lang="nb-NO" altLang="nb-NO" sz="1100" dirty="0"/>
          </a:p>
          <a:p>
            <a:pPr defTabSz="917617">
              <a:defRPr/>
            </a:pPr>
            <a:r>
              <a:rPr lang="nb-NO" altLang="nb-NO" sz="1100" b="1" i="1" u="sng" dirty="0"/>
              <a:t>Jens trenger rask legehjelp. I hans tilfelle bør vi ringe 113. </a:t>
            </a:r>
            <a:r>
              <a:rPr lang="nb-NO" altLang="nb-NO" sz="1100" i="1" dirty="0"/>
              <a:t>Vi ser her at Jens har store avvik fra det som er hans normale/habituelle somatiske tilstand. At BT er normalt/noe høyere enn habituelt, kan tyde på kompensasjonsmekanismer. Hvorfor kommer vi tilbake til etter hvert. Men pasientcasen viser viktigheten av å gjøre en helhetlig og systematisk ABCDE observasjon ved endringer i helsetilstanden. </a:t>
            </a:r>
          </a:p>
          <a:p>
            <a:endParaRPr lang="nb-NO" altLang="nb-NO" sz="11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nb-NO" altLang="nb-NO" sz="1100" b="1" dirty="0"/>
              <a:t>Til instruktører: </a:t>
            </a:r>
            <a:r>
              <a:rPr lang="nb-NO" altLang="nb-NO" sz="1100" i="0" dirty="0"/>
              <a:t>Hvis undervisningens målgruppe bruker risikovurderingsverktøyet NEWS2 kan du oppgi Jens NEWS2</a:t>
            </a:r>
            <a:r>
              <a:rPr lang="nb-NO" altLang="nb-NO" sz="1100" i="0" baseline="0" dirty="0"/>
              <a:t> </a:t>
            </a:r>
            <a:r>
              <a:rPr lang="nb-NO" altLang="nb-NO" sz="1100" i="0" dirty="0"/>
              <a:t>skår som er 7.</a:t>
            </a:r>
            <a:r>
              <a:rPr lang="nb-NO" altLang="nb-NO" sz="1100" i="0" dirty="0">
                <a:solidFill>
                  <a:schemeClr val="tx1"/>
                </a:solidFill>
              </a:rPr>
              <a:t> </a:t>
            </a:r>
            <a:r>
              <a:rPr lang="nb-NO" altLang="nb-NO" sz="1100" b="0" dirty="0">
                <a:cs typeface="Arial" panose="020B0604020202020204" pitchFamily="34" charset="0"/>
              </a:rPr>
              <a:t>Husk da at en skår på 4 eller høyere er forbundet med risiko for død innen 24 timer.</a:t>
            </a:r>
            <a:endParaRPr lang="nb-NO" sz="1100" b="0" u="sng" dirty="0">
              <a:cs typeface="Arial" panose="020B0604020202020204" pitchFamily="34" charset="0"/>
            </a:endParaRPr>
          </a:p>
          <a:p>
            <a:endParaRPr lang="nb-NO" altLang="nb-NO" sz="1100" i="0" dirty="0">
              <a:solidFill>
                <a:schemeClr val="tx1"/>
              </a:solidFill>
            </a:endParaRPr>
          </a:p>
        </p:txBody>
      </p:sp>
      <p:sp>
        <p:nvSpPr>
          <p:cNvPr id="4" name="Plassholder for lysbildenummer 3">
            <a:extLst>
              <a:ext uri="{FF2B5EF4-FFF2-40B4-BE49-F238E27FC236}">
                <a16:creationId xmlns:a16="http://schemas.microsoft.com/office/drawing/2014/main" id="{117A49D3-BBA3-8EF3-1D70-4FDF280743C8}"/>
              </a:ext>
            </a:extLst>
          </p:cNvPr>
          <p:cNvSpPr>
            <a:spLocks noGrp="1"/>
          </p:cNvSpPr>
          <p:nvPr>
            <p:ph type="sldNum" sz="quarter" idx="5"/>
          </p:nvPr>
        </p:nvSpPr>
        <p:spPr/>
        <p:txBody>
          <a:bodyPr/>
          <a:lstStyle/>
          <a:p>
            <a:fld id="{80467F5B-2F3B-47C8-8D92-64EC6D9D6733}" type="slidenum">
              <a:rPr lang="nb-NO" smtClean="0"/>
              <a:t>22</a:t>
            </a:fld>
            <a:endParaRPr lang="nb-NO"/>
          </a:p>
        </p:txBody>
      </p:sp>
    </p:spTree>
    <p:extLst>
      <p:ext uri="{BB962C8B-B14F-4D97-AF65-F5344CB8AC3E}">
        <p14:creationId xmlns:p14="http://schemas.microsoft.com/office/powerpoint/2010/main" val="22939818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7A3F7-2DE4-1B80-B540-DF8E0E132BB8}"/>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9805ACB8-A0C3-B4DB-A55D-621CA05CB8B0}"/>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7D07F36A-7354-3D35-8177-BC0E59657F2F}"/>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b="1" i="0" dirty="0">
                <a:latin typeface="+mn-lt"/>
              </a:rPr>
              <a:t>Til instruktører:</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i="0" dirty="0">
                <a:latin typeface="+mn-lt"/>
              </a:rPr>
              <a:t>Viktig kunnskap om personer med rus eller psykisk lidelse, snakk deg gjennom siden.</a:t>
            </a:r>
          </a:p>
          <a:p>
            <a:endParaRPr lang="nb-NO" sz="1200" dirty="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i="1" dirty="0">
                <a:latin typeface="+mn-lt"/>
              </a:rPr>
              <a:t>Husk: Personer med rusproblemer kan ha dårlige erfaringer med helsevesenet. Ved enkelte helseinstitusjoner kan det være krav om å være rusfri for å få hjelp eller innleggelse. Dette kan bidra til at de ikke er villige til å ta imot hjelp når de blir akutt syke. Hos denne gruppen bør en derfor være ekstra oppmerksom på tilnærmingen i pasientundersøkelsen. Klinisk blikk og systematisk observasjon uten bruk av utstyr er en hensiktsmessig tilnærming i en kartleggingsfase.</a:t>
            </a:r>
            <a:r>
              <a:rPr lang="nb-NO" sz="1200" b="1" i="1" dirty="0">
                <a:latin typeface="+mn-lt"/>
              </a:rPr>
              <a:t> Angst, stress og motstand vil trolig påvirke mange av pasientens målinger dersom de blir tatt i en slik situasjon. Det å prøve å skape ro og tillit i situasjonen vil være viktig. </a:t>
            </a:r>
            <a:r>
              <a:rPr lang="nb-NO" sz="1200" i="1" dirty="0">
                <a:latin typeface="+mn-lt"/>
              </a:rPr>
              <a:t>Det er viktig å huske at rusrelaterte problemer kan oppstå i alle aldre og grupper, også hos eldre og personer med utviklingshemming.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sz="1200" b="1" i="1" dirty="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b="1" i="1" dirty="0">
                <a:latin typeface="+mn-lt"/>
              </a:rPr>
              <a:t>Vurder behov for risikovurdering med tanke på utagering, skarpe gjenstander, plassering i rommet, tilkalle flere? Annet? Påminnelse om lokale rutiner for å forebygge vold og trusler? Har vi gode rutiner her? Se til nasjonalfaglig retningslinje 2022. (</a:t>
            </a:r>
            <a:r>
              <a:rPr lang="nb-NO" sz="1200" b="1" i="1" dirty="0" err="1">
                <a:latin typeface="+mn-lt"/>
              </a:rPr>
              <a:t>ref</a:t>
            </a:r>
            <a:r>
              <a:rPr lang="nb-NO" sz="1200" b="1" i="1" dirty="0">
                <a:latin typeface="+mn-lt"/>
              </a:rPr>
              <a:t>) HMS…i nytt bilde? Inkl. det nedenfor.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sz="1200" i="1" dirty="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dirty="0">
                <a:effectLst/>
                <a:latin typeface="+mn-lt"/>
              </a:rPr>
              <a:t>Pasienter som står fast på opioider kan også få en akutt lavere toleranse for disse ved akutt sykdom. F.eks. kan en sepsis/nyresvikt i starten arte seg som en opiatoverdosering, derfor: ved plutselig innsettende lavere RF på pasienter som er fast dosert med opiater bør man alltid vurdere om det kan være en somatisk sykdomsforverring som er en del av bildet.</a:t>
            </a:r>
            <a:endParaRPr lang="nb-NO" sz="1200" i="1" dirty="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sz="1200" i="1" dirty="0">
              <a:latin typeface="+mn-lt"/>
            </a:endParaRPr>
          </a:p>
          <a:p>
            <a:endParaRPr lang="nb-NO" sz="1200" i="0" dirty="0">
              <a:latin typeface="+mn-lt"/>
            </a:endParaRPr>
          </a:p>
          <a:p>
            <a:endParaRPr lang="nb-NO" i="1" dirty="0"/>
          </a:p>
        </p:txBody>
      </p:sp>
      <p:sp>
        <p:nvSpPr>
          <p:cNvPr id="4" name="Plassholder for lysbildenummer 3">
            <a:extLst>
              <a:ext uri="{FF2B5EF4-FFF2-40B4-BE49-F238E27FC236}">
                <a16:creationId xmlns:a16="http://schemas.microsoft.com/office/drawing/2014/main" id="{DFA21A40-860A-F0ED-22CC-7A407C124A7C}"/>
              </a:ext>
            </a:extLst>
          </p:cNvPr>
          <p:cNvSpPr>
            <a:spLocks noGrp="1"/>
          </p:cNvSpPr>
          <p:nvPr>
            <p:ph type="sldNum" sz="quarter" idx="5"/>
          </p:nvPr>
        </p:nvSpPr>
        <p:spPr/>
        <p:txBody>
          <a:bodyPr/>
          <a:lstStyle/>
          <a:p>
            <a:fld id="{80467F5B-2F3B-47C8-8D92-64EC6D9D6733}" type="slidenum">
              <a:rPr lang="nb-NO" smtClean="0"/>
              <a:t>23</a:t>
            </a:fld>
            <a:endParaRPr lang="nb-NO"/>
          </a:p>
        </p:txBody>
      </p:sp>
    </p:spTree>
    <p:extLst>
      <p:ext uri="{BB962C8B-B14F-4D97-AF65-F5344CB8AC3E}">
        <p14:creationId xmlns:p14="http://schemas.microsoft.com/office/powerpoint/2010/main" val="30521380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fontAlgn="base"/>
            <a:r>
              <a:rPr lang="nb-NO" sz="1200" b="1" i="0" dirty="0"/>
              <a:t>Til instruktører: </a:t>
            </a:r>
          </a:p>
          <a:p>
            <a:pPr rtl="0" fontAlgn="base"/>
            <a:r>
              <a:rPr lang="nb-NO" sz="1200" i="0" dirty="0"/>
              <a:t>Gå igjennom oppbygging av skjema. Vis kolonner og symboler.</a:t>
            </a:r>
          </a:p>
          <a:p>
            <a:pPr rtl="0" fontAlgn="base"/>
            <a:endParaRPr lang="nb-NO" sz="1200" i="1" dirty="0"/>
          </a:p>
          <a:p>
            <a:pPr rtl="0" fontAlgn="base"/>
            <a:r>
              <a:rPr lang="nb-NO" sz="1200" b="1" i="1" dirty="0"/>
              <a:t>Her ser dere ABCDE skjema</a:t>
            </a:r>
            <a:r>
              <a:rPr lang="nb-NO" sz="1200" b="1" i="1" baseline="0" dirty="0"/>
              <a:t> </a:t>
            </a:r>
            <a:r>
              <a:rPr lang="nb-NO" sz="1200" b="1" i="1" dirty="0"/>
              <a:t>tilpasset</a:t>
            </a:r>
            <a:r>
              <a:rPr lang="nb-NO" sz="1200" b="1" i="1" baseline="0" dirty="0"/>
              <a:t> kommunale forhold</a:t>
            </a:r>
            <a:r>
              <a:rPr lang="nb-NO" sz="1200" b="1" i="1" dirty="0"/>
              <a:t>.</a:t>
            </a:r>
            <a:r>
              <a:rPr lang="nb-NO" sz="1200" i="1" dirty="0"/>
              <a:t> </a:t>
            </a:r>
          </a:p>
          <a:p>
            <a:pPr rtl="0" fontAlgn="base"/>
            <a:r>
              <a:rPr lang="nb-NO" sz="1200" i="1" dirty="0"/>
              <a:t>Vi skal gå systematisk gjennom skjemaet for å få erfaring med</a:t>
            </a:r>
            <a:r>
              <a:rPr lang="nb-NO" sz="1200" i="1" baseline="0" dirty="0"/>
              <a:t> å </a:t>
            </a:r>
            <a:r>
              <a:rPr lang="nb-NO" sz="1200" i="1" dirty="0"/>
              <a:t>følge ABCDE-prinsippet. </a:t>
            </a:r>
          </a:p>
        </p:txBody>
      </p:sp>
      <p:sp>
        <p:nvSpPr>
          <p:cNvPr id="4" name="Plassholder for lysbildenummer 3"/>
          <p:cNvSpPr>
            <a:spLocks noGrp="1"/>
          </p:cNvSpPr>
          <p:nvPr>
            <p:ph type="sldNum" sz="quarter" idx="5"/>
          </p:nvPr>
        </p:nvSpPr>
        <p:spPr/>
        <p:txBody>
          <a:bodyPr/>
          <a:lstStyle/>
          <a:p>
            <a:fld id="{80467F5B-2F3B-47C8-8D92-64EC6D9D6733}" type="slidenum">
              <a:rPr lang="nb-NO" smtClean="0"/>
              <a:t>24</a:t>
            </a:fld>
            <a:endParaRPr lang="nb-NO"/>
          </a:p>
        </p:txBody>
      </p:sp>
    </p:spTree>
    <p:extLst>
      <p:ext uri="{BB962C8B-B14F-4D97-AF65-F5344CB8AC3E}">
        <p14:creationId xmlns:p14="http://schemas.microsoft.com/office/powerpoint/2010/main" val="377426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4CAF9-836D-C0EA-B3F1-66B6D8668410}"/>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178A3B25-C7DA-F38C-D0CA-9F6EE3CE8F93}"/>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80DFB853-B040-B211-19A4-C39BE25B77D6}"/>
              </a:ext>
            </a:extLst>
          </p:cNvPr>
          <p:cNvSpPr>
            <a:spLocks noGrp="1"/>
          </p:cNvSpPr>
          <p:nvPr>
            <p:ph type="body" idx="1"/>
          </p:nvPr>
        </p:nvSpPr>
        <p:spPr/>
        <p:txBody>
          <a:bodyPr/>
          <a:lstStyle/>
          <a:p>
            <a:pPr marL="0" marR="0" lvl="0" indent="0" algn="l" defTabSz="917617" rtl="0" eaLnBrk="1" fontAlgn="base" latinLnBrk="0" hangingPunct="1">
              <a:lnSpc>
                <a:spcPct val="100000"/>
              </a:lnSpc>
              <a:spcBef>
                <a:spcPct val="0"/>
              </a:spcBef>
              <a:spcAft>
                <a:spcPct val="0"/>
              </a:spcAft>
              <a:buClrTx/>
              <a:buSzTx/>
              <a:buFontTx/>
              <a:buNone/>
              <a:tabLst/>
              <a:defRPr/>
            </a:pPr>
            <a:r>
              <a:rPr lang="nb-NO" sz="1200" b="1" i="1" dirty="0"/>
              <a:t>Det første vi skal se på er A –</a:t>
            </a:r>
            <a:r>
              <a:rPr lang="nb-NO" sz="1200" b="1" i="1" baseline="0" dirty="0"/>
              <a:t> </a:t>
            </a:r>
            <a:r>
              <a:rPr lang="nb-NO" sz="1200" b="1" i="1" dirty="0"/>
              <a:t>Airways, eller luftveier.  </a:t>
            </a:r>
          </a:p>
          <a:p>
            <a:pPr marL="0" marR="0" lvl="0" indent="0" algn="l" defTabSz="917617" rtl="0" eaLnBrk="1" fontAlgn="base" latinLnBrk="0" hangingPunct="1">
              <a:lnSpc>
                <a:spcPct val="100000"/>
              </a:lnSpc>
              <a:spcBef>
                <a:spcPct val="0"/>
              </a:spcBef>
              <a:spcAft>
                <a:spcPct val="0"/>
              </a:spcAft>
              <a:buClrTx/>
              <a:buSzTx/>
              <a:buFontTx/>
              <a:buNone/>
              <a:tabLst/>
              <a:defRPr/>
            </a:pPr>
            <a:endParaRPr lang="nb-NO" sz="1200" b="1" i="1" dirty="0"/>
          </a:p>
          <a:p>
            <a:pPr defTabSz="917617" eaLnBrk="1" hangingPunct="1">
              <a:spcBef>
                <a:spcPct val="0"/>
              </a:spcBef>
              <a:defRPr/>
            </a:pPr>
            <a:r>
              <a:rPr lang="nb-NO" sz="1200" b="1" i="0" dirty="0"/>
              <a:t>Til instruktører:</a:t>
            </a:r>
          </a:p>
          <a:p>
            <a:pPr defTabSz="917617" eaLnBrk="1" hangingPunct="1">
              <a:spcBef>
                <a:spcPct val="0"/>
              </a:spcBef>
              <a:defRPr/>
            </a:pPr>
            <a:r>
              <a:rPr lang="nb-NO" sz="1200" i="0" dirty="0"/>
              <a:t>Trykk for neste side for gjennomgang av observasjons- og tiltakspunkter på A​</a:t>
            </a:r>
            <a:endParaRPr lang="nb-NO" altLang="nb-NO" sz="1200" i="0" dirty="0"/>
          </a:p>
          <a:p>
            <a:pPr defTabSz="917617" eaLnBrk="1" hangingPunct="1">
              <a:spcBef>
                <a:spcPct val="0"/>
              </a:spcBef>
              <a:defRPr/>
            </a:pPr>
            <a:endParaRPr lang="nb-NO" sz="1200" i="1" dirty="0"/>
          </a:p>
          <a:p>
            <a:pPr eaLnBrk="1" hangingPunct="1">
              <a:spcBef>
                <a:spcPct val="0"/>
              </a:spcBef>
            </a:pPr>
            <a:r>
              <a:rPr lang="nb-NO" dirty="0"/>
              <a:t> </a:t>
            </a:r>
            <a:endParaRPr lang="nb-NO" altLang="nb-NO" dirty="0"/>
          </a:p>
          <a:p>
            <a:pPr marL="0" indent="0" eaLnBrk="1" hangingPunct="1">
              <a:spcBef>
                <a:spcPct val="0"/>
              </a:spcBef>
              <a:buFontTx/>
              <a:buNone/>
            </a:pPr>
            <a:endParaRPr lang="nb-NO" altLang="nb-NO" dirty="0"/>
          </a:p>
        </p:txBody>
      </p:sp>
      <p:sp>
        <p:nvSpPr>
          <p:cNvPr id="4" name="Plassholder for lysbildenummer 3">
            <a:extLst>
              <a:ext uri="{FF2B5EF4-FFF2-40B4-BE49-F238E27FC236}">
                <a16:creationId xmlns:a16="http://schemas.microsoft.com/office/drawing/2014/main" id="{0899B4E6-0E47-383F-CC16-7B3F28D8F27C}"/>
              </a:ext>
            </a:extLst>
          </p:cNvPr>
          <p:cNvSpPr>
            <a:spLocks noGrp="1"/>
          </p:cNvSpPr>
          <p:nvPr>
            <p:ph type="sldNum" sz="quarter" idx="5"/>
          </p:nvPr>
        </p:nvSpPr>
        <p:spPr/>
        <p:txBody>
          <a:bodyPr/>
          <a:lstStyle/>
          <a:p>
            <a:fld id="{80467F5B-2F3B-47C8-8D92-64EC6D9D6733}" type="slidenum">
              <a:rPr lang="nb-NO" smtClean="0"/>
              <a:t>25</a:t>
            </a:fld>
            <a:endParaRPr lang="nb-NO"/>
          </a:p>
        </p:txBody>
      </p:sp>
    </p:spTree>
    <p:extLst>
      <p:ext uri="{BB962C8B-B14F-4D97-AF65-F5344CB8AC3E}">
        <p14:creationId xmlns:p14="http://schemas.microsoft.com/office/powerpoint/2010/main" val="8583836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28C03-1E52-ACF2-2865-227D6BBA8A76}"/>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D2CE25B8-D651-47CC-C8AA-139108AA158B}"/>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184DBACC-B421-762C-11C7-423E2BC55995}"/>
              </a:ext>
            </a:extLst>
          </p:cNvPr>
          <p:cNvSpPr>
            <a:spLocks noGrp="1"/>
          </p:cNvSpPr>
          <p:nvPr>
            <p:ph type="body" idx="1"/>
          </p:nvPr>
        </p:nvSpPr>
        <p:spPr/>
        <p:txBody>
          <a:bodyPr/>
          <a:lstStyle/>
          <a:p>
            <a:pPr rtl="0" fontAlgn="base"/>
            <a:r>
              <a:rPr lang="nb-NO" sz="1200" b="1" i="1" u="none" dirty="0"/>
              <a:t>Under observasjon av A - luftveier bør en sjekke:</a:t>
            </a:r>
            <a:r>
              <a:rPr lang="en-US" sz="1200" b="1" i="1" dirty="0"/>
              <a:t>​</a:t>
            </a:r>
          </a:p>
          <a:p>
            <a:pPr rtl="0" fontAlgn="base"/>
            <a:endParaRPr lang="en-US" sz="1200" b="1" i="1" dirty="0"/>
          </a:p>
          <a:p>
            <a:pPr marL="171450" indent="-171450" rtl="0" fontAlgn="base">
              <a:buFont typeface="Arial" panose="020B0604020202020204" pitchFamily="34" charset="0"/>
              <a:buChar char="•"/>
            </a:pPr>
            <a:r>
              <a:rPr lang="nb-NO" sz="1200" i="1" dirty="0"/>
              <a:t>Snakker pasienten ubesværet? Hvis ja, kan du gå ut i fra at luftveiene er ok og du kan gå videre til B.</a:t>
            </a:r>
          </a:p>
          <a:p>
            <a:pPr marL="0" indent="0" rtl="0" fontAlgn="base">
              <a:buFont typeface="Arial" panose="020B0604020202020204" pitchFamily="34" charset="0"/>
              <a:buNone/>
            </a:pPr>
            <a:endParaRPr lang="nb-NO" sz="1200" i="1" dirty="0"/>
          </a:p>
          <a:p>
            <a:pPr marL="0" indent="0" rtl="0" fontAlgn="base">
              <a:buFont typeface="Arial" panose="020B0604020202020204" pitchFamily="34" charset="0"/>
              <a:buNone/>
            </a:pPr>
            <a:r>
              <a:rPr lang="nb-NO" sz="1200" i="1" dirty="0"/>
              <a:t>Hvis nei:</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sz="1200" i="1" dirty="0"/>
              <a:t>Se inn i pasientens munn; er det noe som blokkerer luftveien?</a:t>
            </a:r>
          </a:p>
          <a:p>
            <a:pPr marL="171450" indent="-171450" rtl="0" fontAlgn="base">
              <a:buFont typeface="Arial" panose="020B0604020202020204" pitchFamily="34" charset="0"/>
              <a:buChar char="•"/>
            </a:pPr>
            <a:r>
              <a:rPr lang="nb-NO" sz="1200" i="1" dirty="0"/>
              <a:t>Kan du kjenne luftstrøm? Tips her er å kjenne/føle med  kinn eller hånd foran pasientens munn/nese</a:t>
            </a:r>
            <a:r>
              <a:rPr lang="en-US" sz="1200" i="1" dirty="0"/>
              <a:t>​.</a:t>
            </a:r>
            <a:endParaRPr lang="en-US" sz="1200" i="1" dirty="0">
              <a:cs typeface="Calibri"/>
            </a:endParaRPr>
          </a:p>
          <a:p>
            <a:pPr marL="171450" indent="-171450" rtl="0" fontAlgn="base">
              <a:buFont typeface="Arial" panose="020B0604020202020204" pitchFamily="34" charset="0"/>
              <a:buChar char="•"/>
            </a:pPr>
            <a:r>
              <a:rPr lang="nb-NO" sz="1200" i="1" dirty="0"/>
              <a:t>Hører du lyder fra luftveiene? Heshet/snorkelyder/hveselyder er lyder</a:t>
            </a:r>
            <a:r>
              <a:rPr lang="nb-NO" sz="1200" i="1" baseline="0" dirty="0"/>
              <a:t> som </a:t>
            </a:r>
            <a:r>
              <a:rPr lang="nb-NO" sz="1200" i="1" dirty="0"/>
              <a:t>kan indikere trange luftveier</a:t>
            </a:r>
            <a:r>
              <a:rPr lang="en-US" sz="1200" i="1" dirty="0"/>
              <a:t>​ </a:t>
            </a:r>
            <a:r>
              <a:rPr lang="en-US" sz="1200" i="1" dirty="0" err="1"/>
              <a:t>eller</a:t>
            </a:r>
            <a:r>
              <a:rPr lang="en-US" sz="1200" i="1" dirty="0"/>
              <a:t> </a:t>
            </a:r>
            <a:r>
              <a:rPr lang="en-US" sz="1200" i="1" dirty="0" err="1"/>
              <a:t>noe</a:t>
            </a:r>
            <a:r>
              <a:rPr lang="en-US" sz="1200" i="1" dirty="0"/>
              <a:t> </a:t>
            </a:r>
            <a:r>
              <a:rPr lang="en-US" sz="1200" i="1" dirty="0" err="1"/>
              <a:t>som</a:t>
            </a:r>
            <a:r>
              <a:rPr lang="en-US" sz="1200" i="1" dirty="0"/>
              <a:t> </a:t>
            </a:r>
            <a:r>
              <a:rPr lang="en-US" sz="1200" i="1" dirty="0" err="1"/>
              <a:t>blokkerer</a:t>
            </a:r>
            <a:r>
              <a:rPr lang="en-US" sz="1200" i="1" dirty="0"/>
              <a:t> </a:t>
            </a:r>
            <a:r>
              <a:rPr lang="en-US" sz="1200" i="1" dirty="0" err="1"/>
              <a:t>luftveiene</a:t>
            </a:r>
            <a:r>
              <a:rPr lang="en-US" sz="1200" i="1" dirty="0"/>
              <a:t>.</a:t>
            </a:r>
            <a:endParaRPr lang="en-US" sz="1200" i="1" dirty="0">
              <a:cs typeface="Calibri"/>
            </a:endParaRPr>
          </a:p>
          <a:p>
            <a:pPr marL="0" indent="0" rtl="0" fontAlgn="base">
              <a:buFont typeface="Arial" panose="020B0604020202020204" pitchFamily="34" charset="0"/>
              <a:buNone/>
            </a:pPr>
            <a:r>
              <a:rPr lang="nb-NO" sz="1200" i="1" dirty="0"/>
              <a:t>​</a:t>
            </a:r>
            <a:endParaRPr lang="nb-NO" sz="1200" i="1" dirty="0">
              <a:cs typeface="Calibri"/>
            </a:endParaRPr>
          </a:p>
          <a:p>
            <a:pPr rtl="0" fontAlgn="base"/>
            <a:r>
              <a:rPr lang="nb-NO" sz="1200" i="1" dirty="0"/>
              <a:t>Handlingsberedskap for å opprette frie luftveier er hakeløft/kjevetak, sideleie og å fjerne fremmedlegeme. Dette skal vi videre gå igjennom ved å se korte filmer, og deretter øve på ferdighetene to og to. </a:t>
            </a:r>
            <a:r>
              <a:rPr lang="en-US" sz="1200" i="1" dirty="0"/>
              <a:t>​</a:t>
            </a:r>
            <a:endParaRPr lang="en-US" sz="1200" i="1" dirty="0">
              <a:cs typeface="Calibri"/>
            </a:endParaRPr>
          </a:p>
          <a:p>
            <a:pPr rtl="0" fontAlgn="base"/>
            <a:endParaRPr lang="en-US" sz="1200" dirty="0"/>
          </a:p>
          <a:p>
            <a:pPr rtl="0" fontAlgn="base"/>
            <a:r>
              <a:rPr lang="en-US" sz="1200" b="1" dirty="0"/>
              <a:t>Til </a:t>
            </a:r>
            <a:r>
              <a:rPr lang="en-US" sz="1200" b="1" dirty="0" err="1"/>
              <a:t>instruktører</a:t>
            </a:r>
            <a:r>
              <a:rPr lang="en-US" sz="1200" b="1"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mn-lt"/>
                <a:ea typeface="+mn-ea"/>
                <a:cs typeface="+mn-cs"/>
              </a:rPr>
              <a:t>Er det aktuelt for målgruppen å bruke sug for å kunne fjerne slim/blod, vurder da om dere skal legge til gjennomgang av dette. Følg da lokal prosedyre og sørg for opplæring i bruk av sug som er på arbeidsplassen. NB. Det skal evt. kun suges forsiktig i munnhulen. </a:t>
            </a:r>
            <a:endParaRPr kumimoji="0" lang="nb-NO" altLang="nb-NO" sz="1200" b="0" i="0" u="none" strike="noStrike" kern="1200" cap="none" spc="0" normalizeH="0" baseline="0" noProof="0" dirty="0">
              <a:ln>
                <a:noFill/>
              </a:ln>
              <a:solidFill>
                <a:prstClr val="black"/>
              </a:solidFill>
              <a:effectLst/>
              <a:uLnTx/>
              <a:uFillTx/>
              <a:latin typeface="+mn-lt"/>
              <a:ea typeface="+mn-ea"/>
              <a:cs typeface="+mn-cs"/>
            </a:endParaRPr>
          </a:p>
          <a:p>
            <a:endParaRPr lang="nb-NO" sz="1200" i="1" dirty="0"/>
          </a:p>
        </p:txBody>
      </p:sp>
      <p:sp>
        <p:nvSpPr>
          <p:cNvPr id="4" name="Plassholder for lysbildenummer 3">
            <a:extLst>
              <a:ext uri="{FF2B5EF4-FFF2-40B4-BE49-F238E27FC236}">
                <a16:creationId xmlns:a16="http://schemas.microsoft.com/office/drawing/2014/main" id="{136B4DB9-F935-AD52-8A39-9A28686345F3}"/>
              </a:ext>
            </a:extLst>
          </p:cNvPr>
          <p:cNvSpPr>
            <a:spLocks noGrp="1"/>
          </p:cNvSpPr>
          <p:nvPr>
            <p:ph type="sldNum" sz="quarter" idx="5"/>
          </p:nvPr>
        </p:nvSpPr>
        <p:spPr/>
        <p:txBody>
          <a:bodyPr/>
          <a:lstStyle/>
          <a:p>
            <a:fld id="{80467F5B-2F3B-47C8-8D92-64EC6D9D6733}" type="slidenum">
              <a:rPr lang="nb-NO" smtClean="0"/>
              <a:t>26</a:t>
            </a:fld>
            <a:endParaRPr lang="nb-NO"/>
          </a:p>
        </p:txBody>
      </p:sp>
    </p:spTree>
    <p:extLst>
      <p:ext uri="{BB962C8B-B14F-4D97-AF65-F5344CB8AC3E}">
        <p14:creationId xmlns:p14="http://schemas.microsoft.com/office/powerpoint/2010/main" val="4340460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DD09E-BE06-1A19-D96B-52DAB39FC9A7}"/>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868472CC-1E74-B81D-06D7-8D4D8BFB30C5}"/>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080C6AD2-5A58-56B5-76F9-72B5319C9F17}"/>
              </a:ext>
            </a:extLst>
          </p:cNvPr>
          <p:cNvSpPr>
            <a:spLocks noGrp="1"/>
          </p:cNvSpPr>
          <p:nvPr>
            <p:ph type="body" idx="1"/>
          </p:nvPr>
        </p:nvSpPr>
        <p:spPr/>
        <p:txBody>
          <a:bodyPr/>
          <a:lstStyle/>
          <a:p>
            <a:pPr>
              <a:defRPr/>
            </a:pPr>
            <a:r>
              <a:rPr lang="nb-NO" sz="1200" b="1" i="0" dirty="0"/>
              <a:t>Til instruktører:</a:t>
            </a:r>
          </a:p>
          <a:p>
            <a:pPr>
              <a:defRPr/>
            </a:pPr>
            <a:endParaRPr lang="nb-NO" sz="1200" b="1" i="1" dirty="0"/>
          </a:p>
          <a:p>
            <a:pPr>
              <a:defRPr/>
            </a:pPr>
            <a:r>
              <a:rPr lang="nb-NO" sz="1200" b="1" i="1" dirty="0"/>
              <a:t>Når kan det være behov for kjevetak? Hakeløft? I hvilke situasjoner brukes dette og hva avgjør om vi velger det ene fremfor det andre? </a:t>
            </a:r>
            <a:r>
              <a:rPr lang="nb-NO" sz="1200" b="1" i="0" dirty="0"/>
              <a:t>Spør gruppa. </a:t>
            </a:r>
          </a:p>
          <a:p>
            <a:pPr>
              <a:defRPr/>
            </a:pPr>
            <a:endParaRPr lang="nb-NO" sz="1200" b="1" i="0" dirty="0"/>
          </a:p>
          <a:p>
            <a:pPr>
              <a:defRPr/>
            </a:pPr>
            <a:r>
              <a:rPr lang="nb-NO" sz="1200" i="0" dirty="0"/>
              <a:t>Snakk deg gjennom siden, trykk på bildet for å se film.</a:t>
            </a:r>
            <a:endParaRPr lang="nb-NO" sz="1200" i="1" dirty="0"/>
          </a:p>
          <a:p>
            <a:pPr marL="171450" indent="-171450">
              <a:buFont typeface="Arial" panose="020B0604020202020204" pitchFamily="34" charset="0"/>
              <a:buChar char="•"/>
              <a:defRPr/>
            </a:pPr>
            <a:r>
              <a:rPr lang="nb-NO" sz="1200" i="0" dirty="0"/>
              <a:t>OBS! Her må du teste på forhånd at filmene og lyd fungerer.</a:t>
            </a:r>
          </a:p>
          <a:p>
            <a:pPr marL="171450" indent="-171450">
              <a:buFont typeface="Arial" panose="020B0604020202020204" pitchFamily="34" charset="0"/>
              <a:buChar char="•"/>
              <a:defRPr/>
            </a:pPr>
            <a:r>
              <a:rPr lang="nb-NO" sz="1200" i="0" dirty="0"/>
              <a:t>Se evt. teknisk veiledning</a:t>
            </a:r>
            <a:r>
              <a:rPr lang="nb-NO" sz="1200" i="0" baseline="0" dirty="0"/>
              <a:t> eller spør IT ansvarlig ved din arbeidsplass  om hva som skal </a:t>
            </a:r>
            <a:r>
              <a:rPr lang="nb-NO" sz="1200" i="0" dirty="0"/>
              <a:t>til for å få dette til å fungere.</a:t>
            </a:r>
          </a:p>
          <a:p>
            <a:pPr marL="0" indent="0">
              <a:buFont typeface="Arial" panose="020B0604020202020204" pitchFamily="34" charset="0"/>
              <a:buNone/>
              <a:defRPr/>
            </a:pPr>
            <a:endParaRPr lang="nb-NO" sz="1200" b="0" i="0" dirty="0"/>
          </a:p>
          <a:p>
            <a:pPr marL="0" indent="0">
              <a:buFont typeface="Arial" panose="020B0604020202020204" pitchFamily="34" charset="0"/>
              <a:buNone/>
              <a:defRPr/>
            </a:pPr>
            <a:r>
              <a:rPr lang="nb-NO" sz="1200" b="0" i="0" dirty="0"/>
              <a:t>Når filmene har spilt ferdig,</a:t>
            </a:r>
            <a:r>
              <a:rPr lang="nb-NO" sz="1200" b="0" i="0" baseline="0" dirty="0"/>
              <a:t> kan du minimere eller lukke nettleservinduet for å komme tilbake til presentasjonen.</a:t>
            </a:r>
            <a:endParaRPr lang="nb-NO" sz="1200" b="0" i="0" dirty="0"/>
          </a:p>
          <a:p>
            <a:pPr>
              <a:defRPr/>
            </a:pPr>
            <a:endParaRPr lang="nb-NO" sz="1200" b="1" dirty="0"/>
          </a:p>
          <a:p>
            <a:pPr>
              <a:defRPr/>
            </a:pPr>
            <a:endParaRPr lang="nb-NO" sz="1200" dirty="0"/>
          </a:p>
          <a:p>
            <a:pPr eaLnBrk="1" hangingPunct="1">
              <a:spcBef>
                <a:spcPct val="0"/>
              </a:spcBef>
              <a:defRPr/>
            </a:pPr>
            <a:endParaRPr lang="nb-NO" altLang="nb-NO" dirty="0"/>
          </a:p>
        </p:txBody>
      </p:sp>
      <p:sp>
        <p:nvSpPr>
          <p:cNvPr id="4" name="Plassholder for lysbildenummer 3">
            <a:extLst>
              <a:ext uri="{FF2B5EF4-FFF2-40B4-BE49-F238E27FC236}">
                <a16:creationId xmlns:a16="http://schemas.microsoft.com/office/drawing/2014/main" id="{476B1327-6DBE-1878-FB8A-16BE934B5C4A}"/>
              </a:ext>
            </a:extLst>
          </p:cNvPr>
          <p:cNvSpPr>
            <a:spLocks noGrp="1"/>
          </p:cNvSpPr>
          <p:nvPr>
            <p:ph type="sldNum" sz="quarter" idx="5"/>
          </p:nvPr>
        </p:nvSpPr>
        <p:spPr/>
        <p:txBody>
          <a:bodyPr/>
          <a:lstStyle/>
          <a:p>
            <a:fld id="{80467F5B-2F3B-47C8-8D92-64EC6D9D6733}" type="slidenum">
              <a:rPr lang="nb-NO" smtClean="0"/>
              <a:t>27</a:t>
            </a:fld>
            <a:endParaRPr lang="nb-NO"/>
          </a:p>
        </p:txBody>
      </p:sp>
    </p:spTree>
    <p:extLst>
      <p:ext uri="{BB962C8B-B14F-4D97-AF65-F5344CB8AC3E}">
        <p14:creationId xmlns:p14="http://schemas.microsoft.com/office/powerpoint/2010/main" val="2838445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b="1" dirty="0">
                <a:solidFill>
                  <a:schemeClr val="tx1"/>
                </a:solidFill>
                <a:latin typeface="+mn-lt"/>
              </a:rPr>
              <a:t>Til instruktører: </a:t>
            </a:r>
            <a:r>
              <a:rPr lang="nb-NO" sz="1200" b="0" i="0" dirty="0">
                <a:solidFill>
                  <a:schemeClr val="tx1"/>
                </a:solidFill>
                <a:latin typeface="+mn-lt"/>
              </a:rPr>
              <a:t>Det er viktig at dere kan uføre ferdighetene godt selv, for å kunne veilede videre. </a:t>
            </a:r>
            <a:r>
              <a:rPr lang="nb-NO" sz="1200" b="0" i="0" u="sng" dirty="0">
                <a:solidFill>
                  <a:schemeClr val="tx1"/>
                </a:solidFill>
                <a:latin typeface="+mn-lt"/>
              </a:rPr>
              <a:t>Dette gjelder alle ferdighetene</a:t>
            </a:r>
            <a:r>
              <a:rPr lang="nb-NO" sz="1200" b="0" i="0" dirty="0">
                <a:solidFill>
                  <a:schemeClr val="tx1"/>
                </a:solidFill>
                <a:latin typeface="+mn-lt"/>
              </a:rPr>
              <a:t>. Er dere usikre; søk i prosedyrer, litteratur, se filmer, </a:t>
            </a:r>
            <a:r>
              <a:rPr lang="nb-NO" sz="1200" b="0" i="0" baseline="0" dirty="0">
                <a:solidFill>
                  <a:schemeClr val="tx1"/>
                </a:solidFill>
                <a:latin typeface="+mn-lt"/>
              </a:rPr>
              <a:t>spør kollegaer og test gjerne ut øvelsene på hverandre.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sz="1200" b="0" i="0" dirty="0">
              <a:solidFill>
                <a:schemeClr val="tx1"/>
              </a:solidFill>
              <a:latin typeface="+mn-lt"/>
            </a:endParaRPr>
          </a:p>
          <a:p>
            <a:pPr rtl="0" fontAlgn="base"/>
            <a:r>
              <a:rPr lang="nb-NO" sz="1200" b="1" i="1" dirty="0">
                <a:latin typeface="+mn-lt"/>
              </a:rPr>
              <a:t>Ferdighet</a:t>
            </a:r>
            <a:r>
              <a:rPr lang="nb-NO" sz="1200" b="1" i="1" baseline="0" dirty="0">
                <a:latin typeface="+mn-lt"/>
              </a:rPr>
              <a:t> h</a:t>
            </a:r>
            <a:r>
              <a:rPr lang="nb-NO" sz="1200" b="1" i="1" dirty="0">
                <a:latin typeface="+mn-lt"/>
              </a:rPr>
              <a:t>akeløft og kjevetak</a:t>
            </a:r>
            <a:r>
              <a:rPr lang="en-US" sz="1200" b="1" i="1" dirty="0">
                <a:latin typeface="+mn-lt"/>
              </a:rPr>
              <a:t>​: </a:t>
            </a:r>
            <a:r>
              <a:rPr lang="nb-NO" sz="1200" i="1" dirty="0">
                <a:latin typeface="+mn-lt"/>
              </a:rPr>
              <a:t>Målet er å åpne luftveiene på en bevisstløs person, inspisere munnhulen og/eller etablere frie luftveier. </a:t>
            </a:r>
            <a:r>
              <a:rPr lang="en-US" sz="1200" i="1" dirty="0">
                <a:latin typeface="+mn-lt"/>
              </a:rPr>
              <a:t>​</a:t>
            </a:r>
          </a:p>
          <a:p>
            <a:pPr rtl="0" fontAlgn="base"/>
            <a:r>
              <a:rPr lang="nb-NO" sz="1200" b="1" i="1" dirty="0">
                <a:latin typeface="+mn-lt"/>
              </a:rPr>
              <a:t>Utstyr</a:t>
            </a:r>
            <a:r>
              <a:rPr lang="nb-NO" sz="1200" i="1" dirty="0">
                <a:latin typeface="+mn-lt"/>
              </a:rPr>
              <a:t>:</a:t>
            </a:r>
            <a:r>
              <a:rPr lang="en-US" sz="1200" i="1" dirty="0">
                <a:latin typeface="+mn-lt"/>
              </a:rPr>
              <a:t>​ </a:t>
            </a:r>
            <a:r>
              <a:rPr lang="nb-NO" sz="1200" i="1" dirty="0">
                <a:latin typeface="+mn-lt"/>
              </a:rPr>
              <a:t>Eget håndgrep. </a:t>
            </a:r>
            <a:r>
              <a:rPr lang="en-US" sz="1200" i="1" dirty="0">
                <a:latin typeface="+mn-lt"/>
              </a:rPr>
              <a:t>​</a:t>
            </a:r>
          </a:p>
          <a:p>
            <a:pPr rtl="0" fontAlgn="base"/>
            <a:endParaRPr lang="en-US" sz="1200" i="1" dirty="0">
              <a:latin typeface="+mn-lt"/>
            </a:endParaRPr>
          </a:p>
          <a:p>
            <a:pPr rtl="0" fontAlgn="base"/>
            <a:r>
              <a:rPr lang="nb-NO" sz="1200" b="1" i="1" dirty="0">
                <a:latin typeface="+mn-lt"/>
              </a:rPr>
              <a:t>Nå skal vi trene litt praktisk to og to/små grupper. Før vi begynner; finn deres egne kjevevinkler og skap underbitt på deg selv. </a:t>
            </a:r>
            <a:r>
              <a:rPr lang="nb-NO" sz="1200" b="0" i="0" dirty="0">
                <a:latin typeface="+mn-lt"/>
              </a:rPr>
              <a:t>(Demonstrer først og se om de får til dette).</a:t>
            </a:r>
            <a:r>
              <a:rPr lang="en-US" sz="1200" b="0" i="0" dirty="0">
                <a:latin typeface="+mn-lt"/>
              </a:rPr>
              <a:t>​</a:t>
            </a:r>
            <a:endParaRPr lang="nb-NO" sz="1200" b="0" dirty="0">
              <a:latin typeface="+mn-lt"/>
            </a:endParaRPr>
          </a:p>
          <a:p>
            <a:pPr rtl="0" fontAlgn="base"/>
            <a:endParaRPr lang="en-US" sz="1200" i="1" dirty="0">
              <a:latin typeface="+mn-lt"/>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sz="1200" b="1" i="1" dirty="0">
                <a:latin typeface="+mn-lt"/>
              </a:rPr>
              <a:t>Gjennomføring kjevetak (bak, et bedre grep over tid):</a:t>
            </a:r>
            <a:r>
              <a:rPr lang="nb-NO" sz="1200" i="1" dirty="0">
                <a:latin typeface="+mn-lt"/>
              </a:rPr>
              <a:t>​ Finn kjevevinklene bak ved øreflippene. </a:t>
            </a:r>
            <a:r>
              <a:rPr lang="en-US" sz="1200" i="1" dirty="0">
                <a:latin typeface="+mn-lt"/>
              </a:rPr>
              <a:t>​</a:t>
            </a:r>
            <a:r>
              <a:rPr lang="nb-NO" sz="1200" i="1" dirty="0">
                <a:latin typeface="+mn-lt"/>
              </a:rPr>
              <a:t>Skyv kjeven fremover og skap et underbitt. Tungen som er festet til kjevebenet løftes nå opp og luft kan passere fritt til lungene. </a:t>
            </a:r>
            <a:r>
              <a:rPr lang="en-US" sz="1200" i="1" dirty="0">
                <a:latin typeface="+mn-lt"/>
              </a:rPr>
              <a:t>​</a:t>
            </a:r>
            <a:r>
              <a:rPr lang="nb-NO" sz="1200" i="1" dirty="0">
                <a:latin typeface="+mn-lt"/>
              </a:rPr>
              <a:t>Sjekk munnen for synlige fremmedlegeme. Rens ut oppkast, blod eller fremmedlegemer fra munnen med fingrene, med et stykke tøy eller sug. Ikke fjern gebiss som er godt festet.</a:t>
            </a:r>
            <a:r>
              <a:rPr lang="en-US" sz="1200" i="1" dirty="0">
                <a:latin typeface="+mn-lt"/>
              </a:rPr>
              <a:t>​</a:t>
            </a:r>
          </a:p>
          <a:p>
            <a:pPr marL="171450" indent="-171450" rtl="0" fontAlgn="base">
              <a:buFont typeface="Arial" panose="020B0604020202020204" pitchFamily="34" charset="0"/>
              <a:buChar char="•"/>
            </a:pPr>
            <a:r>
              <a:rPr lang="nb-NO" sz="1200" b="1" i="1" dirty="0">
                <a:latin typeface="+mn-lt"/>
              </a:rPr>
              <a:t>Gjennomføring hakeløft (fra siden, noe tungt å holde over tid):</a:t>
            </a:r>
            <a:r>
              <a:rPr lang="nb-NO" sz="1200" i="1" dirty="0">
                <a:latin typeface="+mn-lt"/>
              </a:rPr>
              <a:t>​ Bøy hodet varsomt bakover med den ene hånden samtidig som haken løftes frem ved hjelp av to fingre under hakespissen. Det kan også lages en «krok» av pekefinger og tommel som drar haken opp. Sjekk munnen for synlig fremmedlegeme eller hevelse. Rens ut oppkast, blod eller fremmedlegemer fra munnen med fingre, et stykke tøy eller sug. Ikke fjern gebiss som er godt festet.</a:t>
            </a:r>
            <a:r>
              <a:rPr lang="en-US" sz="1200" i="1" dirty="0">
                <a:latin typeface="+mn-lt"/>
              </a:rPr>
              <a:t>​</a:t>
            </a:r>
            <a:r>
              <a:rPr lang="nb-NO" sz="1200" b="0" i="1" dirty="0">
                <a:solidFill>
                  <a:schemeClr val="tx1"/>
                </a:solidFill>
                <a:effectLst/>
                <a:latin typeface="+mn-lt"/>
              </a:rPr>
              <a:t> </a:t>
            </a:r>
            <a:r>
              <a:rPr lang="nb-NO" sz="1200" b="1" i="0" dirty="0">
                <a:solidFill>
                  <a:srgbClr val="000000"/>
                </a:solidFill>
                <a:effectLst/>
                <a:latin typeface="+mn-lt"/>
              </a:rPr>
              <a:t>Hakeløft er ofte ikke like effektivt som kjevetak</a:t>
            </a:r>
            <a:r>
              <a:rPr lang="nb-NO" sz="1200" b="0" i="0" dirty="0">
                <a:solidFill>
                  <a:srgbClr val="000000"/>
                </a:solidFill>
                <a:effectLst/>
                <a:latin typeface="+mn-lt"/>
              </a:rPr>
              <a:t>, men kan være et alternativ spesielt hvis det ikke er mulig å få tilgang til pasientens </a:t>
            </a:r>
            <a:r>
              <a:rPr lang="nb-NO" sz="1200" b="0" i="0" dirty="0" err="1">
                <a:solidFill>
                  <a:srgbClr val="000000"/>
                </a:solidFill>
                <a:effectLst/>
                <a:latin typeface="+mn-lt"/>
              </a:rPr>
              <a:t>hodeende</a:t>
            </a:r>
            <a:r>
              <a:rPr lang="nb-NO" sz="1200" b="0" i="0" dirty="0">
                <a:solidFill>
                  <a:srgbClr val="000000"/>
                </a:solidFill>
                <a:effectLst/>
                <a:latin typeface="+mn-lt"/>
              </a:rPr>
              <a:t> bakfra.</a:t>
            </a:r>
          </a:p>
          <a:p>
            <a:pPr marL="0" indent="0" rtl="0" fontAlgn="base">
              <a:buFont typeface="Arial" panose="020B0604020202020204" pitchFamily="34" charset="0"/>
              <a:buNone/>
            </a:pPr>
            <a:endParaRPr lang="nb-NO" sz="1200" b="0" i="0" dirty="0">
              <a:solidFill>
                <a:srgbClr val="000000"/>
              </a:solidFill>
              <a:effectLst/>
              <a:latin typeface="+mn-lt"/>
            </a:endParaRPr>
          </a:p>
          <a:p>
            <a:pPr marL="0" indent="0" rtl="0" fontAlgn="base">
              <a:buFont typeface="Arial" panose="020B0604020202020204" pitchFamily="34" charset="0"/>
              <a:buNone/>
            </a:pPr>
            <a:endParaRPr lang="nb-NO" sz="1200" i="1" dirty="0">
              <a:latin typeface="+mn-lt"/>
            </a:endParaRPr>
          </a:p>
          <a:p>
            <a:pPr marL="0" indent="0" rtl="0" fontAlgn="base">
              <a:buFont typeface="Arial" panose="020B0604020202020204" pitchFamily="34" charset="0"/>
              <a:buNone/>
            </a:pPr>
            <a:endParaRPr lang="nb-NO" sz="1200" dirty="0">
              <a:solidFill>
                <a:schemeClr val="tx1"/>
              </a:solidFill>
            </a:endParaRPr>
          </a:p>
        </p:txBody>
      </p:sp>
      <p:sp>
        <p:nvSpPr>
          <p:cNvPr id="4" name="Plassholder for lysbildenummer 3"/>
          <p:cNvSpPr>
            <a:spLocks noGrp="1"/>
          </p:cNvSpPr>
          <p:nvPr>
            <p:ph type="sldNum" sz="quarter" idx="5"/>
          </p:nvPr>
        </p:nvSpPr>
        <p:spPr/>
        <p:txBody>
          <a:bodyPr/>
          <a:lstStyle/>
          <a:p>
            <a:fld id="{80467F5B-2F3B-47C8-8D92-64EC6D9D6733}" type="slidenum">
              <a:rPr lang="nb-NO" smtClean="0"/>
              <a:t>28</a:t>
            </a:fld>
            <a:endParaRPr lang="nb-NO"/>
          </a:p>
        </p:txBody>
      </p:sp>
    </p:spTree>
    <p:extLst>
      <p:ext uri="{BB962C8B-B14F-4D97-AF65-F5344CB8AC3E}">
        <p14:creationId xmlns:p14="http://schemas.microsoft.com/office/powerpoint/2010/main" val="27247626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DD09E-BE06-1A19-D96B-52DAB39FC9A7}"/>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868472CC-1E74-B81D-06D7-8D4D8BFB30C5}"/>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080C6AD2-5A58-56B5-76F9-72B5319C9F17}"/>
              </a:ext>
            </a:extLst>
          </p:cNvPr>
          <p:cNvSpPr>
            <a:spLocks noGrp="1"/>
          </p:cNvSpPr>
          <p:nvPr>
            <p:ph type="body" idx="1"/>
          </p:nvPr>
        </p:nvSpPr>
        <p:spPr/>
        <p:txBody>
          <a:bodyPr/>
          <a:lstStyle/>
          <a:p>
            <a:pPr>
              <a:lnSpc>
                <a:spcPct val="150000"/>
              </a:lnSpc>
              <a:spcBef>
                <a:spcPts val="1204"/>
              </a:spcBef>
              <a:spcAft>
                <a:spcPts val="0"/>
              </a:spcAft>
            </a:pPr>
            <a:endParaRPr lang="nb-NO" sz="1200" b="1" dirty="0">
              <a:ea typeface="Yu Mincho"/>
              <a:cs typeface="Times New Roman"/>
            </a:endParaRPr>
          </a:p>
          <a:p>
            <a:pPr>
              <a:lnSpc>
                <a:spcPct val="150000"/>
              </a:lnSpc>
              <a:spcBef>
                <a:spcPts val="1204"/>
              </a:spcBef>
              <a:spcAft>
                <a:spcPts val="0"/>
              </a:spcAft>
            </a:pPr>
            <a:r>
              <a:rPr lang="nb-NO" sz="1200" b="1" i="1" dirty="0">
                <a:ea typeface="Yu Mincho"/>
                <a:cs typeface="Times New Roman"/>
              </a:rPr>
              <a:t>Når er det behov for sideleie? </a:t>
            </a:r>
          </a:p>
          <a:p>
            <a:pPr>
              <a:lnSpc>
                <a:spcPct val="150000"/>
              </a:lnSpc>
              <a:spcBef>
                <a:spcPts val="1204"/>
              </a:spcBef>
              <a:spcAft>
                <a:spcPts val="0"/>
              </a:spcAft>
            </a:pPr>
            <a:r>
              <a:rPr lang="nb-NO" sz="1200" b="1" i="1" dirty="0">
                <a:ea typeface="Yu Mincho"/>
                <a:cs typeface="Times New Roman"/>
              </a:rPr>
              <a:t>Personer med påvirket eller svekket bevissthet, med fare for å ikke klare å opprettholde frie luftveier selv, skal legges i sideleie.</a:t>
            </a:r>
            <a:endParaRPr lang="nb-NO" sz="1200" b="1" i="1" dirty="0">
              <a:ea typeface="Calibri"/>
              <a:cs typeface="Times New Roman"/>
            </a:endParaRPr>
          </a:p>
          <a:p>
            <a:pPr>
              <a:lnSpc>
                <a:spcPct val="150000"/>
              </a:lnSpc>
              <a:spcAft>
                <a:spcPts val="0"/>
              </a:spcAft>
            </a:pPr>
            <a:endParaRPr lang="nb-NO" sz="1200" i="1" dirty="0">
              <a:ea typeface="Calibri"/>
              <a:cs typeface="Times New Roman"/>
            </a:endParaRPr>
          </a:p>
          <a:p>
            <a:pPr marL="171450" indent="-171450">
              <a:lnSpc>
                <a:spcPct val="150000"/>
              </a:lnSpc>
              <a:spcAft>
                <a:spcPts val="0"/>
              </a:spcAft>
              <a:buFont typeface="Arial" panose="020B0604020202020204" pitchFamily="34" charset="0"/>
              <a:buChar char="•"/>
            </a:pPr>
            <a:r>
              <a:rPr lang="nb-NO" sz="1200" i="1" dirty="0">
                <a:ea typeface="Calibri"/>
                <a:cs typeface="Times New Roman"/>
              </a:rPr>
              <a:t>Hos en bevissthetspåvirket person som ligger på ryggen, risikerer man at tungen faller bakover og blokkerer passasjen av luft. I sideleie vil tungen i stedet falle sidelengs, slik at luft lettere kan passere forbi. </a:t>
            </a:r>
          </a:p>
          <a:p>
            <a:pPr marL="171450" indent="-171450">
              <a:lnSpc>
                <a:spcPct val="150000"/>
              </a:lnSpc>
              <a:spcAft>
                <a:spcPts val="0"/>
              </a:spcAft>
              <a:buFont typeface="Arial" panose="020B0604020202020204" pitchFamily="34" charset="0"/>
              <a:buChar char="•"/>
            </a:pPr>
            <a:r>
              <a:rPr lang="nb-NO" sz="1200" i="1" dirty="0">
                <a:ea typeface="Calibri"/>
                <a:cs typeface="Times New Roman"/>
              </a:rPr>
              <a:t>Hvis personen brekker seg, vil sideleie bidra til at oppkast renner ut av munnen, fremfor at det legger seg foran inngangen til luftrøret eller siger ned i lungene. </a:t>
            </a:r>
            <a:endParaRPr lang="nb-NO" sz="1200" i="1" dirty="0"/>
          </a:p>
          <a:p>
            <a:pPr marL="171450" indent="-171450">
              <a:buFont typeface="Arial" panose="020B0604020202020204" pitchFamily="34" charset="0"/>
              <a:buChar char="•"/>
              <a:defRPr/>
            </a:pPr>
            <a:r>
              <a:rPr lang="nb-NO" sz="1200" i="1" dirty="0"/>
              <a:t>Målet med sideleie er å holde luftveiene på en bevisstløs person åpen.  </a:t>
            </a:r>
          </a:p>
          <a:p>
            <a:pPr>
              <a:defRPr/>
            </a:pPr>
            <a:endParaRPr lang="nb-NO" sz="1200" dirty="0"/>
          </a:p>
          <a:p>
            <a:pPr>
              <a:defRPr/>
            </a:pPr>
            <a:r>
              <a:rPr lang="nb-NO" sz="1200" i="0" dirty="0"/>
              <a:t>Trykk på bildet for å se film​</a:t>
            </a:r>
          </a:p>
          <a:p>
            <a:pPr eaLnBrk="1" hangingPunct="1">
              <a:spcBef>
                <a:spcPct val="0"/>
              </a:spcBef>
              <a:defRPr/>
            </a:pPr>
            <a:endParaRPr lang="nb-NO" altLang="nb-NO" dirty="0"/>
          </a:p>
        </p:txBody>
      </p:sp>
      <p:sp>
        <p:nvSpPr>
          <p:cNvPr id="4" name="Plassholder for lysbildenummer 3">
            <a:extLst>
              <a:ext uri="{FF2B5EF4-FFF2-40B4-BE49-F238E27FC236}">
                <a16:creationId xmlns:a16="http://schemas.microsoft.com/office/drawing/2014/main" id="{476B1327-6DBE-1878-FB8A-16BE934B5C4A}"/>
              </a:ext>
            </a:extLst>
          </p:cNvPr>
          <p:cNvSpPr>
            <a:spLocks noGrp="1"/>
          </p:cNvSpPr>
          <p:nvPr>
            <p:ph type="sldNum" sz="quarter" idx="5"/>
          </p:nvPr>
        </p:nvSpPr>
        <p:spPr/>
        <p:txBody>
          <a:bodyPr/>
          <a:lstStyle/>
          <a:p>
            <a:fld id="{80467F5B-2F3B-47C8-8D92-64EC6D9D6733}" type="slidenum">
              <a:rPr lang="nb-NO" smtClean="0"/>
              <a:t>29</a:t>
            </a:fld>
            <a:endParaRPr lang="nb-NO"/>
          </a:p>
        </p:txBody>
      </p:sp>
    </p:spTree>
    <p:extLst>
      <p:ext uri="{BB962C8B-B14F-4D97-AF65-F5344CB8AC3E}">
        <p14:creationId xmlns:p14="http://schemas.microsoft.com/office/powerpoint/2010/main" val="4268369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nb-NO" altLang="nb-NO" sz="1100"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nb-NO" altLang="nb-NO" sz="1100" b="1" dirty="0"/>
              <a:t>Til instruktører: </a:t>
            </a:r>
          </a:p>
          <a:p>
            <a:endParaRPr lang="nb-NO" altLang="nb-NO" sz="1100" dirty="0"/>
          </a:p>
          <a:p>
            <a:pPr defTabSz="917617">
              <a:defRPr/>
            </a:pPr>
            <a:r>
              <a:rPr lang="nb-NO" altLang="nb-NO" sz="1100" dirty="0"/>
              <a:t>Kompetansemodellen </a:t>
            </a:r>
            <a:r>
              <a:rPr lang="nb-NO" altLang="nb-NO" sz="1100" i="1" dirty="0"/>
              <a:t>KlinObsKommune</a:t>
            </a:r>
            <a:r>
              <a:rPr lang="nb-NO" altLang="nb-NO" sz="1100" dirty="0"/>
              <a:t>  viser fagområder som bør vektlegges for å styrke klinisk observasjonskompetanse og handlingsberedskap i kommunehelsetjenesten. Modellen er visualisert som en kompetansetrapp der t</a:t>
            </a:r>
            <a:r>
              <a:rPr lang="nb-NO" sz="1100" dirty="0"/>
              <a:t>rappetrinnene viser hva som anbefales vektlagt i en gitt rekkefølge. </a:t>
            </a:r>
            <a:r>
              <a:rPr lang="nb-NO" altLang="nb-NO" sz="1100" dirty="0"/>
              <a:t>Alt materiale finnes nedlastbart</a:t>
            </a:r>
            <a:r>
              <a:rPr lang="nb-NO" altLang="nb-NO" sz="1100" baseline="0" dirty="0"/>
              <a:t> på egen nettside, se </a:t>
            </a:r>
            <a:r>
              <a:rPr lang="nb-NO" sz="1100" dirty="0">
                <a:hlinkClick r:id="rId3"/>
              </a:rPr>
              <a:t>https://www.utviklingssenter.no/klinisk-observasjonskompetanse</a:t>
            </a:r>
            <a:r>
              <a:rPr lang="nb-NO" altLang="nb-NO" sz="1100" b="0" baseline="0" dirty="0"/>
              <a:t>. </a:t>
            </a:r>
            <a:r>
              <a:rPr lang="nb-NO" altLang="nb-NO" sz="1100" dirty="0"/>
              <a:t>Innholdet er i tråd med nasjonale føringer og tar utgangspunkt i en systematisk pasientobservasjon ved bruk av ABCDE-metodikk, risikovurdering ved bruk av National </a:t>
            </a:r>
            <a:r>
              <a:rPr lang="nb-NO" altLang="nb-NO" sz="1100" dirty="0" err="1"/>
              <a:t>Early</a:t>
            </a:r>
            <a:r>
              <a:rPr lang="nb-NO" altLang="nb-NO" sz="1100" dirty="0"/>
              <a:t> </a:t>
            </a:r>
            <a:r>
              <a:rPr lang="nb-NO" altLang="nb-NO" sz="1100" dirty="0" err="1"/>
              <a:t>Warning</a:t>
            </a:r>
            <a:r>
              <a:rPr lang="nb-NO" altLang="nb-NO" sz="1100" dirty="0"/>
              <a:t> Score (NEWS2) og kommunikasjon ved bruk av ISBAR. </a:t>
            </a:r>
          </a:p>
          <a:p>
            <a:endParaRPr lang="nb-NO" sz="1100" dirty="0"/>
          </a:p>
          <a:p>
            <a:r>
              <a:rPr lang="nb-NO" sz="1100" dirty="0"/>
              <a:t>Det</a:t>
            </a:r>
            <a:r>
              <a:rPr lang="nb-NO" altLang="nb-NO" sz="1100" dirty="0"/>
              <a:t> er kompetansebehovet ved arbeidsstedet som avgjør hvilket trinn hver enkelt avdeling/tjeneste velger å ta fatt i. Før en starter bør det derfor gjennomføres et forarbeide der leder og/eller fagansvarlig, evt. sammen med instruktør, vurderer kompetansebehov i egen avdeling. Start gjerne med 0-punktsmåling/før-</a:t>
            </a:r>
            <a:r>
              <a:rPr lang="nb-NO" altLang="nb-NO" sz="1100" dirty="0" err="1"/>
              <a:t>måling.Ut</a:t>
            </a:r>
            <a:r>
              <a:rPr lang="nb-NO" altLang="nb-NO" sz="1100" dirty="0"/>
              <a:t> fra erfaringer og lokale funn defineres læringsmål. </a:t>
            </a:r>
            <a:endParaRPr lang="nb-NO" altLang="nb-NO" sz="1100" b="0" dirty="0"/>
          </a:p>
          <a:p>
            <a:endParaRPr lang="nb-NO" dirty="0"/>
          </a:p>
        </p:txBody>
      </p:sp>
      <p:sp>
        <p:nvSpPr>
          <p:cNvPr id="4" name="Plassholder for lysbildenummer 3"/>
          <p:cNvSpPr>
            <a:spLocks noGrp="1"/>
          </p:cNvSpPr>
          <p:nvPr>
            <p:ph type="sldNum" sz="quarter" idx="5"/>
          </p:nvPr>
        </p:nvSpPr>
        <p:spPr/>
        <p:txBody>
          <a:bodyPr/>
          <a:lstStyle/>
          <a:p>
            <a:fld id="{80467F5B-2F3B-47C8-8D92-64EC6D9D6733}" type="slidenum">
              <a:rPr lang="nb-NO" smtClean="0"/>
              <a:t>3</a:t>
            </a:fld>
            <a:endParaRPr lang="nb-NO"/>
          </a:p>
        </p:txBody>
      </p:sp>
    </p:spTree>
    <p:extLst>
      <p:ext uri="{BB962C8B-B14F-4D97-AF65-F5344CB8AC3E}">
        <p14:creationId xmlns:p14="http://schemas.microsoft.com/office/powerpoint/2010/main" val="26120252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ltLang="nb-NO" sz="1100" b="1" i="1" dirty="0"/>
              <a:t>Da</a:t>
            </a:r>
            <a:r>
              <a:rPr lang="nb-NO" altLang="nb-NO" sz="1100" b="1" i="1" baseline="0" dirty="0"/>
              <a:t> fortsetter vi med å </a:t>
            </a:r>
            <a:r>
              <a:rPr lang="nb-NO" altLang="nb-NO" sz="1100" b="1" i="1" dirty="0"/>
              <a:t>trene to og to/små grupper.</a:t>
            </a:r>
          </a:p>
          <a:p>
            <a:endParaRPr lang="nb-NO" altLang="nb-NO" sz="1100" i="1" dirty="0"/>
          </a:p>
          <a:p>
            <a:r>
              <a:rPr lang="nb-NO" sz="1100" b="1" i="1" dirty="0">
                <a:solidFill>
                  <a:prstClr val="black"/>
                </a:solidFill>
              </a:rPr>
              <a:t>Ferdighet: Sideleie</a:t>
            </a:r>
          </a:p>
          <a:p>
            <a:pPr marL="0" marR="0" lvl="0" indent="0" algn="l" defTabSz="917617" rtl="0" eaLnBrk="0" fontAlgn="base" latinLnBrk="0" hangingPunct="0">
              <a:lnSpc>
                <a:spcPct val="100000"/>
              </a:lnSpc>
              <a:spcBef>
                <a:spcPct val="30000"/>
              </a:spcBef>
              <a:spcAft>
                <a:spcPct val="0"/>
              </a:spcAft>
              <a:buClrTx/>
              <a:buSzTx/>
              <a:buFontTx/>
              <a:buNone/>
              <a:tabLst/>
              <a:defRPr/>
            </a:pPr>
            <a:r>
              <a:rPr lang="nb-NO" sz="1100" i="1" dirty="0">
                <a:solidFill>
                  <a:prstClr val="black"/>
                </a:solidFill>
              </a:rPr>
              <a:t>Målet er som nevnt å etablere/opprettholde eller sikre frie luftveier på en bevisstløs person </a:t>
            </a:r>
            <a:r>
              <a:rPr lang="nb-NO" sz="1100" b="1" i="1" dirty="0">
                <a:solidFill>
                  <a:prstClr val="black"/>
                </a:solidFill>
              </a:rPr>
              <a:t>eller personer med nedsatt bevissthet</a:t>
            </a:r>
            <a:r>
              <a:rPr lang="nb-NO" sz="1100" i="1" dirty="0">
                <a:solidFill>
                  <a:prstClr val="black"/>
                </a:solidFill>
              </a:rPr>
              <a:t>. </a:t>
            </a:r>
            <a:r>
              <a:rPr lang="nb-NO" sz="1100" b="1" i="1" dirty="0"/>
              <a:t>Husk å varsle/ringe etter hjelp.</a:t>
            </a:r>
          </a:p>
          <a:p>
            <a:pPr defTabSz="917617">
              <a:defRPr/>
            </a:pPr>
            <a:endParaRPr lang="nb-NO" sz="1100" b="1" i="1" dirty="0">
              <a:solidFill>
                <a:prstClr val="black"/>
              </a:solidFill>
            </a:endParaRPr>
          </a:p>
          <a:p>
            <a:pPr defTabSz="917617">
              <a:defRPr/>
            </a:pPr>
            <a:r>
              <a:rPr lang="nb-NO" sz="1100" b="1" i="1" dirty="0">
                <a:solidFill>
                  <a:prstClr val="black"/>
                </a:solidFill>
              </a:rPr>
              <a:t>Utstyr</a:t>
            </a:r>
            <a:r>
              <a:rPr lang="nb-NO" sz="1100" i="1" dirty="0">
                <a:solidFill>
                  <a:prstClr val="black"/>
                </a:solidFill>
              </a:rPr>
              <a:t>: Eget håndgrep. </a:t>
            </a:r>
          </a:p>
          <a:p>
            <a:pPr defTabSz="917617">
              <a:defRPr/>
            </a:pPr>
            <a:endParaRPr lang="nb-NO" sz="1100" i="1" dirty="0">
              <a:solidFill>
                <a:prstClr val="black"/>
              </a:solidFill>
            </a:endParaRPr>
          </a:p>
          <a:p>
            <a:pPr defTabSz="917617">
              <a:defRPr/>
            </a:pPr>
            <a:r>
              <a:rPr lang="nb-NO" sz="1100" b="1" i="1" dirty="0">
                <a:solidFill>
                  <a:prstClr val="black"/>
                </a:solidFill>
              </a:rPr>
              <a:t>Gjennomføring: </a:t>
            </a:r>
          </a:p>
          <a:p>
            <a:pPr defTabSz="917617">
              <a:defRPr/>
            </a:pPr>
            <a:r>
              <a:rPr lang="nb-NO" sz="1100" i="1" dirty="0"/>
              <a:t>Utfør hakeløft/kjevetak og etabler fri luftvei. Sjekk munnen for fremmedlegeme og fjern det hvis mulig. Sjekk om personen puster </a:t>
            </a:r>
            <a:r>
              <a:rPr lang="nb-NO" sz="1100" b="1" i="1" dirty="0"/>
              <a:t>i inntil 10 sekunder.</a:t>
            </a:r>
          </a:p>
          <a:p>
            <a:pPr marL="685800" lvl="1" indent="-228600">
              <a:buFont typeface="+mj-lt"/>
              <a:buAutoNum type="alphaLcParenR"/>
            </a:pPr>
            <a:r>
              <a:rPr lang="nb-NO" sz="1100" i="1" dirty="0"/>
              <a:t>Dersom man er </a:t>
            </a:r>
            <a:r>
              <a:rPr lang="nb-NO" sz="1100" b="1" i="1" dirty="0"/>
              <a:t>helt sikkert på at pasienten puster normalt, kan pasienten legges i sideleie. </a:t>
            </a:r>
            <a:r>
              <a:rPr lang="nb-NO" sz="1100" i="1" dirty="0"/>
              <a:t>Normalt pust kjennetegnes ved regelmessig pust som høres og som føles som varm luftstrøm. Bryst og mage beveger seg i takt med pusten. Etter at pasienten er lagt i sideleie, må pusten overvåkes kontinuerlig. Løft haken og strekk lett i nakken etter at personen er lagt i sideleie for å sikre at det fortsatt er frie luftveier. Mistanke om nakkeskade skal ikke forhindre håndgrep for frie luftveier og kontinuerlig overvåkning av pustingen. Fortsett til </a:t>
            </a:r>
            <a:r>
              <a:rPr lang="nb-NO" sz="1100" i="1" dirty="0" err="1"/>
              <a:t>pkt</a:t>
            </a:r>
            <a:r>
              <a:rPr lang="nb-NO" sz="1100" i="1" dirty="0"/>
              <a:t> 2. </a:t>
            </a:r>
          </a:p>
          <a:p>
            <a:pPr marL="685800" lvl="1" indent="-228600">
              <a:buFont typeface="+mj-lt"/>
              <a:buAutoNum type="alphaLcParenR"/>
            </a:pPr>
            <a:r>
              <a:rPr lang="nb-NO" sz="1100" b="1" i="1" dirty="0"/>
              <a:t>Dersom pasienten ikke puster eller puster unormalt må man starte hjertelungeredning (HLR 30:2). </a:t>
            </a:r>
            <a:r>
              <a:rPr lang="nb-NO" sz="1100" i="1" dirty="0"/>
              <a:t>Operatør på 113 hjelper til å ta beslutningen. Bruk høyttalerfunksjon slik at HLR kan fortsette gjennom telefonsamtalen.</a:t>
            </a:r>
            <a:endParaRPr lang="nb-NO" sz="1100" b="1" i="1" strike="noStrike" dirty="0">
              <a:solidFill>
                <a:srgbClr val="FF0000"/>
              </a:solidFill>
              <a:highlight>
                <a:srgbClr val="FFFF00"/>
              </a:highlight>
            </a:endParaRPr>
          </a:p>
          <a:p>
            <a:r>
              <a:rPr lang="nb-NO" sz="1100" i="1" dirty="0"/>
              <a:t>2. Ta armen som er på din side og legg den rett ut. Den andre armen legges opp mot motsatte kinn.</a:t>
            </a:r>
          </a:p>
          <a:p>
            <a:r>
              <a:rPr lang="nb-NO" sz="1100" i="1" dirty="0"/>
              <a:t>3. Ta tak rundt skulderen på armen som ligger opp mot kinnet og under kneet/ta tak i buksen på samme side. Trekk personen mot deg.</a:t>
            </a:r>
          </a:p>
          <a:p>
            <a:r>
              <a:rPr lang="nb-NO" sz="1100" i="1" dirty="0"/>
              <a:t>4. Bruk din egen kropp som støtte mens du justerer stillingen ved behov.</a:t>
            </a:r>
          </a:p>
          <a:p>
            <a:r>
              <a:rPr lang="nb-NO" sz="1100" i="1" dirty="0"/>
              <a:t>5. Løft haken opp og bøy hodet lett bakover. Dette sikrer fortsatt frie luftveier og gjør at blod, sekret etc. kan renne ut av munnen og ikke bak i svelget/ned i lungene.</a:t>
            </a:r>
          </a:p>
          <a:p>
            <a:r>
              <a:rPr lang="nb-NO" sz="1100" i="1" dirty="0"/>
              <a:t>6. En person som er bevisstløs skal ikke forlates. </a:t>
            </a:r>
            <a:endParaRPr lang="nb-NO" sz="1100" i="1" dirty="0">
              <a:solidFill>
                <a:prstClr val="black"/>
              </a:solidFill>
            </a:endParaRPr>
          </a:p>
          <a:p>
            <a:endParaRPr lang="nb-NO" altLang="nb-NO" sz="1100" dirty="0"/>
          </a:p>
        </p:txBody>
      </p:sp>
      <p:sp>
        <p:nvSpPr>
          <p:cNvPr id="4" name="Plassholder for lysbildenummer 3"/>
          <p:cNvSpPr>
            <a:spLocks noGrp="1"/>
          </p:cNvSpPr>
          <p:nvPr>
            <p:ph type="sldNum" sz="quarter" idx="5"/>
          </p:nvPr>
        </p:nvSpPr>
        <p:spPr/>
        <p:txBody>
          <a:bodyPr/>
          <a:lstStyle/>
          <a:p>
            <a:fld id="{80467F5B-2F3B-47C8-8D92-64EC6D9D6733}" type="slidenum">
              <a:rPr lang="nb-NO" smtClean="0"/>
              <a:t>30</a:t>
            </a:fld>
            <a:endParaRPr lang="nb-NO"/>
          </a:p>
        </p:txBody>
      </p:sp>
    </p:spTree>
    <p:extLst>
      <p:ext uri="{BB962C8B-B14F-4D97-AF65-F5344CB8AC3E}">
        <p14:creationId xmlns:p14="http://schemas.microsoft.com/office/powerpoint/2010/main" val="30248720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DD09E-BE06-1A19-D96B-52DAB39FC9A7}"/>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868472CC-1E74-B81D-06D7-8D4D8BFB30C5}"/>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080C6AD2-5A58-56B5-76F9-72B5319C9F17}"/>
              </a:ext>
            </a:extLst>
          </p:cNvPr>
          <p:cNvSpPr>
            <a:spLocks noGrp="1"/>
          </p:cNvSpPr>
          <p:nvPr>
            <p:ph type="body" idx="1"/>
          </p:nvPr>
        </p:nvSpPr>
        <p:spPr/>
        <p:txBody>
          <a:bodyPr/>
          <a:lstStyle/>
          <a:p>
            <a:pPr marL="0" marR="0" lvl="0" indent="0" algn="l" defTabSz="917617" rtl="0" eaLnBrk="0" fontAlgn="base" latinLnBrk="0" hangingPunct="0">
              <a:lnSpc>
                <a:spcPct val="150000"/>
              </a:lnSpc>
              <a:spcBef>
                <a:spcPct val="30000"/>
              </a:spcBef>
              <a:spcAft>
                <a:spcPts val="0"/>
              </a:spcAft>
              <a:buClrTx/>
              <a:buSzTx/>
              <a:buFontTx/>
              <a:buNone/>
              <a:tabLst/>
              <a:defRPr/>
            </a:pPr>
            <a:r>
              <a:rPr lang="nb-NO" sz="1200" b="1" dirty="0">
                <a:solidFill>
                  <a:prstClr val="black"/>
                </a:solidFill>
                <a:ea typeface="Calibri"/>
                <a:cs typeface="Times New Roman"/>
              </a:rPr>
              <a:t>Til instruktør</a:t>
            </a:r>
            <a:endParaRPr lang="nb-NO" sz="1200" b="1" i="0" dirty="0">
              <a:solidFill>
                <a:prstClr val="black"/>
              </a:solidFill>
              <a:ea typeface="Calibri"/>
              <a:cs typeface="Times New Roman"/>
            </a:endParaRPr>
          </a:p>
          <a:p>
            <a:pPr marL="0" marR="0" lvl="0" indent="0" algn="l" defTabSz="917617" rtl="0" eaLnBrk="0" fontAlgn="base" latinLnBrk="0" hangingPunct="0">
              <a:lnSpc>
                <a:spcPct val="150000"/>
              </a:lnSpc>
              <a:spcBef>
                <a:spcPct val="30000"/>
              </a:spcBef>
              <a:spcAft>
                <a:spcPts val="0"/>
              </a:spcAft>
              <a:buClrTx/>
              <a:buSzTx/>
              <a:buFontTx/>
              <a:buNone/>
              <a:tabLst/>
              <a:defRPr/>
            </a:pPr>
            <a:r>
              <a:rPr lang="nb-NO" sz="1200" i="0" dirty="0">
                <a:solidFill>
                  <a:prstClr val="black"/>
                </a:solidFill>
                <a:ea typeface="Calibri"/>
                <a:cs typeface="Times New Roman"/>
              </a:rPr>
              <a:t>Hensikten med å fjerne fremmedlegeme er… </a:t>
            </a:r>
            <a:r>
              <a:rPr lang="nb-NO" sz="1200" b="1" i="0" dirty="0">
                <a:solidFill>
                  <a:prstClr val="black"/>
                </a:solidFill>
                <a:ea typeface="Calibri"/>
                <a:cs typeface="Times New Roman"/>
              </a:rPr>
              <a:t>-&gt; snakk deg gjennom siden</a:t>
            </a:r>
            <a:r>
              <a:rPr lang="nb-NO" sz="1200" i="0" dirty="0">
                <a:solidFill>
                  <a:prstClr val="black"/>
                </a:solidFill>
                <a:ea typeface="Calibri"/>
                <a:cs typeface="Times New Roman"/>
              </a:rPr>
              <a:t>, trykk deretter på bildet for å se film. </a:t>
            </a:r>
          </a:p>
          <a:p>
            <a:pPr marL="0" marR="0" lvl="0" indent="0" algn="l" defTabSz="917617" rtl="0" eaLnBrk="0" fontAlgn="base" latinLnBrk="0" hangingPunct="0">
              <a:lnSpc>
                <a:spcPct val="150000"/>
              </a:lnSpc>
              <a:spcBef>
                <a:spcPct val="30000"/>
              </a:spcBef>
              <a:spcAft>
                <a:spcPts val="0"/>
              </a:spcAft>
              <a:buClrTx/>
              <a:buSzTx/>
              <a:buFontTx/>
              <a:buNone/>
              <a:tabLst/>
              <a:defRPr/>
            </a:pPr>
            <a:endParaRPr lang="nb-NO" sz="1200" dirty="0">
              <a:solidFill>
                <a:prstClr val="black"/>
              </a:solidFill>
              <a:ea typeface="Calibri"/>
              <a:cs typeface="Times New Roman"/>
            </a:endParaRPr>
          </a:p>
          <a:p>
            <a:pPr defTabSz="917617">
              <a:lnSpc>
                <a:spcPct val="150000"/>
              </a:lnSpc>
              <a:spcAft>
                <a:spcPts val="0"/>
              </a:spcAft>
              <a:defRPr/>
            </a:pPr>
            <a:r>
              <a:rPr lang="nb-NO" sz="1200" b="1" i="1" dirty="0">
                <a:solidFill>
                  <a:prstClr val="black"/>
                </a:solidFill>
                <a:ea typeface="Calibri"/>
                <a:cs typeface="Times New Roman"/>
              </a:rPr>
              <a:t>Pustevansker som følge av et fremmedlegeme i luftveiene er en situasjon som kan utvikle seg raskt og bli dramatisk. </a:t>
            </a:r>
          </a:p>
          <a:p>
            <a:pPr defTabSz="917617">
              <a:lnSpc>
                <a:spcPct val="150000"/>
              </a:lnSpc>
              <a:spcAft>
                <a:spcPts val="0"/>
              </a:spcAft>
              <a:defRPr/>
            </a:pPr>
            <a:r>
              <a:rPr lang="nb-NO" sz="1200" i="1" dirty="0">
                <a:solidFill>
                  <a:prstClr val="black"/>
                </a:solidFill>
                <a:ea typeface="Calibri"/>
                <a:cs typeface="Times New Roman"/>
              </a:rPr>
              <a:t>Det er derfor viktig å vite hva man skal gjøre når en slik situasjon oppstår. </a:t>
            </a:r>
          </a:p>
          <a:p>
            <a:pPr defTabSz="917617">
              <a:lnSpc>
                <a:spcPct val="150000"/>
              </a:lnSpc>
              <a:spcAft>
                <a:spcPts val="0"/>
              </a:spcAft>
              <a:defRPr/>
            </a:pPr>
            <a:endParaRPr lang="nb-NO" sz="1200" dirty="0">
              <a:solidFill>
                <a:prstClr val="black"/>
              </a:solidFill>
              <a:ea typeface="Calibri"/>
              <a:cs typeface="Times New Roman"/>
            </a:endParaRPr>
          </a:p>
          <a:p>
            <a:pPr>
              <a:defRPr/>
            </a:pPr>
            <a:endParaRPr lang="nb-NO" dirty="0"/>
          </a:p>
        </p:txBody>
      </p:sp>
      <p:sp>
        <p:nvSpPr>
          <p:cNvPr id="4" name="Plassholder for lysbildenummer 3">
            <a:extLst>
              <a:ext uri="{FF2B5EF4-FFF2-40B4-BE49-F238E27FC236}">
                <a16:creationId xmlns:a16="http://schemas.microsoft.com/office/drawing/2014/main" id="{476B1327-6DBE-1878-FB8A-16BE934B5C4A}"/>
              </a:ext>
            </a:extLst>
          </p:cNvPr>
          <p:cNvSpPr>
            <a:spLocks noGrp="1"/>
          </p:cNvSpPr>
          <p:nvPr>
            <p:ph type="sldNum" sz="quarter" idx="5"/>
          </p:nvPr>
        </p:nvSpPr>
        <p:spPr/>
        <p:txBody>
          <a:bodyPr/>
          <a:lstStyle/>
          <a:p>
            <a:fld id="{80467F5B-2F3B-47C8-8D92-64EC6D9D6733}" type="slidenum">
              <a:rPr lang="nb-NO" smtClean="0"/>
              <a:t>31</a:t>
            </a:fld>
            <a:endParaRPr lang="nb-NO"/>
          </a:p>
        </p:txBody>
      </p:sp>
    </p:spTree>
    <p:extLst>
      <p:ext uri="{BB962C8B-B14F-4D97-AF65-F5344CB8AC3E}">
        <p14:creationId xmlns:p14="http://schemas.microsoft.com/office/powerpoint/2010/main" val="3469178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ltLang="nb-NO" sz="1100" b="1" i="1" dirty="0"/>
              <a:t>Da skal vi trene på fjerning av fremmedlegeme.</a:t>
            </a:r>
          </a:p>
          <a:p>
            <a:pPr defTabSz="917617">
              <a:defRPr/>
            </a:pPr>
            <a:endParaRPr lang="nb-NO" sz="1100" b="1" i="1" dirty="0">
              <a:solidFill>
                <a:prstClr val="black"/>
              </a:solidFill>
            </a:endParaRPr>
          </a:p>
          <a:p>
            <a:pPr defTabSz="917617">
              <a:defRPr/>
            </a:pPr>
            <a:r>
              <a:rPr lang="nb-NO" sz="1100" b="1" i="1" dirty="0">
                <a:solidFill>
                  <a:prstClr val="black"/>
                </a:solidFill>
              </a:rPr>
              <a:t>Utstyr</a:t>
            </a:r>
            <a:r>
              <a:rPr lang="nb-NO" sz="1100" i="1" dirty="0">
                <a:solidFill>
                  <a:prstClr val="black"/>
                </a:solidFill>
              </a:rPr>
              <a:t>: Eget håndgrep  </a:t>
            </a:r>
          </a:p>
          <a:p>
            <a:pPr defTabSz="917617">
              <a:defRPr/>
            </a:pPr>
            <a:endParaRPr lang="nb-NO" sz="1100" b="1" dirty="0">
              <a:solidFill>
                <a:prstClr val="black"/>
              </a:solidFill>
            </a:endParaRPr>
          </a:p>
          <a:p>
            <a:pPr marL="0" marR="0" lvl="0" indent="0" algn="l" defTabSz="917617" rtl="0" eaLnBrk="0" fontAlgn="base" latinLnBrk="0" hangingPunct="0">
              <a:lnSpc>
                <a:spcPct val="100000"/>
              </a:lnSpc>
              <a:spcBef>
                <a:spcPct val="30000"/>
              </a:spcBef>
              <a:spcAft>
                <a:spcPct val="0"/>
              </a:spcAft>
              <a:buClrTx/>
              <a:buSzTx/>
              <a:buFontTx/>
              <a:buNone/>
              <a:tabLst/>
              <a:defRPr/>
            </a:pPr>
            <a:r>
              <a:rPr lang="nb-NO" altLang="nb-NO" sz="1100" u="sng" dirty="0"/>
              <a:t>Valgfritt:</a:t>
            </a:r>
            <a:r>
              <a:rPr lang="nb-NO" altLang="nb-NO" sz="1100" dirty="0"/>
              <a:t> </a:t>
            </a:r>
            <a:r>
              <a:rPr lang="nb-NO" altLang="nb-NO" sz="1100" i="1" dirty="0"/>
              <a:t>Før vi starter kan alle reise seg opp og legge en knyttet hånd over mellomgulvet på seg selv og forsiktig prøve å gi deg selv et </a:t>
            </a:r>
            <a:r>
              <a:rPr lang="nb-NO" altLang="nb-NO" sz="1100" i="1" dirty="0" err="1"/>
              <a:t>bukstøt</a:t>
            </a:r>
            <a:r>
              <a:rPr lang="nb-NO" altLang="nb-NO" sz="1100" i="1" dirty="0"/>
              <a:t> ved å presse en flat hånd mot den knyttede hånden. Dette for å kjenne hvordan dette er, og unngå å ta for hardt i under trening. Det kan raskt bli ubehagelig.</a:t>
            </a:r>
          </a:p>
          <a:p>
            <a:pPr marL="0" marR="0" lvl="0" indent="0" algn="l" defTabSz="917617" rtl="0" eaLnBrk="0" fontAlgn="base" latinLnBrk="0" hangingPunct="0">
              <a:lnSpc>
                <a:spcPct val="100000"/>
              </a:lnSpc>
              <a:spcBef>
                <a:spcPct val="30000"/>
              </a:spcBef>
              <a:spcAft>
                <a:spcPct val="0"/>
              </a:spcAft>
              <a:buClrTx/>
              <a:buSzTx/>
              <a:buFontTx/>
              <a:buNone/>
              <a:tabLst/>
              <a:defRPr/>
            </a:pPr>
            <a:endParaRPr lang="nb-NO" sz="1100" b="1" dirty="0">
              <a:solidFill>
                <a:prstClr val="black"/>
              </a:solidFill>
            </a:endParaRPr>
          </a:p>
          <a:p>
            <a:pPr defTabSz="917617">
              <a:defRPr/>
            </a:pPr>
            <a:r>
              <a:rPr lang="nb-NO" sz="1100" b="1" i="1" dirty="0">
                <a:solidFill>
                  <a:prstClr val="black"/>
                </a:solidFill>
              </a:rPr>
              <a:t>Gjennomføring: </a:t>
            </a:r>
            <a:r>
              <a:rPr lang="nb-NO" sz="1100" i="1" dirty="0" err="1">
                <a:solidFill>
                  <a:prstClr val="black"/>
                </a:solidFill>
                <a:ea typeface="Calibri"/>
                <a:cs typeface="Times New Roman"/>
              </a:rPr>
              <a:t>Heimlichs</a:t>
            </a:r>
            <a:r>
              <a:rPr lang="nb-NO" sz="1100" i="1" dirty="0">
                <a:solidFill>
                  <a:prstClr val="black"/>
                </a:solidFill>
                <a:ea typeface="Calibri"/>
                <a:cs typeface="Times New Roman"/>
              </a:rPr>
              <a:t> manøver, eller </a:t>
            </a:r>
            <a:r>
              <a:rPr lang="nb-NO" sz="1100" i="1" dirty="0" err="1">
                <a:solidFill>
                  <a:prstClr val="black"/>
                </a:solidFill>
                <a:ea typeface="Calibri"/>
                <a:cs typeface="Times New Roman"/>
              </a:rPr>
              <a:t>bukstøt</a:t>
            </a:r>
            <a:r>
              <a:rPr lang="nb-NO" sz="1100" i="1" dirty="0">
                <a:solidFill>
                  <a:prstClr val="black"/>
                </a:solidFill>
                <a:ea typeface="Calibri"/>
                <a:cs typeface="Times New Roman"/>
              </a:rPr>
              <a:t>, er en kjent metode hvis noe har satt seg fast i halsen eller luftrøret og hindrer luftstrøm til lungene. Det er flere steg i prosedyren enn </a:t>
            </a:r>
            <a:r>
              <a:rPr lang="nb-NO" sz="1100" i="1" dirty="0" err="1">
                <a:solidFill>
                  <a:prstClr val="black"/>
                </a:solidFill>
                <a:ea typeface="Calibri"/>
                <a:cs typeface="Times New Roman"/>
              </a:rPr>
              <a:t>bukstøt</a:t>
            </a:r>
            <a:r>
              <a:rPr lang="nb-NO" sz="1100" i="1" dirty="0">
                <a:solidFill>
                  <a:prstClr val="black"/>
                </a:solidFill>
                <a:ea typeface="Calibri"/>
                <a:cs typeface="Times New Roman"/>
              </a:rPr>
              <a:t> for å fjerne fremmedlegeme.</a:t>
            </a:r>
            <a:endParaRPr lang="nb-NO" altLang="nb-NO" sz="1100" i="1" dirty="0"/>
          </a:p>
          <a:p>
            <a:pPr marL="457200" lvl="1" indent="0">
              <a:buNone/>
            </a:pPr>
            <a:r>
              <a:rPr lang="nb-NO" sz="1100" i="1" dirty="0"/>
              <a:t>1. Så lenge personen selv klarer å trekke luft ned i lungene og forbi fremmedlegemet er hosting mest effektivt. Ved mild luftveisobstruksjon anbefales det derfor å oppmuntre personen til å fortsette å hoste.</a:t>
            </a:r>
          </a:p>
          <a:p>
            <a:pPr lvl="1"/>
            <a:r>
              <a:rPr lang="nb-NO" sz="1100" i="1" dirty="0"/>
              <a:t>2. Hvis personen ikke klarer å hoste eller snakke skal det varsles og ringes til 113.</a:t>
            </a:r>
          </a:p>
          <a:p>
            <a:pPr lvl="1"/>
            <a:r>
              <a:rPr lang="nb-NO" sz="1100" i="1" dirty="0"/>
              <a:t>3. Gi deretter 5 </a:t>
            </a:r>
            <a:r>
              <a:rPr lang="nb-NO" sz="1100" i="1" dirty="0" err="1"/>
              <a:t>ryggslag</a:t>
            </a:r>
            <a:r>
              <a:rPr lang="nb-NO" sz="1100" i="1" dirty="0"/>
              <a:t> mellom skulderbladene i en oppadgående bevegelse.</a:t>
            </a:r>
          </a:p>
          <a:p>
            <a:pPr lvl="1"/>
            <a:r>
              <a:rPr lang="nb-NO" sz="1100" i="1" dirty="0"/>
              <a:t>4. Still deg bak; legg armene dine rundt personens midje, plasser hendene dine øverst på magen, knytt hendene sammen. </a:t>
            </a:r>
            <a:r>
              <a:rPr lang="nb-NO" sz="1100" b="1" i="1" dirty="0"/>
              <a:t>Utfør 5 harde, raske støt opp mot mellomgulvet</a:t>
            </a:r>
            <a:r>
              <a:rPr lang="nb-NO" sz="1100" i="1" dirty="0"/>
              <a:t>. Hvis mulig, hold hodet lavt eller la personen bøye seg framover</a:t>
            </a:r>
          </a:p>
          <a:p>
            <a:pPr lvl="1"/>
            <a:r>
              <a:rPr lang="nb-NO" sz="1100" i="1" dirty="0"/>
              <a:t>5. Hvis personen sitter i rullestol eller hvilestol og det er vanskelig å komme til bakfra, prøv å gi oppadgående støt i mellomgulvet forfra. Hvis ingen effekt, dra vedkommende ned på gulvet. Prøv </a:t>
            </a:r>
            <a:r>
              <a:rPr lang="nb-NO" sz="1100" i="1" dirty="0" err="1"/>
              <a:t>bukstøt</a:t>
            </a:r>
            <a:r>
              <a:rPr lang="nb-NO" sz="1100" i="1" dirty="0"/>
              <a:t> liggende forfra, eller gå over til brystkompresjoner.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sz="1100" dirty="0"/>
          </a:p>
          <a:p>
            <a:r>
              <a:rPr lang="nb-NO" sz="1100" i="1" dirty="0"/>
              <a:t>Hvis personen blir blå i ansiktet og/eller bevisstløs skal det startes hjerte-lunge-redning (HLR). Brystkompresjoner gir økt luftveistrykk nedenfor fremmedlegemet og kan bidra til å løsne det som sitter fast. Start standard HLR (30:2) med et enkelt tillegg ved å </a:t>
            </a:r>
            <a:r>
              <a:rPr lang="nb-NO" sz="1100" b="1" i="1" dirty="0"/>
              <a:t>se etter fremmedlegeme i munnen før hver serie med to innblåsinger</a:t>
            </a:r>
            <a:r>
              <a:rPr lang="nb-NO" sz="1100" i="1" dirty="0"/>
              <a:t>. NB. Innblåsinger skal gjennomføres. Det kan i en så kritisk fase være livreddende om (deler av) fremmedlegemet kan blåses ned i en av de store lungegrenene, og dermed åpne for luftpassasje til den andre.</a:t>
            </a:r>
          </a:p>
          <a:p>
            <a:endParaRPr lang="nb-NO" sz="1100" dirty="0"/>
          </a:p>
          <a:p>
            <a:endParaRPr lang="nb-NO" altLang="nb-NO" dirty="0"/>
          </a:p>
        </p:txBody>
      </p:sp>
      <p:sp>
        <p:nvSpPr>
          <p:cNvPr id="4" name="Plassholder for lysbildenummer 3"/>
          <p:cNvSpPr>
            <a:spLocks noGrp="1"/>
          </p:cNvSpPr>
          <p:nvPr>
            <p:ph type="sldNum" sz="quarter" idx="5"/>
          </p:nvPr>
        </p:nvSpPr>
        <p:spPr/>
        <p:txBody>
          <a:bodyPr/>
          <a:lstStyle/>
          <a:p>
            <a:fld id="{80467F5B-2F3B-47C8-8D92-64EC6D9D6733}" type="slidenum">
              <a:rPr lang="nb-NO" smtClean="0"/>
              <a:t>32</a:t>
            </a:fld>
            <a:endParaRPr lang="nb-NO"/>
          </a:p>
        </p:txBody>
      </p:sp>
    </p:spTree>
    <p:extLst>
      <p:ext uri="{BB962C8B-B14F-4D97-AF65-F5344CB8AC3E}">
        <p14:creationId xmlns:p14="http://schemas.microsoft.com/office/powerpoint/2010/main" val="18697465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eaLnBrk="1" hangingPunct="1">
              <a:spcBef>
                <a:spcPct val="0"/>
              </a:spcBef>
            </a:pPr>
            <a:r>
              <a:rPr lang="nb-NO" altLang="nb-NO" sz="1200" b="1" i="1" dirty="0"/>
              <a:t>Da er vi gjennom både observasjons- og tiltakspunkter på A. Noen som har kommentarer til dette?</a:t>
            </a:r>
          </a:p>
          <a:p>
            <a:pPr eaLnBrk="1" hangingPunct="1">
              <a:spcBef>
                <a:spcPct val="0"/>
              </a:spcBef>
            </a:pPr>
            <a:endParaRPr lang="nb-NO" altLang="nb-NO" sz="1200" i="1" dirty="0"/>
          </a:p>
          <a:p>
            <a:pPr eaLnBrk="1" hangingPunct="1">
              <a:spcBef>
                <a:spcPct val="0"/>
              </a:spcBef>
            </a:pPr>
            <a:r>
              <a:rPr lang="nb-NO" altLang="nb-NO" sz="1200" i="1" dirty="0"/>
              <a:t>Nå kan dere finne skjema for egenvurderingen og fylle inn.</a:t>
            </a:r>
          </a:p>
          <a:p>
            <a:endParaRPr lang="nb-NO" dirty="0"/>
          </a:p>
        </p:txBody>
      </p:sp>
      <p:sp>
        <p:nvSpPr>
          <p:cNvPr id="4" name="Plassholder for lysbildenummer 3"/>
          <p:cNvSpPr>
            <a:spLocks noGrp="1"/>
          </p:cNvSpPr>
          <p:nvPr>
            <p:ph type="sldNum" sz="quarter" idx="5"/>
          </p:nvPr>
        </p:nvSpPr>
        <p:spPr/>
        <p:txBody>
          <a:bodyPr/>
          <a:lstStyle/>
          <a:p>
            <a:fld id="{80467F5B-2F3B-47C8-8D92-64EC6D9D6733}" type="slidenum">
              <a:rPr lang="nb-NO" smtClean="0"/>
              <a:t>33</a:t>
            </a:fld>
            <a:endParaRPr lang="nb-NO"/>
          </a:p>
        </p:txBody>
      </p:sp>
    </p:spTree>
    <p:extLst>
      <p:ext uri="{BB962C8B-B14F-4D97-AF65-F5344CB8AC3E}">
        <p14:creationId xmlns:p14="http://schemas.microsoft.com/office/powerpoint/2010/main" val="19589645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4EF83-4F47-A9D8-C646-AAA5033BDE55}"/>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49180324-BED0-7B4A-AD81-3424AB4EA9F2}"/>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4F51D9DF-F770-9007-DB20-D5BF01C20031}"/>
              </a:ext>
            </a:extLst>
          </p:cNvPr>
          <p:cNvSpPr>
            <a:spLocks noGrp="1"/>
          </p:cNvSpPr>
          <p:nvPr>
            <p:ph type="body" idx="1"/>
          </p:nvPr>
        </p:nvSpPr>
        <p:spPr/>
        <p:txBody>
          <a:bodyPr/>
          <a:lstStyle/>
          <a:p>
            <a:r>
              <a:rPr lang="nb-NO" altLang="nb-NO" sz="1200" i="1" dirty="0"/>
              <a:t>Oppsummert kan vi si…</a:t>
            </a:r>
            <a:r>
              <a:rPr kumimoji="0" lang="nb-NO" sz="1200" b="1" i="1" u="none" strike="noStrike" kern="1200" cap="none" spc="0" normalizeH="0" baseline="0" noProof="0" dirty="0">
                <a:ln>
                  <a:noFill/>
                </a:ln>
                <a:solidFill>
                  <a:prstClr val="black"/>
                </a:solidFill>
                <a:effectLst/>
                <a:uLnTx/>
                <a:uFillTx/>
                <a:latin typeface="+mn-lt"/>
                <a:ea typeface="Calibri"/>
                <a:cs typeface="Times New Roman"/>
              </a:rPr>
              <a:t>-&gt; snakk deg gjennom siden</a:t>
            </a:r>
            <a:r>
              <a:rPr lang="nb-NO" altLang="nb-NO" sz="1200" dirty="0"/>
              <a:t> </a:t>
            </a:r>
            <a:endParaRPr lang="nb-NO" altLang="nb-NO" sz="1200" i="1" dirty="0"/>
          </a:p>
          <a:p>
            <a:endParaRPr lang="nb-NO" altLang="nb-NO" sz="1200" i="1" dirty="0"/>
          </a:p>
          <a:p>
            <a:r>
              <a:rPr lang="nb-NO" altLang="nb-NO" sz="1200" i="1" dirty="0"/>
              <a:t>Husk at tilstanden på A raskt kan endre seg ved for eksempel endring i bevissthet.</a:t>
            </a:r>
            <a:r>
              <a:rPr lang="nb-NO" altLang="nb-NO" sz="1200" i="1" baseline="0" dirty="0"/>
              <a:t> F</a:t>
            </a:r>
            <a:r>
              <a:rPr lang="nb-NO" altLang="nb-NO" sz="1200" i="1" dirty="0"/>
              <a:t>ølg derfor med på A også videre i undersøkelsen (re-evaluer).</a:t>
            </a:r>
          </a:p>
          <a:p>
            <a:endParaRPr lang="nb-NO" dirty="0"/>
          </a:p>
        </p:txBody>
      </p:sp>
      <p:sp>
        <p:nvSpPr>
          <p:cNvPr id="4" name="Plassholder for lysbildenummer 3">
            <a:extLst>
              <a:ext uri="{FF2B5EF4-FFF2-40B4-BE49-F238E27FC236}">
                <a16:creationId xmlns:a16="http://schemas.microsoft.com/office/drawing/2014/main" id="{FFC4CBD8-A0DC-CC47-30D5-07E98B74CDA1}"/>
              </a:ext>
            </a:extLst>
          </p:cNvPr>
          <p:cNvSpPr>
            <a:spLocks noGrp="1"/>
          </p:cNvSpPr>
          <p:nvPr>
            <p:ph type="sldNum" sz="quarter" idx="5"/>
          </p:nvPr>
        </p:nvSpPr>
        <p:spPr/>
        <p:txBody>
          <a:bodyPr/>
          <a:lstStyle/>
          <a:p>
            <a:fld id="{80467F5B-2F3B-47C8-8D92-64EC6D9D6733}" type="slidenum">
              <a:rPr lang="nb-NO" smtClean="0"/>
              <a:t>34</a:t>
            </a:fld>
            <a:endParaRPr lang="nb-NO"/>
          </a:p>
        </p:txBody>
      </p:sp>
    </p:spTree>
    <p:extLst>
      <p:ext uri="{BB962C8B-B14F-4D97-AF65-F5344CB8AC3E}">
        <p14:creationId xmlns:p14="http://schemas.microsoft.com/office/powerpoint/2010/main" val="4862152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80467F5B-2F3B-47C8-8D92-64EC6D9D6733}" type="slidenum">
              <a:rPr lang="nb-NO" smtClean="0"/>
              <a:t>35</a:t>
            </a:fld>
            <a:endParaRPr lang="nb-NO"/>
          </a:p>
        </p:txBody>
      </p:sp>
    </p:spTree>
    <p:extLst>
      <p:ext uri="{BB962C8B-B14F-4D97-AF65-F5344CB8AC3E}">
        <p14:creationId xmlns:p14="http://schemas.microsoft.com/office/powerpoint/2010/main" val="30835408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eaLnBrk="1" hangingPunct="1">
              <a:spcBef>
                <a:spcPct val="0"/>
              </a:spcBef>
            </a:pPr>
            <a:r>
              <a:rPr lang="nb-NO" altLang="nb-NO" sz="1200" b="1" i="1" dirty="0"/>
              <a:t>Da er vi kommet til B – </a:t>
            </a:r>
            <a:r>
              <a:rPr lang="nb-NO" altLang="nb-NO" sz="1200" b="1" i="1" dirty="0" err="1"/>
              <a:t>Breathing</a:t>
            </a:r>
            <a:r>
              <a:rPr lang="nb-NO" altLang="nb-NO" sz="1200" b="1" i="1" dirty="0"/>
              <a:t> eller respirasjon. </a:t>
            </a:r>
          </a:p>
          <a:p>
            <a:pPr eaLnBrk="1" hangingPunct="1">
              <a:spcBef>
                <a:spcPct val="0"/>
              </a:spcBef>
            </a:pPr>
            <a:endParaRPr lang="nb-NO" altLang="nb-NO" sz="1200" i="1" dirty="0"/>
          </a:p>
          <a:p>
            <a:pPr eaLnBrk="1" hangingPunct="1">
              <a:spcBef>
                <a:spcPct val="0"/>
              </a:spcBef>
            </a:pPr>
            <a:r>
              <a:rPr lang="nb-NO" altLang="nb-NO" sz="1200" i="1" dirty="0"/>
              <a:t>Trykk for neste side for gjennomgang av observasjons- og tiltakspunkter på B</a:t>
            </a:r>
          </a:p>
        </p:txBody>
      </p:sp>
      <p:sp>
        <p:nvSpPr>
          <p:cNvPr id="4" name="Plassholder for lysbildenummer 3"/>
          <p:cNvSpPr>
            <a:spLocks noGrp="1"/>
          </p:cNvSpPr>
          <p:nvPr>
            <p:ph type="sldNum" sz="quarter" idx="5"/>
          </p:nvPr>
        </p:nvSpPr>
        <p:spPr/>
        <p:txBody>
          <a:bodyPr/>
          <a:lstStyle/>
          <a:p>
            <a:fld id="{80467F5B-2F3B-47C8-8D92-64EC6D9D6733}" type="slidenum">
              <a:rPr lang="nb-NO" smtClean="0"/>
              <a:t>36</a:t>
            </a:fld>
            <a:endParaRPr lang="nb-NO"/>
          </a:p>
        </p:txBody>
      </p:sp>
    </p:spTree>
    <p:extLst>
      <p:ext uri="{BB962C8B-B14F-4D97-AF65-F5344CB8AC3E}">
        <p14:creationId xmlns:p14="http://schemas.microsoft.com/office/powerpoint/2010/main" val="40807611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17617">
              <a:defRPr/>
            </a:pPr>
            <a:r>
              <a:rPr lang="nb-NO" sz="1200" b="1" i="1" dirty="0">
                <a:solidFill>
                  <a:prstClr val="black"/>
                </a:solidFill>
              </a:rPr>
              <a:t>Under B er det pasientens pust/respirasjon vi observerer. </a:t>
            </a:r>
          </a:p>
          <a:p>
            <a:pPr defTabSz="917617">
              <a:defRPr/>
            </a:pPr>
            <a:endParaRPr lang="nb-NO" sz="1200" b="1" i="1" dirty="0">
              <a:solidFill>
                <a:prstClr val="black"/>
              </a:solidFill>
            </a:endParaRPr>
          </a:p>
          <a:p>
            <a:pPr defTabSz="917617">
              <a:defRPr/>
            </a:pPr>
            <a:r>
              <a:rPr lang="nb-NO" sz="1200" i="1" dirty="0">
                <a:solidFill>
                  <a:prstClr val="black"/>
                </a:solidFill>
              </a:rPr>
              <a:t>Vi kan utføre målinger, men også bruke sansene våre ved å se, lytte, kjenne og lukte. Hva er det vi kan observere under respirasjon ved hjelp</a:t>
            </a:r>
            <a:r>
              <a:rPr lang="nb-NO" sz="1200" i="1" baseline="0" dirty="0">
                <a:solidFill>
                  <a:prstClr val="black"/>
                </a:solidFill>
              </a:rPr>
              <a:t> av </a:t>
            </a:r>
            <a:r>
              <a:rPr lang="nb-NO" sz="1200" i="1" dirty="0">
                <a:solidFill>
                  <a:prstClr val="black"/>
                </a:solidFill>
              </a:rPr>
              <a:t>disse sansene?</a:t>
            </a:r>
          </a:p>
          <a:p>
            <a:pPr defTabSz="917617">
              <a:defRPr/>
            </a:pPr>
            <a:endParaRPr lang="nb-NO" sz="1200" i="1" dirty="0">
              <a:solidFill>
                <a:prstClr val="black"/>
              </a:solidFill>
            </a:endParaRPr>
          </a:p>
          <a:p>
            <a:pPr defTabSz="917617">
              <a:defRPr/>
            </a:pPr>
            <a:r>
              <a:rPr lang="nb-NO" sz="1200" i="1" dirty="0">
                <a:solidFill>
                  <a:prstClr val="black"/>
                </a:solidFill>
              </a:rPr>
              <a:t>Snakk deg gjennom siden</a:t>
            </a:r>
          </a:p>
          <a:p>
            <a:pPr defTabSz="917617">
              <a:defRPr/>
            </a:pPr>
            <a:endParaRPr lang="nb-NO" dirty="0">
              <a:solidFill>
                <a:prstClr val="black"/>
              </a:solidFill>
            </a:endParaRPr>
          </a:p>
        </p:txBody>
      </p:sp>
      <p:sp>
        <p:nvSpPr>
          <p:cNvPr id="4" name="Plassholder for lysbildenummer 3"/>
          <p:cNvSpPr>
            <a:spLocks noGrp="1"/>
          </p:cNvSpPr>
          <p:nvPr>
            <p:ph type="sldNum" sz="quarter" idx="5"/>
          </p:nvPr>
        </p:nvSpPr>
        <p:spPr/>
        <p:txBody>
          <a:bodyPr/>
          <a:lstStyle/>
          <a:p>
            <a:fld id="{80467F5B-2F3B-47C8-8D92-64EC6D9D6733}" type="slidenum">
              <a:rPr lang="nb-NO" smtClean="0"/>
              <a:t>37</a:t>
            </a:fld>
            <a:endParaRPr lang="nb-NO"/>
          </a:p>
        </p:txBody>
      </p:sp>
    </p:spTree>
    <p:extLst>
      <p:ext uri="{BB962C8B-B14F-4D97-AF65-F5344CB8AC3E}">
        <p14:creationId xmlns:p14="http://schemas.microsoft.com/office/powerpoint/2010/main" val="38968867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DD09E-BE06-1A19-D96B-52DAB39FC9A7}"/>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868472CC-1E74-B81D-06D7-8D4D8BFB30C5}"/>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080C6AD2-5A58-56B5-76F9-72B5319C9F17}"/>
              </a:ext>
            </a:extLst>
          </p:cNvPr>
          <p:cNvSpPr>
            <a:spLocks noGrp="1"/>
          </p:cNvSpPr>
          <p:nvPr>
            <p:ph type="body" idx="1"/>
          </p:nvPr>
        </p:nvSpPr>
        <p:spPr/>
        <p:txBody>
          <a:bodyPr/>
          <a:lstStyle/>
          <a:p>
            <a:pPr>
              <a:defRPr/>
            </a:pPr>
            <a:r>
              <a:rPr lang="nb-NO" sz="1200" b="1" i="1" dirty="0"/>
              <a:t>Nå skal vi øke bevisstheten rundt respirasjonsfrekvens</a:t>
            </a:r>
            <a:r>
              <a:rPr lang="nb-NO" sz="1200" b="0" i="1" dirty="0"/>
              <a:t>.</a:t>
            </a:r>
            <a:endParaRPr lang="nb-NO" sz="1200" b="1" i="1" dirty="0"/>
          </a:p>
          <a:p>
            <a:pPr>
              <a:defRPr/>
            </a:pPr>
            <a:endParaRPr lang="nb-NO" sz="1200" i="1" dirty="0"/>
          </a:p>
          <a:p>
            <a:pPr>
              <a:defRPr/>
            </a:pPr>
            <a:r>
              <a:rPr lang="nb-NO" sz="1200" i="1" dirty="0"/>
              <a:t>Avvik i normal respirasjonsfrekvens kan være første tegn på alvorlig sykdomsutvikling. Derfor bør vi få et overblikk over hvordan personen puster, eventuelle lyder og se etter cyanose (blå på lepper).</a:t>
            </a:r>
          </a:p>
          <a:p>
            <a:pPr>
              <a:defRPr/>
            </a:pPr>
            <a:endParaRPr lang="nb-NO" sz="1200" b="0" dirty="0"/>
          </a:p>
          <a:p>
            <a:r>
              <a:rPr lang="nb-NO" sz="1200" b="0" dirty="0"/>
              <a:t>Normal respirasjon defineres som en respirasjonsfrekvens av en person i ro, og innebærer en syklus av inn- og </a:t>
            </a:r>
            <a:r>
              <a:rPr lang="nb-NO" sz="1200" b="0" dirty="0" err="1"/>
              <a:t>utpust</a:t>
            </a:r>
            <a:r>
              <a:rPr lang="nb-NO" sz="1200" b="0" dirty="0"/>
              <a:t>. Er det noen som husker hva normal respirasjonsfrekvens er? </a:t>
            </a:r>
            <a:r>
              <a:rPr lang="nb-NO" sz="1200" b="0" i="1" dirty="0"/>
              <a:t>En normal respirasjonsfrekvens er definert mellom 12-20 åndedretter i minuttet.</a:t>
            </a:r>
          </a:p>
          <a:p>
            <a:pPr>
              <a:defRPr/>
            </a:pPr>
            <a:endParaRPr lang="nb-NO" sz="1200" b="1" i="0" dirty="0"/>
          </a:p>
          <a:p>
            <a:pPr>
              <a:defRPr/>
            </a:pPr>
            <a:r>
              <a:rPr lang="nb-NO" sz="1200" b="1" i="0" dirty="0"/>
              <a:t>Til instruktører:</a:t>
            </a:r>
          </a:p>
          <a:p>
            <a:pPr>
              <a:defRPr/>
            </a:pPr>
            <a:r>
              <a:rPr lang="nb-NO" sz="1200" b="0" i="0" dirty="0"/>
              <a:t>Trykk på bildet for å se på film</a:t>
            </a:r>
          </a:p>
          <a:p>
            <a:pPr eaLnBrk="1" hangingPunct="1">
              <a:spcBef>
                <a:spcPct val="0"/>
              </a:spcBef>
              <a:defRPr/>
            </a:pPr>
            <a:endParaRPr lang="nb-NO" altLang="nb-NO" dirty="0"/>
          </a:p>
        </p:txBody>
      </p:sp>
      <p:sp>
        <p:nvSpPr>
          <p:cNvPr id="4" name="Plassholder for lysbildenummer 3">
            <a:extLst>
              <a:ext uri="{FF2B5EF4-FFF2-40B4-BE49-F238E27FC236}">
                <a16:creationId xmlns:a16="http://schemas.microsoft.com/office/drawing/2014/main" id="{476B1327-6DBE-1878-FB8A-16BE934B5C4A}"/>
              </a:ext>
            </a:extLst>
          </p:cNvPr>
          <p:cNvSpPr>
            <a:spLocks noGrp="1"/>
          </p:cNvSpPr>
          <p:nvPr>
            <p:ph type="sldNum" sz="quarter" idx="5"/>
          </p:nvPr>
        </p:nvSpPr>
        <p:spPr/>
        <p:txBody>
          <a:bodyPr/>
          <a:lstStyle/>
          <a:p>
            <a:fld id="{80467F5B-2F3B-47C8-8D92-64EC6D9D6733}" type="slidenum">
              <a:rPr lang="nb-NO" smtClean="0"/>
              <a:t>38</a:t>
            </a:fld>
            <a:endParaRPr lang="nb-NO"/>
          </a:p>
        </p:txBody>
      </p:sp>
    </p:spTree>
    <p:extLst>
      <p:ext uri="{BB962C8B-B14F-4D97-AF65-F5344CB8AC3E}">
        <p14:creationId xmlns:p14="http://schemas.microsoft.com/office/powerpoint/2010/main" val="16168668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17617">
              <a:defRPr/>
            </a:pPr>
            <a:r>
              <a:rPr lang="nb-NO" sz="1100" b="1" dirty="0">
                <a:solidFill>
                  <a:prstClr val="black"/>
                </a:solidFill>
                <a:latin typeface="+mn-lt"/>
              </a:rPr>
              <a:t>Til instruktør: </a:t>
            </a:r>
          </a:p>
          <a:p>
            <a:pPr defTabSz="917617">
              <a:defRPr/>
            </a:pPr>
            <a:r>
              <a:rPr lang="nb-NO" sz="1100" b="0" dirty="0">
                <a:solidFill>
                  <a:prstClr val="black"/>
                </a:solidFill>
                <a:latin typeface="+mn-lt"/>
              </a:rPr>
              <a:t>Ha en plan for hvordan du tenker å lære fra deg RF når de blir satt sammen to og to, sett av god tid til dette hvis det er ukjent praksis. Ta en rask utsjekk om de har skjønt at de kun skal telle enten alle </a:t>
            </a:r>
            <a:r>
              <a:rPr lang="nb-NO" sz="1100" b="0" dirty="0" err="1">
                <a:solidFill>
                  <a:prstClr val="black"/>
                </a:solidFill>
                <a:latin typeface="+mn-lt"/>
              </a:rPr>
              <a:t>utpust</a:t>
            </a:r>
            <a:r>
              <a:rPr lang="nb-NO" sz="1100" b="0" dirty="0">
                <a:solidFill>
                  <a:prstClr val="black"/>
                </a:solidFill>
                <a:latin typeface="+mn-lt"/>
              </a:rPr>
              <a:t> eller alle </a:t>
            </a:r>
            <a:r>
              <a:rPr lang="nb-NO" sz="1100" b="0" dirty="0" err="1">
                <a:solidFill>
                  <a:prstClr val="black"/>
                </a:solidFill>
                <a:latin typeface="+mn-lt"/>
              </a:rPr>
              <a:t>innpust</a:t>
            </a:r>
            <a:r>
              <a:rPr lang="nb-NO" sz="1100" b="0" dirty="0">
                <a:solidFill>
                  <a:prstClr val="black"/>
                </a:solidFill>
                <a:latin typeface="+mn-lt"/>
              </a:rPr>
              <a:t>. (ev ref. til VAR, telleanimasjon)</a:t>
            </a:r>
          </a:p>
          <a:p>
            <a:pPr defTabSz="917617">
              <a:defRPr/>
            </a:pPr>
            <a:endParaRPr lang="nb-NO" sz="1100" b="1" dirty="0">
              <a:solidFill>
                <a:prstClr val="black"/>
              </a:solidFill>
              <a:latin typeface="+mn-lt"/>
            </a:endParaRPr>
          </a:p>
          <a:p>
            <a:pPr defTabSz="917617">
              <a:defRPr/>
            </a:pPr>
            <a:r>
              <a:rPr lang="nb-NO" sz="1100" b="1" i="1" dirty="0">
                <a:solidFill>
                  <a:prstClr val="black"/>
                </a:solidFill>
                <a:latin typeface="+mn-lt"/>
              </a:rPr>
              <a:t>Da skal vi se nærmere på det på å telle respirasjonsfrekvensen.</a:t>
            </a:r>
            <a:r>
              <a:rPr lang="nb-NO" sz="1100" i="1" dirty="0">
                <a:solidFill>
                  <a:prstClr val="black"/>
                </a:solidFill>
                <a:latin typeface="+mn-lt"/>
              </a:rPr>
              <a:t> Gå sammen to og to.</a:t>
            </a:r>
          </a:p>
          <a:p>
            <a:pPr defTabSz="917617">
              <a:defRPr/>
            </a:pPr>
            <a:endParaRPr lang="nb-NO" sz="1100" b="1" i="1" dirty="0">
              <a:latin typeface="+mn-lt"/>
            </a:endParaRPr>
          </a:p>
          <a:p>
            <a:r>
              <a:rPr lang="nb-NO" sz="1100" b="1" i="1" dirty="0">
                <a:latin typeface="+mn-lt"/>
              </a:rPr>
              <a:t>Utstyr: </a:t>
            </a:r>
            <a:r>
              <a:rPr lang="nb-NO" sz="1100" i="1" dirty="0">
                <a:latin typeface="+mn-lt"/>
              </a:rPr>
              <a:t>Klokke med sekundviser</a:t>
            </a:r>
          </a:p>
          <a:p>
            <a:pPr defTabSz="917617">
              <a:defRPr/>
            </a:pPr>
            <a:endParaRPr lang="nb-NO" sz="1100" b="1" dirty="0">
              <a:solidFill>
                <a:prstClr val="black"/>
              </a:solidFill>
              <a:latin typeface="+mn-lt"/>
            </a:endParaRPr>
          </a:p>
          <a:p>
            <a:r>
              <a:rPr lang="nb-NO" sz="1100" b="1" i="1" dirty="0">
                <a:latin typeface="+mn-lt"/>
              </a:rPr>
              <a:t>Gjennomføring: </a:t>
            </a:r>
            <a:r>
              <a:rPr lang="nb-NO" sz="1100" i="1" dirty="0">
                <a:latin typeface="+mn-lt"/>
              </a:rPr>
              <a:t>Respirasjonsfrekvens skal observeres uten at pasienten er oppmerksom på at du teller, da dette kan påvirke frekvensen. (Forskning viset at de da puster 2 ganger mindre pr minutt).</a:t>
            </a:r>
          </a:p>
          <a:p>
            <a:pPr marL="228600" indent="-228600">
              <a:buAutoNum type="arabicPeriod"/>
            </a:pPr>
            <a:r>
              <a:rPr lang="nb-NO" sz="1100" i="1" dirty="0">
                <a:latin typeface="+mn-lt"/>
              </a:rPr>
              <a:t>Respirasjonsfrekvens skal alltid telles i 60 sekunder, vær nøye på dette. Velg å telle enten alle </a:t>
            </a:r>
            <a:r>
              <a:rPr lang="nb-NO" sz="1100" i="1" dirty="0" err="1">
                <a:latin typeface="+mn-lt"/>
              </a:rPr>
              <a:t>utpust</a:t>
            </a:r>
            <a:r>
              <a:rPr lang="nb-NO" sz="1100" i="1" dirty="0">
                <a:latin typeface="+mn-lt"/>
              </a:rPr>
              <a:t> eller alle </a:t>
            </a:r>
            <a:r>
              <a:rPr lang="nb-NO" sz="1100" i="1" dirty="0" err="1">
                <a:latin typeface="+mn-lt"/>
              </a:rPr>
              <a:t>innpust</a:t>
            </a:r>
            <a:r>
              <a:rPr lang="nb-NO" sz="1100" i="1" dirty="0">
                <a:latin typeface="+mn-lt"/>
              </a:rPr>
              <a:t> i løpet av et minutt. </a:t>
            </a:r>
          </a:p>
          <a:p>
            <a:pPr marL="228600" indent="-228600">
              <a:buAutoNum type="arabicPeriod"/>
            </a:pPr>
            <a:r>
              <a:rPr lang="nb-NO" sz="1100" i="1" dirty="0">
                <a:latin typeface="+mn-lt"/>
              </a:rPr>
              <a:t>Man kan</a:t>
            </a:r>
            <a:r>
              <a:rPr lang="nb-NO" sz="1100" i="1" u="sng" dirty="0">
                <a:latin typeface="+mn-lt"/>
              </a:rPr>
              <a:t> se </a:t>
            </a:r>
            <a:r>
              <a:rPr lang="nb-NO" sz="1100" i="1" dirty="0">
                <a:latin typeface="+mn-lt"/>
              </a:rPr>
              <a:t>på brystkasse og mellomgulv/mage etter respirasjonsbevegelser, </a:t>
            </a:r>
            <a:r>
              <a:rPr lang="nb-NO" sz="1100" i="1" u="sng" dirty="0">
                <a:latin typeface="+mn-lt"/>
              </a:rPr>
              <a:t>høre pustelyd</a:t>
            </a:r>
            <a:r>
              <a:rPr lang="nb-NO" sz="1100" i="1" dirty="0">
                <a:latin typeface="+mn-lt"/>
              </a:rPr>
              <a:t>, eller </a:t>
            </a:r>
            <a:r>
              <a:rPr lang="nb-NO" sz="1100" i="1" u="sng" dirty="0">
                <a:latin typeface="+mn-lt"/>
              </a:rPr>
              <a:t>kjenne respirasjonsbevegelsen </a:t>
            </a:r>
            <a:r>
              <a:rPr lang="nb-NO" sz="1100" i="1" dirty="0">
                <a:latin typeface="+mn-lt"/>
              </a:rPr>
              <a:t>på brystkassen ved å legge pasientens arm over pasientens brystkasse når du «måler puls», dette samtidig mens du teller RF.</a:t>
            </a:r>
          </a:p>
          <a:p>
            <a:r>
              <a:rPr lang="nb-NO" sz="1100" i="1" dirty="0">
                <a:latin typeface="+mn-lt"/>
              </a:rPr>
              <a:t>2. Vurder respirasjonsmønster, respirasjonsbevegelser og bruk av hjelpemuskulatur i tillegg</a:t>
            </a:r>
          </a:p>
          <a:p>
            <a:r>
              <a:rPr lang="nb-NO" sz="1100" i="1" dirty="0">
                <a:latin typeface="+mn-lt"/>
              </a:rPr>
              <a:t>3. Sett i gang eventuelle tiltak før du fortsetter pasientobservasjoner </a:t>
            </a:r>
          </a:p>
          <a:p>
            <a:r>
              <a:rPr lang="nb-NO" sz="1100" i="1" dirty="0">
                <a:latin typeface="+mn-lt"/>
              </a:rPr>
              <a:t>4. Dokumenter og rapporter funn og eventuelle tiltak. Her må hjelper </a:t>
            </a:r>
            <a:r>
              <a:rPr lang="nb-NO" sz="1100" b="1" i="1" dirty="0">
                <a:latin typeface="+mn-lt"/>
              </a:rPr>
              <a:t>vite hva som er «normalt</a:t>
            </a:r>
            <a:r>
              <a:rPr lang="nb-NO" sz="1100" i="1" dirty="0">
                <a:latin typeface="+mn-lt"/>
              </a:rPr>
              <a:t>», samt helst også vite hva som er </a:t>
            </a:r>
            <a:r>
              <a:rPr lang="nb-NO" sz="1100" b="1" i="1" dirty="0">
                <a:latin typeface="+mn-lt"/>
              </a:rPr>
              <a:t>normalt for denne pasienten </a:t>
            </a:r>
            <a:r>
              <a:rPr lang="nb-NO" sz="1100" i="1" dirty="0">
                <a:latin typeface="+mn-lt"/>
              </a:rPr>
              <a:t>for å kunne sammenligne og dermed forstå/rapportere endringer/alvorlighetsgrad.</a:t>
            </a:r>
          </a:p>
          <a:p>
            <a:pPr defTabSz="917617">
              <a:defRPr/>
            </a:pPr>
            <a:endParaRPr lang="nb-NO" sz="1100" b="1" i="1" dirty="0">
              <a:solidFill>
                <a:prstClr val="black"/>
              </a:solidFill>
              <a:latin typeface="+mn-lt"/>
            </a:endParaRPr>
          </a:p>
          <a:p>
            <a:pPr marL="0" marR="0" lvl="0" indent="0" algn="l" defTabSz="917617" rtl="0" eaLnBrk="0" fontAlgn="base" latinLnBrk="0" hangingPunct="0">
              <a:lnSpc>
                <a:spcPct val="100000"/>
              </a:lnSpc>
              <a:spcBef>
                <a:spcPct val="30000"/>
              </a:spcBef>
              <a:spcAft>
                <a:spcPct val="0"/>
              </a:spcAft>
              <a:buClrTx/>
              <a:buSzTx/>
              <a:buFontTx/>
              <a:buNone/>
              <a:tabLst/>
              <a:defRPr/>
            </a:pPr>
            <a:r>
              <a:rPr lang="nb-NO" sz="1100" b="1" i="1" dirty="0">
                <a:solidFill>
                  <a:prstClr val="black"/>
                </a:solidFill>
                <a:latin typeface="+mn-lt"/>
              </a:rPr>
              <a:t>OBS! </a:t>
            </a:r>
            <a:r>
              <a:rPr lang="nb-NO" sz="1100" i="1" dirty="0">
                <a:latin typeface="+mn-lt"/>
              </a:rPr>
              <a:t>Det kan tilsynelatende se ut til at pasienten har normal respirasjonsfrekvens, men det er viktig å telle den for å fange opp objektive endringer eller forverret tilstand; </a:t>
            </a:r>
            <a:r>
              <a:rPr lang="nb-NO" sz="1100" i="1" u="sng" dirty="0">
                <a:latin typeface="+mn-lt"/>
              </a:rPr>
              <a:t>vi skal ikke tro, vi skal vite</a:t>
            </a:r>
            <a:r>
              <a:rPr lang="nb-NO" sz="1100" i="1" dirty="0">
                <a:latin typeface="+mn-lt"/>
              </a:rPr>
              <a:t>.  Endringer i respirasjonsfrekvensen kan ikke alene si noe om årsak, men kan si noe om alvorlighetsgrad og dermed hvor mye det haster å få hjelp. Både for høy eller for lav frekvens kan være alvorlig i seg selv, men også hvor raskt endringen kommer (dager, timer, minutter). Jo raskere endring, jo mer alvorlig. </a:t>
            </a:r>
          </a:p>
          <a:p>
            <a:pPr marL="0" marR="0" lvl="0" indent="0" algn="l" defTabSz="917617" rtl="0" eaLnBrk="0" fontAlgn="base" latinLnBrk="0" hangingPunct="0">
              <a:lnSpc>
                <a:spcPct val="100000"/>
              </a:lnSpc>
              <a:spcBef>
                <a:spcPct val="30000"/>
              </a:spcBef>
              <a:spcAft>
                <a:spcPct val="0"/>
              </a:spcAft>
              <a:buClrTx/>
              <a:buSzTx/>
              <a:buFontTx/>
              <a:buNone/>
              <a:tabLst/>
              <a:defRPr/>
            </a:pPr>
            <a:endParaRPr lang="nb-NO" sz="1100" b="1" dirty="0">
              <a:solidFill>
                <a:prstClr val="black"/>
              </a:solidFill>
              <a:latin typeface="+mn-lt"/>
            </a:endParaRPr>
          </a:p>
          <a:p>
            <a:pPr marL="0" marR="0" lvl="0" indent="0" algn="l" defTabSz="917617" rtl="0" eaLnBrk="0" fontAlgn="base" latinLnBrk="0" hangingPunct="0">
              <a:lnSpc>
                <a:spcPct val="100000"/>
              </a:lnSpc>
              <a:spcBef>
                <a:spcPct val="30000"/>
              </a:spcBef>
              <a:spcAft>
                <a:spcPct val="0"/>
              </a:spcAft>
              <a:buClrTx/>
              <a:buSzTx/>
              <a:buFontTx/>
              <a:buNone/>
              <a:tabLst/>
              <a:defRPr/>
            </a:pPr>
            <a:r>
              <a:rPr lang="nb-NO" sz="1100" b="0" u="sng" dirty="0">
                <a:solidFill>
                  <a:prstClr val="black"/>
                </a:solidFill>
                <a:latin typeface="+mn-lt"/>
              </a:rPr>
              <a:t>TIPS 1: </a:t>
            </a:r>
            <a:r>
              <a:rPr lang="nb-NO" sz="1100" b="0" dirty="0">
                <a:solidFill>
                  <a:prstClr val="black"/>
                </a:solidFill>
                <a:latin typeface="+mn-lt"/>
              </a:rPr>
              <a:t>Ambulansepersonell vil alltid ta en nye målinger når de kommer til stedet, selv om du allerede har gjort det (inkl. rapportert og dokumentert). De gjør dette nettopp for å se hvor raskt endringen er kommet, da det sier noe om videre hastegrad. Derfor er det alltid lurt å notere ned klokkeslett på hver enkelt måling du har gjennomført i en akuttsituasjon, så du kan vise til endring over tid.</a:t>
            </a:r>
          </a:p>
          <a:p>
            <a:pPr marL="0" marR="0" lvl="0" indent="0" algn="l" defTabSz="917617" rtl="0" eaLnBrk="0" fontAlgn="base" latinLnBrk="0" hangingPunct="0">
              <a:lnSpc>
                <a:spcPct val="100000"/>
              </a:lnSpc>
              <a:spcBef>
                <a:spcPct val="30000"/>
              </a:spcBef>
              <a:spcAft>
                <a:spcPct val="0"/>
              </a:spcAft>
              <a:buClrTx/>
              <a:buSzTx/>
              <a:buFontTx/>
              <a:buNone/>
              <a:tabLst/>
              <a:defRPr/>
            </a:pPr>
            <a:r>
              <a:rPr lang="nb-NO" sz="1100" b="0" u="sng" dirty="0">
                <a:solidFill>
                  <a:prstClr val="black"/>
                </a:solidFill>
                <a:latin typeface="+mn-lt"/>
              </a:rPr>
              <a:t>TIPS 2: </a:t>
            </a:r>
            <a:r>
              <a:rPr lang="nb-NO" sz="1100" b="1" u="sng" dirty="0">
                <a:solidFill>
                  <a:prstClr val="black"/>
                </a:solidFill>
                <a:latin typeface="+mn-lt"/>
              </a:rPr>
              <a:t> </a:t>
            </a:r>
            <a:r>
              <a:rPr lang="nb-NO" sz="1100" b="0" dirty="0">
                <a:solidFill>
                  <a:prstClr val="black"/>
                </a:solidFill>
                <a:latin typeface="+mn-lt"/>
              </a:rPr>
              <a:t>Det bør tas flere RF på samme pasient for å vite hva som er «normalt for denne pasienten», og dermed kunne «konkludere» at dette er pasientens RF i </a:t>
            </a:r>
            <a:r>
              <a:rPr lang="nb-NO" sz="1100" b="0" dirty="0" err="1">
                <a:solidFill>
                  <a:prstClr val="black"/>
                </a:solidFill>
                <a:latin typeface="+mn-lt"/>
              </a:rPr>
              <a:t>habitualtilstand</a:t>
            </a:r>
            <a:r>
              <a:rPr lang="nb-NO" sz="1100" b="0" dirty="0">
                <a:solidFill>
                  <a:prstClr val="black"/>
                </a:solidFill>
                <a:latin typeface="+mn-lt"/>
              </a:rPr>
              <a:t>.  </a:t>
            </a:r>
          </a:p>
          <a:p>
            <a:pPr marL="0" marR="0" lvl="0" indent="0" algn="l" defTabSz="917617" rtl="0" eaLnBrk="0" fontAlgn="base" latinLnBrk="0" hangingPunct="0">
              <a:lnSpc>
                <a:spcPct val="100000"/>
              </a:lnSpc>
              <a:spcBef>
                <a:spcPct val="30000"/>
              </a:spcBef>
              <a:spcAft>
                <a:spcPct val="0"/>
              </a:spcAft>
              <a:buClrTx/>
              <a:buSzTx/>
              <a:buFontTx/>
              <a:buNone/>
              <a:tabLst/>
              <a:defRPr/>
            </a:pPr>
            <a:r>
              <a:rPr lang="nb-NO" sz="1100" b="0" u="sng" dirty="0">
                <a:solidFill>
                  <a:prstClr val="black"/>
                </a:solidFill>
                <a:latin typeface="+mn-lt"/>
              </a:rPr>
              <a:t>TIPS 3: </a:t>
            </a:r>
            <a:r>
              <a:rPr lang="nb-NO" sz="1100" b="0" dirty="0">
                <a:solidFill>
                  <a:prstClr val="black"/>
                </a:solidFill>
                <a:latin typeface="+mn-lt"/>
              </a:rPr>
              <a:t>Den vanligste feilen med RF er at de teller inn- og </a:t>
            </a:r>
            <a:r>
              <a:rPr lang="nb-NO" sz="1100" b="0" dirty="0" err="1">
                <a:solidFill>
                  <a:prstClr val="black"/>
                </a:solidFill>
                <a:latin typeface="+mn-lt"/>
              </a:rPr>
              <a:t>utpust</a:t>
            </a:r>
            <a:r>
              <a:rPr lang="nb-NO" sz="1100" b="0" dirty="0">
                <a:solidFill>
                  <a:prstClr val="black"/>
                </a:solidFill>
                <a:latin typeface="+mn-lt"/>
              </a:rPr>
              <a:t> som 2 RF i stedet for 1 RF. Vær obs på at deltagerne forstår forskjellen her, slik at ikke blålys brukes unødvendig. </a:t>
            </a:r>
          </a:p>
          <a:p>
            <a:pPr marL="0" marR="0" lvl="0" indent="0" algn="l" defTabSz="917617" rtl="0" eaLnBrk="0" fontAlgn="base" latinLnBrk="0" hangingPunct="0">
              <a:lnSpc>
                <a:spcPct val="100000"/>
              </a:lnSpc>
              <a:spcBef>
                <a:spcPct val="30000"/>
              </a:spcBef>
              <a:spcAft>
                <a:spcPct val="0"/>
              </a:spcAft>
              <a:buClrTx/>
              <a:buSzTx/>
              <a:buFontTx/>
              <a:buNone/>
              <a:tabLst/>
              <a:defRPr/>
            </a:pPr>
            <a:r>
              <a:rPr lang="nb-NO" sz="1100" b="0" u="sng" dirty="0">
                <a:solidFill>
                  <a:prstClr val="black"/>
                </a:solidFill>
                <a:latin typeface="+mn-lt"/>
              </a:rPr>
              <a:t>TIPS 4: </a:t>
            </a:r>
            <a:r>
              <a:rPr lang="nb-NO" sz="1100" b="0" dirty="0">
                <a:solidFill>
                  <a:prstClr val="black"/>
                </a:solidFill>
                <a:effectLst/>
                <a:latin typeface="+mn-lt"/>
              </a:rPr>
              <a:t>For å måle RF uten å si det og samtidig snakke sant til pasienten; </a:t>
            </a:r>
            <a:r>
              <a:rPr lang="nb-NO" sz="1100" dirty="0">
                <a:effectLst/>
                <a:latin typeface="+mn-lt"/>
              </a:rPr>
              <a:t>kjenn på pulsen, og merk om den er regelmessig eller ikke. Samtidig telles  pusten som beskrevet. Pulsmåling kan tas senere i undersøkelsen, men om pasienten spør hvordan pulsen var, så kan du si om den var regelmessig eller ikke, og slipper å si noe om </a:t>
            </a:r>
            <a:r>
              <a:rPr lang="nb-NO" sz="1100" dirty="0" err="1">
                <a:effectLst/>
                <a:latin typeface="+mn-lt"/>
              </a:rPr>
              <a:t>pulstallet</a:t>
            </a:r>
            <a:r>
              <a:rPr lang="nb-NO" sz="1100" dirty="0">
                <a:effectLst/>
                <a:latin typeface="+mn-lt"/>
              </a:rPr>
              <a:t> som man ikke har.</a:t>
            </a:r>
            <a:endParaRPr lang="nb-NO" sz="1100" b="1" dirty="0">
              <a:solidFill>
                <a:prstClr val="black"/>
              </a:solidFill>
              <a:latin typeface="+mn-lt"/>
            </a:endParaRPr>
          </a:p>
          <a:p>
            <a:pPr defTabSz="917617">
              <a:defRPr/>
            </a:pPr>
            <a:endParaRPr lang="nb-NO" sz="1100" b="1" dirty="0">
              <a:solidFill>
                <a:prstClr val="black"/>
              </a:solidFill>
              <a:latin typeface="+mn-lt"/>
            </a:endParaRPr>
          </a:p>
          <a:p>
            <a:pPr defTabSz="917617">
              <a:defRPr/>
            </a:pPr>
            <a:endParaRPr lang="nb-NO" sz="1100" b="1" i="1" dirty="0">
              <a:solidFill>
                <a:prstClr val="black"/>
              </a:solidFill>
              <a:latin typeface="+mn-lt"/>
            </a:endParaRPr>
          </a:p>
          <a:p>
            <a:endParaRPr lang="nb-NO" altLang="nb-NO" sz="1100" dirty="0"/>
          </a:p>
        </p:txBody>
      </p:sp>
      <p:sp>
        <p:nvSpPr>
          <p:cNvPr id="4" name="Plassholder for lysbildenummer 3"/>
          <p:cNvSpPr>
            <a:spLocks noGrp="1"/>
          </p:cNvSpPr>
          <p:nvPr>
            <p:ph type="sldNum" sz="quarter" idx="5"/>
          </p:nvPr>
        </p:nvSpPr>
        <p:spPr/>
        <p:txBody>
          <a:bodyPr/>
          <a:lstStyle/>
          <a:p>
            <a:fld id="{80467F5B-2F3B-47C8-8D92-64EC6D9D6733}" type="slidenum">
              <a:rPr lang="nb-NO" smtClean="0"/>
              <a:t>39</a:t>
            </a:fld>
            <a:endParaRPr lang="nb-NO"/>
          </a:p>
        </p:txBody>
      </p:sp>
    </p:spTree>
    <p:extLst>
      <p:ext uri="{BB962C8B-B14F-4D97-AF65-F5344CB8AC3E}">
        <p14:creationId xmlns:p14="http://schemas.microsoft.com/office/powerpoint/2010/main" val="3098319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100" b="1" dirty="0"/>
          </a:p>
          <a:p>
            <a:r>
              <a:rPr lang="nb-NO" sz="1100" b="1" dirty="0"/>
              <a:t>Til instruktører:</a:t>
            </a:r>
          </a:p>
          <a:p>
            <a:endParaRPr lang="nb-NO" sz="1100" b="1" dirty="0"/>
          </a:p>
          <a:p>
            <a:r>
              <a:rPr lang="nb-NO" sz="1100" b="1" dirty="0"/>
              <a:t>I forberedelse og planlegging av undervisning anbefales det at du som instruktør og din nærmeste leder benytter den didaktiske relasjonsmodellen. </a:t>
            </a:r>
            <a:endParaRPr lang="nb-NO" sz="1100" dirty="0"/>
          </a:p>
          <a:p>
            <a:pPr marL="114702" indent="-172053" defTabSz="917617">
              <a:buFont typeface="Arial" panose="020B0604020202020204" pitchFamily="34" charset="0"/>
              <a:buChar char="•"/>
              <a:defRPr/>
            </a:pPr>
            <a:r>
              <a:rPr lang="nb-NO" sz="1100" b="1" dirty="0"/>
              <a:t>Mål/hensikt</a:t>
            </a:r>
            <a:r>
              <a:rPr lang="nb-NO" sz="1100" dirty="0"/>
              <a:t> – Hva er målet med undervisningen, husk tilpass læringsmål </a:t>
            </a:r>
            <a:r>
              <a:rPr lang="nb-NO" sz="1100" dirty="0" err="1"/>
              <a:t>ift</a:t>
            </a:r>
            <a:r>
              <a:rPr lang="nb-NO" sz="1100" dirty="0"/>
              <a:t> den aktuelle målgruppe du skal undervise</a:t>
            </a:r>
            <a:endParaRPr lang="nb-NO" sz="1100" dirty="0">
              <a:cs typeface="Calibri"/>
            </a:endParaRPr>
          </a:p>
          <a:p>
            <a:pPr marL="114702" indent="-172053" defTabSz="917617">
              <a:buFont typeface="Arial" panose="020B0604020202020204" pitchFamily="34" charset="0"/>
              <a:buChar char="•"/>
              <a:defRPr/>
            </a:pPr>
            <a:r>
              <a:rPr lang="nb-NO" sz="1100" b="1" dirty="0"/>
              <a:t>Innhold/målgruppe</a:t>
            </a:r>
            <a:r>
              <a:rPr lang="nb-NO" sz="1100" dirty="0"/>
              <a:t> – hva skal det undervises i og til hvem? Trenger læringsmaterialet tilpassing (tilpasse nivå, språk/medisinske ord og uttrykk etc.)?</a:t>
            </a:r>
            <a:endParaRPr lang="nb-NO" sz="1100" dirty="0">
              <a:cs typeface="Calibri"/>
            </a:endParaRPr>
          </a:p>
          <a:p>
            <a:pPr marL="114702" indent="-172053" defTabSz="917617">
              <a:buFont typeface="Arial" panose="020B0604020202020204" pitchFamily="34" charset="0"/>
              <a:buChar char="•"/>
              <a:defRPr/>
            </a:pPr>
            <a:r>
              <a:rPr lang="nb-NO" sz="1100" b="1" dirty="0"/>
              <a:t>Arbeidsmetoder</a:t>
            </a:r>
            <a:r>
              <a:rPr lang="nb-NO" sz="1100" dirty="0"/>
              <a:t> – Hvordan oppnå læringsmålet? Selvstudie/egen forberedelse? Gruppe-/klasseromsundervisning vs. en-til-en? Ferdighets- eller casetrening? </a:t>
            </a:r>
            <a:endParaRPr lang="nb-NO" sz="1100" dirty="0">
              <a:cs typeface="Calibri"/>
            </a:endParaRPr>
          </a:p>
          <a:p>
            <a:pPr marL="114702" marR="0" indent="-172053" algn="l" defTabSz="917617"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sz="1100" b="1" dirty="0"/>
              <a:t>Rammefaktorer</a:t>
            </a:r>
            <a:r>
              <a:rPr lang="nb-NO" sz="1100" dirty="0"/>
              <a:t> – Hvor og når? Tid til disposisjon? Antall deltakere? Hvilke fasiliteter trenger du? Medisinsk teknisk utstyr? Antall instruktører?</a:t>
            </a:r>
          </a:p>
          <a:p>
            <a:pPr marL="114702" marR="0" indent="-172053" algn="l" defTabSz="917617"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sz="1100" b="1" dirty="0"/>
              <a:t>Deltagerforutsetninger</a:t>
            </a:r>
            <a:r>
              <a:rPr lang="nb-NO" sz="1100" dirty="0"/>
              <a:t> – Hvem er deltagerne? Kompetanse- og erfaringsbakgrunn? Gruppesammensetning? Hvordan skal de forberede seg?</a:t>
            </a:r>
            <a:endParaRPr lang="nb-NO" sz="1100" dirty="0">
              <a:cs typeface="Calibri"/>
            </a:endParaRPr>
          </a:p>
          <a:p>
            <a:pPr marL="114702" indent="-172053" defTabSz="917617">
              <a:buFont typeface="Arial" panose="020B0604020202020204" pitchFamily="34" charset="0"/>
              <a:buChar char="•"/>
              <a:defRPr/>
            </a:pPr>
            <a:r>
              <a:rPr lang="nb-NO" sz="1100" b="1" dirty="0"/>
              <a:t>Evaluering</a:t>
            </a:r>
            <a:r>
              <a:rPr lang="nb-NO" sz="1100" dirty="0"/>
              <a:t> – Sørg for tilbakemeldinger og egenrefleksjon; hva fungerte bra/mindre bra? Bør opplæringen foregå på en annen måte neste gang? Trykk opp egenevalueringsskjema på forhånd hvis det skal brukes. </a:t>
            </a:r>
            <a:endParaRPr lang="nb-NO" sz="1100" dirty="0">
              <a:cs typeface="Calibri"/>
            </a:endParaRPr>
          </a:p>
          <a:p>
            <a:pPr marL="573511" lvl="1" indent="-172053" defTabSz="917617">
              <a:defRPr/>
            </a:pPr>
            <a:endParaRPr lang="nb-NO" sz="110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dirty="0"/>
              <a:t>Se ellers mer om oppstart i heftet Hva-Hvorfor-Hvordan, kapittel 3 og 5. </a:t>
            </a:r>
            <a:endParaRPr lang="nb-NO" dirty="0"/>
          </a:p>
        </p:txBody>
      </p:sp>
      <p:sp>
        <p:nvSpPr>
          <p:cNvPr id="4" name="Plassholder for lysbildenummer 3"/>
          <p:cNvSpPr>
            <a:spLocks noGrp="1"/>
          </p:cNvSpPr>
          <p:nvPr>
            <p:ph type="sldNum" sz="quarter" idx="5"/>
          </p:nvPr>
        </p:nvSpPr>
        <p:spPr/>
        <p:txBody>
          <a:bodyPr/>
          <a:lstStyle/>
          <a:p>
            <a:fld id="{80467F5B-2F3B-47C8-8D92-64EC6D9D6733}" type="slidenum">
              <a:rPr lang="nb-NO" smtClean="0"/>
              <a:t>4</a:t>
            </a:fld>
            <a:endParaRPr lang="nb-NO"/>
          </a:p>
        </p:txBody>
      </p:sp>
    </p:spTree>
    <p:extLst>
      <p:ext uri="{BB962C8B-B14F-4D97-AF65-F5344CB8AC3E}">
        <p14:creationId xmlns:p14="http://schemas.microsoft.com/office/powerpoint/2010/main" val="17223049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DD09E-BE06-1A19-D96B-52DAB39FC9A7}"/>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868472CC-1E74-B81D-06D7-8D4D8BFB30C5}"/>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080C6AD2-5A58-56B5-76F9-72B5319C9F17}"/>
              </a:ext>
            </a:extLst>
          </p:cNvPr>
          <p:cNvSpPr>
            <a:spLocks noGrp="1"/>
          </p:cNvSpPr>
          <p:nvPr>
            <p:ph type="body" idx="1"/>
          </p:nvPr>
        </p:nvSpPr>
        <p:spPr/>
        <p:txBody>
          <a:bodyPr/>
          <a:lstStyle/>
          <a:p>
            <a:pPr>
              <a:defRPr/>
            </a:pPr>
            <a:r>
              <a:rPr lang="nb-NO" sz="1200" b="1" i="1" dirty="0"/>
              <a:t>Oksygenmetning er et mål for hvor mange prosent av hemoglobinet som er mettet eller saturert med oksygenmolekyler.</a:t>
            </a:r>
            <a:r>
              <a:rPr lang="nb-NO" sz="1200" i="1" dirty="0"/>
              <a:t> Oksygenmetning omtales også som saturasjon. </a:t>
            </a:r>
            <a:r>
              <a:rPr lang="nb-NO" sz="1200" i="1" u="sng" dirty="0"/>
              <a:t>Normal oksygenmetning hos voksne uten KOLS er mellom 95-99%. </a:t>
            </a:r>
            <a:r>
              <a:rPr lang="nb-NO" sz="1200" i="1" dirty="0"/>
              <a:t>For personer med KOLS kan det være andre verdier som ansees som akseptable «normalverdier», og dette skal avklares med lege.</a:t>
            </a:r>
            <a:endParaRPr lang="nb-NO" sz="1200" b="1" i="1" dirty="0"/>
          </a:p>
          <a:p>
            <a:pPr>
              <a:defRPr/>
            </a:pPr>
            <a:endParaRPr lang="nb-NO" sz="1200" b="1" i="1" dirty="0"/>
          </a:p>
          <a:p>
            <a:pPr eaLnBrk="1" hangingPunct="1">
              <a:spcBef>
                <a:spcPct val="0"/>
              </a:spcBef>
              <a:defRPr/>
            </a:pPr>
            <a:r>
              <a:rPr lang="nb-NO" sz="1200" i="1" dirty="0"/>
              <a:t>Pulsoksymeter er et apparat som kontinuerlig beregner oksygenmetningen i små blodkar (arterier like under hudoverflaten). Apparatet består av en sensor med en lyskilde som sender et skarpt lys inn mot underliggende vev, og en detektor som registrerer bølgelengdene på lyset som reflekteres. </a:t>
            </a:r>
          </a:p>
          <a:p>
            <a:pPr eaLnBrk="1" hangingPunct="1">
              <a:spcBef>
                <a:spcPct val="0"/>
              </a:spcBef>
              <a:defRPr/>
            </a:pPr>
            <a:endParaRPr lang="nb-NO" sz="1200" i="1" dirty="0"/>
          </a:p>
          <a:p>
            <a:pPr marL="0" marR="0" lvl="0" indent="0" algn="l" defTabSz="914400" rtl="0" eaLnBrk="1" fontAlgn="base" latinLnBrk="0" hangingPunct="1">
              <a:lnSpc>
                <a:spcPct val="100000"/>
              </a:lnSpc>
              <a:spcBef>
                <a:spcPct val="0"/>
              </a:spcBef>
              <a:spcAft>
                <a:spcPct val="0"/>
              </a:spcAft>
              <a:buClrTx/>
              <a:buSzTx/>
              <a:buFontTx/>
              <a:buNone/>
              <a:tabLst/>
              <a:defRPr/>
            </a:pPr>
            <a:r>
              <a:rPr lang="nb-NO" sz="1200" i="1" dirty="0"/>
              <a:t>Prinsippet bygger på at hemoglobin som har bundet oksygen absorberer lys med en annen bølgelengde enn hemoglobin uten oksygen. Sensoren, som minner om en klesklype, festes vanligvis på fingrer eller tær. Pulsoksymeteret gir en tallverdi i prosent som </a:t>
            </a:r>
            <a:r>
              <a:rPr lang="nb-NO" sz="1200" i="1" u="sng" dirty="0"/>
              <a:t>benevnes som SpO2</a:t>
            </a:r>
            <a:r>
              <a:rPr lang="nb-NO" sz="1200" i="1" dirty="0"/>
              <a:t>. Hvis pasienten har oksygentilførsel, skal dette i utgangspunktet ikke fjernes før oksygenmetning måles. Det er imidlertid viktig å dokumentere hvor mye oksygen som gis under målingen.</a:t>
            </a:r>
            <a:r>
              <a:rPr lang="nb-NO" sz="1200" b="0" i="1" dirty="0"/>
              <a:t> </a:t>
            </a:r>
            <a:r>
              <a:rPr lang="nb-NO" sz="1200" b="1" i="1" dirty="0"/>
              <a:t>Oksygenmetning skal ikke og kan ikke erstatte telling av respirasjonsfrekvens</a:t>
            </a:r>
            <a:r>
              <a:rPr lang="nb-NO" sz="1200" b="0" i="1" dirty="0"/>
              <a:t>, men kan være en tilleggsmåling. Endring i oksygenmetning er ofte som et sent tegn til forverring, da bl.a. respirasjonsfrekvensen kompenserer for å holde normal O2-nivå i blodet. </a:t>
            </a:r>
          </a:p>
          <a:p>
            <a:pPr eaLnBrk="1" hangingPunct="1">
              <a:spcBef>
                <a:spcPct val="0"/>
              </a:spcBef>
              <a:defRPr/>
            </a:pPr>
            <a:endParaRPr lang="nb-NO" sz="1200" dirty="0"/>
          </a:p>
          <a:p>
            <a:pPr eaLnBrk="1" hangingPunct="1">
              <a:spcBef>
                <a:spcPct val="0"/>
              </a:spcBef>
              <a:defRPr/>
            </a:pPr>
            <a:endParaRPr lang="nb-NO" altLang="nb-NO" sz="1200" dirty="0"/>
          </a:p>
          <a:p>
            <a:pPr eaLnBrk="1" hangingPunct="1">
              <a:spcBef>
                <a:spcPct val="0"/>
              </a:spcBef>
              <a:defRPr/>
            </a:pPr>
            <a:r>
              <a:rPr lang="nb-NO" altLang="nb-NO" sz="1200" i="0" dirty="0"/>
              <a:t>Trykk på bildet for å se film</a:t>
            </a:r>
          </a:p>
        </p:txBody>
      </p:sp>
      <p:sp>
        <p:nvSpPr>
          <p:cNvPr id="4" name="Plassholder for lysbildenummer 3">
            <a:extLst>
              <a:ext uri="{FF2B5EF4-FFF2-40B4-BE49-F238E27FC236}">
                <a16:creationId xmlns:a16="http://schemas.microsoft.com/office/drawing/2014/main" id="{476B1327-6DBE-1878-FB8A-16BE934B5C4A}"/>
              </a:ext>
            </a:extLst>
          </p:cNvPr>
          <p:cNvSpPr>
            <a:spLocks noGrp="1"/>
          </p:cNvSpPr>
          <p:nvPr>
            <p:ph type="sldNum" sz="quarter" idx="5"/>
          </p:nvPr>
        </p:nvSpPr>
        <p:spPr/>
        <p:txBody>
          <a:bodyPr/>
          <a:lstStyle/>
          <a:p>
            <a:fld id="{80467F5B-2F3B-47C8-8D92-64EC6D9D6733}" type="slidenum">
              <a:rPr lang="nb-NO" smtClean="0"/>
              <a:t>40</a:t>
            </a:fld>
            <a:endParaRPr lang="nb-NO"/>
          </a:p>
        </p:txBody>
      </p:sp>
    </p:spTree>
    <p:extLst>
      <p:ext uri="{BB962C8B-B14F-4D97-AF65-F5344CB8AC3E}">
        <p14:creationId xmlns:p14="http://schemas.microsoft.com/office/powerpoint/2010/main" val="4947284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100" b="1" i="0" dirty="0">
                <a:latin typeface="+mn-lt"/>
              </a:rPr>
              <a:t>Til instruktør: </a:t>
            </a:r>
          </a:p>
          <a:p>
            <a:r>
              <a:rPr lang="nb-NO" sz="1100" b="0" i="0" dirty="0">
                <a:latin typeface="+mn-lt"/>
              </a:rPr>
              <a:t>Hvis de skal trene med SpO2 måler som også viser puls, så må du si noe om denne pulsmålingen </a:t>
            </a:r>
            <a:r>
              <a:rPr lang="nb-NO" sz="1100" b="0" i="0" dirty="0" err="1">
                <a:latin typeface="+mn-lt"/>
              </a:rPr>
              <a:t>jmf</a:t>
            </a:r>
            <a:r>
              <a:rPr lang="nb-NO" sz="1100" b="0" i="0" dirty="0">
                <a:latin typeface="+mn-lt"/>
              </a:rPr>
              <a:t> heftet Grunnleggende ferdigheter. OBS: Erfaring viser at puls og oksygenmetning ofte forveksles med hverandre i rapporteringer, og at tall avleses opp-ned og dermed blir feil-rapportert videre.</a:t>
            </a:r>
          </a:p>
          <a:p>
            <a:endParaRPr lang="nb-NO" sz="1100" b="1" i="1" dirty="0">
              <a:latin typeface="+mn-lt"/>
            </a:endParaRPr>
          </a:p>
          <a:p>
            <a:r>
              <a:rPr lang="nb-NO" sz="1100" b="1" i="1" dirty="0">
                <a:latin typeface="+mn-lt"/>
              </a:rPr>
              <a:t>Da skal vi se nærmere på bruk av pulsoksymeter/saturasjonsmåler.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100" i="1" dirty="0">
                <a:latin typeface="+mn-lt"/>
              </a:rPr>
              <a:t>SpO2 kan måles flere steder. Det vanligste er å bruke </a:t>
            </a:r>
            <a:r>
              <a:rPr lang="nb-NO" sz="1100" i="1" dirty="0" err="1">
                <a:latin typeface="+mn-lt"/>
              </a:rPr>
              <a:t>probe</a:t>
            </a:r>
            <a:r>
              <a:rPr lang="nb-NO" sz="1100" i="1" dirty="0">
                <a:latin typeface="+mn-lt"/>
              </a:rPr>
              <a:t> tilpasset fingre. Dersom du har egne prober til øreflipper eller tær, må du få opplæring i dette lokalt.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100" i="1" dirty="0">
                <a:latin typeface="+mn-lt"/>
              </a:rPr>
              <a:t>De fleste apparater går på batteri, sjekk derfor at utstyret fungerer ved å teste på deg selv først.</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100" i="1" dirty="0">
                <a:effectLst/>
                <a:latin typeface="+mn-lt"/>
                <a:ea typeface="Calibri" panose="020F0502020204030204" pitchFamily="34" charset="0"/>
                <a:cs typeface="Times New Roman" panose="02020603050405020304" pitchFamily="18" charset="0"/>
              </a:rPr>
              <a:t>Oksygenmetning er et øyeblikksbilde på om personen har tilfredsstillende oksygennivå, vær obs på at situasjon kan endres raskt.</a:t>
            </a:r>
            <a:endParaRPr lang="nb-NO" sz="1100" b="0" i="1" dirty="0">
              <a:effectLst/>
              <a:latin typeface="+mn-lt"/>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100" b="0" i="1" dirty="0">
                <a:effectLst/>
                <a:latin typeface="+mn-lt"/>
                <a:cs typeface="Times New Roman" panose="02020603050405020304" pitchFamily="18" charset="0"/>
              </a:rPr>
              <a:t>For å vise at apparatet har god kontakt, og at målingen du tar er riktig, kan du sjekke at det er en jevn pulsbølge på displayet.</a:t>
            </a:r>
            <a:endParaRPr lang="nb-NO" sz="1100" b="0" i="1" dirty="0">
              <a:latin typeface="+mn-lt"/>
            </a:endParaRPr>
          </a:p>
          <a:p>
            <a:endParaRPr lang="nb-NO" sz="1100" b="1" i="1" dirty="0">
              <a:latin typeface="+mn-lt"/>
            </a:endParaRPr>
          </a:p>
          <a:p>
            <a:r>
              <a:rPr lang="nb-NO" sz="1100" b="1" i="1" dirty="0">
                <a:latin typeface="+mn-lt"/>
              </a:rPr>
              <a:t>Utstyr: </a:t>
            </a:r>
            <a:r>
              <a:rPr lang="nb-NO" sz="1100" i="1" dirty="0">
                <a:latin typeface="+mn-lt"/>
              </a:rPr>
              <a:t>Pulsoksymeter, også kalt saturasjonsmåler.</a:t>
            </a:r>
          </a:p>
          <a:p>
            <a:endParaRPr lang="nb-NO" sz="1100" i="1" dirty="0">
              <a:latin typeface="+mn-lt"/>
            </a:endParaRPr>
          </a:p>
          <a:p>
            <a:r>
              <a:rPr lang="nb-NO" sz="1100" b="1" i="1" dirty="0">
                <a:latin typeface="+mn-lt"/>
              </a:rPr>
              <a:t>Gjennomføring: </a:t>
            </a:r>
          </a:p>
          <a:p>
            <a:r>
              <a:rPr lang="nb-NO" sz="1100" i="1" dirty="0">
                <a:latin typeface="+mn-lt"/>
              </a:rPr>
              <a:t>1. Varm opp og tørk av hendene til pasienten.</a:t>
            </a:r>
          </a:p>
          <a:p>
            <a:r>
              <a:rPr lang="nb-NO" sz="1100" i="1" dirty="0">
                <a:latin typeface="+mn-lt"/>
              </a:rPr>
              <a:t>2. Veiled pasienten til å puste normalt og ikke beveg målestedet for mye.</a:t>
            </a:r>
          </a:p>
          <a:p>
            <a:r>
              <a:rPr lang="nb-NO" sz="1100" i="1" dirty="0">
                <a:latin typeface="+mn-lt"/>
              </a:rPr>
              <a:t>3. Fest </a:t>
            </a:r>
            <a:r>
              <a:rPr lang="nb-NO" sz="1100" i="1" dirty="0" err="1">
                <a:latin typeface="+mn-lt"/>
              </a:rPr>
              <a:t>proben</a:t>
            </a:r>
            <a:r>
              <a:rPr lang="nb-NO" sz="1100" i="1" dirty="0">
                <a:latin typeface="+mn-lt"/>
              </a:rPr>
              <a:t> på riktig måte på den valgte fingeren. Har pasienten hard hud på fingrene, velg lillefinger. Denne har normalt tynnere hud.</a:t>
            </a:r>
          </a:p>
          <a:p>
            <a:r>
              <a:rPr lang="nb-NO" sz="1100" i="1" dirty="0">
                <a:latin typeface="+mn-lt"/>
              </a:rPr>
              <a:t>4. Ved kontinuerlig måling av oksygenmetning er det viktig å bytte plassering av </a:t>
            </a:r>
            <a:r>
              <a:rPr lang="nb-NO" sz="1100" i="1" dirty="0" err="1">
                <a:latin typeface="+mn-lt"/>
              </a:rPr>
              <a:t>proben</a:t>
            </a:r>
            <a:r>
              <a:rPr lang="nb-NO" sz="1100" i="1" dirty="0">
                <a:latin typeface="+mn-lt"/>
              </a:rPr>
              <a:t> hver 4. time for å unngå trykkskade på negl eller hud. Her kan det benyttes spesielle </a:t>
            </a:r>
            <a:r>
              <a:rPr lang="nb-NO" sz="1100" i="1" dirty="0" err="1">
                <a:latin typeface="+mn-lt"/>
              </a:rPr>
              <a:t>fingerprober</a:t>
            </a:r>
            <a:r>
              <a:rPr lang="nb-NO" sz="1100" i="1" dirty="0">
                <a:latin typeface="+mn-lt"/>
              </a:rPr>
              <a:t> som festes med plaster beregnet for måling over tid</a:t>
            </a:r>
          </a:p>
          <a:p>
            <a:r>
              <a:rPr lang="nb-NO" sz="1100" i="1" dirty="0">
                <a:latin typeface="+mn-lt"/>
              </a:rPr>
              <a:t>5. Vent 1 minutt etter apparatet er slått og plassert på fingeren før du leser av og dokumenterer resultatet. Det tar litt tid fra apparatet skrus på til riktig verdi vises.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sz="1100" b="0" i="1" dirty="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100" b="0" i="1" dirty="0">
                <a:latin typeface="+mn-lt"/>
              </a:rPr>
              <a:t>Korrekt måling avhenger av tilstrekkelig mengde hemoglobin i blodet. Andre feilkilder og faktorer som påvirker målingen er nedsatt sirkulasjon, tidligere brudd, tykke eller skadde negler, neglelakk, neglesopp eller skitne fingre (for ytterligere kunnskap se Fagkompendium for Trinn 1).</a:t>
            </a:r>
          </a:p>
          <a:p>
            <a:endParaRPr lang="nb-NO" sz="1100" b="1" dirty="0"/>
          </a:p>
        </p:txBody>
      </p:sp>
      <p:sp>
        <p:nvSpPr>
          <p:cNvPr id="4" name="Plassholder for lysbildenummer 3"/>
          <p:cNvSpPr>
            <a:spLocks noGrp="1"/>
          </p:cNvSpPr>
          <p:nvPr>
            <p:ph type="sldNum" sz="quarter" idx="5"/>
          </p:nvPr>
        </p:nvSpPr>
        <p:spPr/>
        <p:txBody>
          <a:bodyPr/>
          <a:lstStyle/>
          <a:p>
            <a:fld id="{80467F5B-2F3B-47C8-8D92-64EC6D9D6733}" type="slidenum">
              <a:rPr lang="nb-NO" smtClean="0"/>
              <a:t>41</a:t>
            </a:fld>
            <a:endParaRPr lang="nb-NO"/>
          </a:p>
        </p:txBody>
      </p:sp>
    </p:spTree>
    <p:extLst>
      <p:ext uri="{BB962C8B-B14F-4D97-AF65-F5344CB8AC3E}">
        <p14:creationId xmlns:p14="http://schemas.microsoft.com/office/powerpoint/2010/main" val="18497454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nb-NO" altLang="sv-SE" sz="1100" b="1" i="0" dirty="0">
                <a:latin typeface="+mn-lt"/>
                <a:ea typeface="MS PGothic" pitchFamily="34" charset="-128"/>
              </a:rPr>
              <a:t>Til instruktører: </a:t>
            </a:r>
          </a:p>
          <a:p>
            <a:pPr marL="0" marR="0" lvl="0" indent="0" algn="l" defTabSz="914400" rtl="0" eaLnBrk="1" fontAlgn="base" latinLnBrk="0" hangingPunct="1">
              <a:lnSpc>
                <a:spcPct val="100000"/>
              </a:lnSpc>
              <a:spcBef>
                <a:spcPct val="30000"/>
              </a:spcBef>
              <a:spcAft>
                <a:spcPct val="0"/>
              </a:spcAft>
              <a:buClrTx/>
              <a:buSzTx/>
              <a:buFontTx/>
              <a:buNone/>
              <a:tabLst/>
              <a:defRPr/>
            </a:pPr>
            <a:r>
              <a:rPr lang="nb-NO" altLang="sv-SE" sz="1100" b="0" i="0" dirty="0">
                <a:latin typeface="+mn-lt"/>
                <a:ea typeface="MS PGothic" pitchFamily="34" charset="-128"/>
              </a:rPr>
              <a:t>Dette bildet brukes hvis det er aktuelt å gå gjennom oksygenbehandling for kursets målgruppe. B</a:t>
            </a:r>
            <a:r>
              <a:rPr lang="sv-SE" altLang="nb-NO" sz="1100" i="0" dirty="0" err="1">
                <a:latin typeface="+mn-lt"/>
              </a:rPr>
              <a:t>ildet</a:t>
            </a:r>
            <a:r>
              <a:rPr lang="sv-SE" altLang="nb-NO" sz="1100" i="0" dirty="0">
                <a:latin typeface="+mn-lt"/>
              </a:rPr>
              <a:t> gir en </a:t>
            </a:r>
            <a:r>
              <a:rPr lang="sv-SE" altLang="nb-NO" sz="1100" i="0" dirty="0" err="1">
                <a:latin typeface="+mn-lt"/>
              </a:rPr>
              <a:t>oversikt</a:t>
            </a:r>
            <a:r>
              <a:rPr lang="sv-SE" altLang="nb-NO" sz="1100" i="0" dirty="0">
                <a:latin typeface="+mn-lt"/>
              </a:rPr>
              <a:t> over de </a:t>
            </a:r>
            <a:r>
              <a:rPr lang="sv-SE" altLang="nb-NO" sz="1100" i="0" dirty="0" err="1">
                <a:latin typeface="+mn-lt"/>
              </a:rPr>
              <a:t>vanligste</a:t>
            </a:r>
            <a:r>
              <a:rPr lang="sv-SE" altLang="nb-NO" sz="1100" i="0" dirty="0">
                <a:latin typeface="+mn-lt"/>
              </a:rPr>
              <a:t> </a:t>
            </a:r>
            <a:r>
              <a:rPr lang="sv-SE" altLang="nb-NO" sz="1100" i="0" dirty="0" err="1">
                <a:latin typeface="+mn-lt"/>
              </a:rPr>
              <a:t>administrasjonsformene</a:t>
            </a:r>
            <a:r>
              <a:rPr lang="sv-SE" altLang="nb-NO" sz="1100" i="0" dirty="0">
                <a:latin typeface="+mn-lt"/>
              </a:rPr>
              <a:t> for </a:t>
            </a:r>
            <a:r>
              <a:rPr lang="sv-SE" altLang="nb-NO" sz="1100" i="0" dirty="0" err="1">
                <a:latin typeface="+mn-lt"/>
              </a:rPr>
              <a:t>oksygen</a:t>
            </a:r>
            <a:r>
              <a:rPr lang="sv-SE" altLang="nb-NO" sz="1100" i="0" dirty="0">
                <a:latin typeface="+mn-lt"/>
              </a:rPr>
              <a:t>.</a:t>
            </a:r>
            <a:r>
              <a:rPr lang="sv-SE" altLang="nb-NO" sz="1100" i="0" baseline="0" dirty="0">
                <a:latin typeface="+mn-lt"/>
              </a:rPr>
              <a:t> Se </a:t>
            </a:r>
            <a:r>
              <a:rPr lang="sv-SE" altLang="nb-NO" sz="1100" i="0" baseline="0" dirty="0" err="1">
                <a:latin typeface="+mn-lt"/>
              </a:rPr>
              <a:t>hva</a:t>
            </a:r>
            <a:r>
              <a:rPr lang="sv-SE" altLang="nb-NO" sz="1100" i="0" baseline="0" dirty="0">
                <a:latin typeface="+mn-lt"/>
              </a:rPr>
              <a:t> det </a:t>
            </a:r>
            <a:r>
              <a:rPr lang="sv-SE" altLang="nb-NO" sz="1100" i="0" baseline="0" dirty="0" err="1">
                <a:latin typeface="+mn-lt"/>
              </a:rPr>
              <a:t>betyr</a:t>
            </a:r>
            <a:r>
              <a:rPr lang="sv-SE" altLang="nb-NO" sz="1100" i="0" baseline="0" dirty="0">
                <a:latin typeface="+mn-lt"/>
              </a:rPr>
              <a:t> i </a:t>
            </a:r>
            <a:r>
              <a:rPr lang="sv-SE" altLang="nb-NO" sz="1100" i="0" baseline="0" dirty="0" err="1">
                <a:latin typeface="+mn-lt"/>
              </a:rPr>
              <a:t>tilførsel</a:t>
            </a:r>
            <a:r>
              <a:rPr lang="sv-SE" altLang="nb-NO" sz="1100" i="0" baseline="0" dirty="0">
                <a:latin typeface="+mn-lt"/>
              </a:rPr>
              <a:t> av </a:t>
            </a:r>
            <a:r>
              <a:rPr lang="sv-SE" altLang="nb-NO" sz="1100" i="0" baseline="0" dirty="0" err="1">
                <a:latin typeface="+mn-lt"/>
              </a:rPr>
              <a:t>oksygen</a:t>
            </a:r>
            <a:r>
              <a:rPr lang="sv-SE" altLang="nb-NO" sz="1100" i="0" baseline="0" dirty="0">
                <a:latin typeface="+mn-lt"/>
              </a:rPr>
              <a:t>;</a:t>
            </a:r>
            <a:endParaRPr lang="sv-SE" altLang="nb-NO" sz="1100" i="0" dirty="0">
              <a:latin typeface="+mn-lt"/>
            </a:endParaRPr>
          </a:p>
          <a:p>
            <a:pPr eaLnBrk="1" hangingPunct="1"/>
            <a:r>
              <a:rPr lang="nb-NO" altLang="sv-SE" sz="1100" b="1" i="0" dirty="0">
                <a:latin typeface="+mn-lt"/>
                <a:ea typeface="MS PGothic" pitchFamily="34" charset="-128"/>
              </a:rPr>
              <a:t>Det som er viktig her er å vise og forstå er at bruk av feil maske, der man gir for lite oksygen (f.eks. for at man må spare på oksygenet) kan føre til CO2-narkose/kvelning. </a:t>
            </a:r>
          </a:p>
          <a:p>
            <a:pPr eaLnBrk="1" hangingPunct="1"/>
            <a:endParaRPr lang="nb-NO" altLang="sv-SE" sz="1100" b="0" i="1" dirty="0">
              <a:latin typeface="+mn-lt"/>
              <a:ea typeface="MS PGothic" pitchFamily="34" charset="-128"/>
            </a:endParaRPr>
          </a:p>
          <a:p>
            <a:pPr eaLnBrk="1" hangingPunct="1"/>
            <a:r>
              <a:rPr lang="sv-SE" altLang="nb-NO" sz="1100" b="1" i="1" u="sng" dirty="0" err="1">
                <a:latin typeface="+mn-lt"/>
              </a:rPr>
              <a:t>Nesekateter</a:t>
            </a:r>
            <a:r>
              <a:rPr lang="sv-SE" altLang="nb-NO" sz="1100" b="1" i="1" baseline="0" dirty="0">
                <a:latin typeface="+mn-lt"/>
              </a:rPr>
              <a:t> </a:t>
            </a:r>
            <a:r>
              <a:rPr lang="sv-SE" altLang="nb-NO" sz="1100" b="1" i="1" dirty="0">
                <a:latin typeface="+mn-lt"/>
              </a:rPr>
              <a:t>0,5– 4 liter/</a:t>
            </a:r>
            <a:r>
              <a:rPr lang="sv-SE" altLang="nb-NO" sz="1100" b="1" i="1" dirty="0" err="1">
                <a:latin typeface="+mn-lt"/>
              </a:rPr>
              <a:t>minutt</a:t>
            </a:r>
            <a:r>
              <a:rPr lang="sv-SE" altLang="nb-NO" sz="1100" b="1" i="1" dirty="0">
                <a:latin typeface="+mn-lt"/>
              </a:rPr>
              <a:t> gir</a:t>
            </a:r>
            <a:r>
              <a:rPr lang="sv-SE" altLang="nb-NO" sz="1100" b="1" i="1" baseline="0" dirty="0">
                <a:latin typeface="+mn-lt"/>
              </a:rPr>
              <a:t> </a:t>
            </a:r>
            <a:r>
              <a:rPr lang="sv-SE" altLang="nb-NO" sz="1100" b="1" i="1" dirty="0">
                <a:latin typeface="+mn-lt"/>
              </a:rPr>
              <a:t>24–34 % O2 </a:t>
            </a:r>
            <a:r>
              <a:rPr lang="sv-SE" altLang="nb-NO" sz="1100" b="1" i="1" dirty="0">
                <a:latin typeface="+mn-lt"/>
                <a:sym typeface="Wingdings" panose="05000000000000000000" pitchFamily="2" charset="2"/>
              </a:rPr>
              <a:t> </a:t>
            </a:r>
            <a:r>
              <a:rPr lang="sv-SE" altLang="nb-NO" sz="1100" b="0" i="1" dirty="0" err="1">
                <a:solidFill>
                  <a:srgbClr val="000000"/>
                </a:solidFill>
                <a:latin typeface="+mn-lt"/>
                <a:sym typeface="Wingdings" panose="05000000000000000000" pitchFamily="2" charset="2"/>
              </a:rPr>
              <a:t>høyere</a:t>
            </a:r>
            <a:r>
              <a:rPr lang="sv-SE" altLang="nb-NO" sz="1100" i="1" dirty="0">
                <a:solidFill>
                  <a:srgbClr val="000000"/>
                </a:solidFill>
                <a:latin typeface="+mn-lt"/>
              </a:rPr>
              <a:t> </a:t>
            </a:r>
            <a:r>
              <a:rPr lang="sv-SE" altLang="nb-NO" sz="1100" i="1" dirty="0" err="1">
                <a:solidFill>
                  <a:srgbClr val="000000"/>
                </a:solidFill>
                <a:latin typeface="+mn-lt"/>
              </a:rPr>
              <a:t>flow</a:t>
            </a:r>
            <a:r>
              <a:rPr lang="sv-SE" altLang="nb-NO" sz="1100" i="1" dirty="0">
                <a:solidFill>
                  <a:srgbClr val="000000"/>
                </a:solidFill>
                <a:latin typeface="+mn-lt"/>
              </a:rPr>
              <a:t> på </a:t>
            </a:r>
            <a:r>
              <a:rPr lang="sv-SE" altLang="nb-NO" sz="1100" i="1" dirty="0" err="1">
                <a:solidFill>
                  <a:srgbClr val="000000"/>
                </a:solidFill>
                <a:latin typeface="+mn-lt"/>
              </a:rPr>
              <a:t>nesekateter</a:t>
            </a:r>
            <a:r>
              <a:rPr lang="sv-SE" altLang="nb-NO" sz="1100" i="1" dirty="0">
                <a:solidFill>
                  <a:srgbClr val="000000"/>
                </a:solidFill>
                <a:latin typeface="+mn-lt"/>
              </a:rPr>
              <a:t> har liten effekt, </a:t>
            </a:r>
            <a:r>
              <a:rPr lang="sv-SE" altLang="nb-NO" sz="1100" i="1" dirty="0" err="1">
                <a:solidFill>
                  <a:srgbClr val="000000"/>
                </a:solidFill>
                <a:latin typeface="+mn-lt"/>
              </a:rPr>
              <a:t>og</a:t>
            </a:r>
            <a:r>
              <a:rPr lang="sv-SE" altLang="nb-NO" sz="1100" i="1" dirty="0">
                <a:solidFill>
                  <a:srgbClr val="000000"/>
                </a:solidFill>
                <a:latin typeface="+mn-lt"/>
              </a:rPr>
              <a:t> vil </a:t>
            </a:r>
            <a:r>
              <a:rPr lang="sv-SE" altLang="nb-NO" sz="1100" i="1" dirty="0" err="1">
                <a:solidFill>
                  <a:srgbClr val="000000"/>
                </a:solidFill>
                <a:latin typeface="+mn-lt"/>
              </a:rPr>
              <a:t>tørke</a:t>
            </a:r>
            <a:r>
              <a:rPr lang="sv-SE" altLang="nb-NO" sz="1100" i="1" dirty="0">
                <a:solidFill>
                  <a:srgbClr val="000000"/>
                </a:solidFill>
                <a:latin typeface="+mn-lt"/>
              </a:rPr>
              <a:t> ut </a:t>
            </a:r>
            <a:r>
              <a:rPr lang="sv-SE" altLang="nb-NO" sz="1100" i="1" dirty="0" err="1">
                <a:solidFill>
                  <a:srgbClr val="000000"/>
                </a:solidFill>
                <a:latin typeface="+mn-lt"/>
              </a:rPr>
              <a:t>slimhinner</a:t>
            </a:r>
            <a:r>
              <a:rPr lang="sv-SE" altLang="nb-NO" sz="1100" i="1" dirty="0">
                <a:solidFill>
                  <a:srgbClr val="000000"/>
                </a:solidFill>
                <a:latin typeface="+mn-lt"/>
              </a:rPr>
              <a:t> i </a:t>
            </a:r>
            <a:r>
              <a:rPr lang="sv-SE" altLang="nb-NO" sz="1100" i="1" dirty="0" err="1">
                <a:solidFill>
                  <a:srgbClr val="000000"/>
                </a:solidFill>
                <a:latin typeface="+mn-lt"/>
              </a:rPr>
              <a:t>nesen</a:t>
            </a:r>
            <a:r>
              <a:rPr lang="sv-SE" altLang="nb-NO" sz="1100" i="1" dirty="0">
                <a:solidFill>
                  <a:srgbClr val="000000"/>
                </a:solidFill>
                <a:latin typeface="+mn-lt"/>
              </a:rPr>
              <a:t>. </a:t>
            </a:r>
            <a:br>
              <a:rPr lang="sv-SE" altLang="nb-NO" sz="1100" b="1" i="1" dirty="0">
                <a:latin typeface="+mn-lt"/>
              </a:rPr>
            </a:br>
            <a:r>
              <a:rPr lang="sv-SE" altLang="nb-NO" sz="1100" b="1" i="1" u="sng" dirty="0">
                <a:latin typeface="+mn-lt"/>
              </a:rPr>
              <a:t>O2-maske </a:t>
            </a:r>
            <a:r>
              <a:rPr lang="sv-SE" altLang="nb-NO" sz="1100" b="1" i="1" u="sng" dirty="0" err="1">
                <a:latin typeface="+mn-lt"/>
              </a:rPr>
              <a:t>uten</a:t>
            </a:r>
            <a:r>
              <a:rPr lang="sv-SE" altLang="nb-NO" sz="1100" b="1" i="1" u="sng" dirty="0">
                <a:latin typeface="+mn-lt"/>
              </a:rPr>
              <a:t> utluftningshull* </a:t>
            </a:r>
            <a:r>
              <a:rPr lang="sv-SE" altLang="nb-NO" sz="1100" b="1" i="1" dirty="0">
                <a:latin typeface="+mn-lt"/>
              </a:rPr>
              <a:t>5–10 liter/</a:t>
            </a:r>
            <a:r>
              <a:rPr lang="sv-SE" altLang="nb-NO" sz="1100" b="1" i="1" dirty="0" err="1">
                <a:latin typeface="+mn-lt"/>
              </a:rPr>
              <a:t>minutt</a:t>
            </a:r>
            <a:r>
              <a:rPr lang="sv-SE" altLang="nb-NO" sz="1100" b="1" i="1" dirty="0">
                <a:latin typeface="+mn-lt"/>
              </a:rPr>
              <a:t> gir 35–60 % O2 </a:t>
            </a:r>
            <a:r>
              <a:rPr lang="sv-SE" altLang="nb-NO" sz="1100" b="1" i="1" dirty="0">
                <a:latin typeface="+mn-lt"/>
                <a:sym typeface="Wingdings" panose="05000000000000000000" pitchFamily="2" charset="2"/>
              </a:rPr>
              <a:t></a:t>
            </a:r>
            <a:r>
              <a:rPr lang="sv-SE" altLang="nb-NO" sz="1100" i="1" dirty="0">
                <a:solidFill>
                  <a:srgbClr val="000000"/>
                </a:solidFill>
                <a:latin typeface="+mn-lt"/>
              </a:rPr>
              <a:t> </a:t>
            </a:r>
            <a:r>
              <a:rPr lang="sv-SE" altLang="nb-NO" sz="1100" i="1" dirty="0" err="1">
                <a:solidFill>
                  <a:srgbClr val="000000"/>
                </a:solidFill>
                <a:latin typeface="+mn-lt"/>
              </a:rPr>
              <a:t>Her</a:t>
            </a:r>
            <a:r>
              <a:rPr lang="sv-SE" altLang="nb-NO" sz="1100" i="1" dirty="0">
                <a:solidFill>
                  <a:srgbClr val="000000"/>
                </a:solidFill>
                <a:latin typeface="+mn-lt"/>
              </a:rPr>
              <a:t> er </a:t>
            </a:r>
            <a:r>
              <a:rPr lang="sv-SE" altLang="nb-NO" sz="1100" i="1" dirty="0" err="1">
                <a:solidFill>
                  <a:srgbClr val="000000"/>
                </a:solidFill>
                <a:latin typeface="+mn-lt"/>
              </a:rPr>
              <a:t>ikke</a:t>
            </a:r>
            <a:r>
              <a:rPr lang="sv-SE" altLang="nb-NO" sz="1100" i="1" dirty="0">
                <a:solidFill>
                  <a:srgbClr val="000000"/>
                </a:solidFill>
                <a:latin typeface="+mn-lt"/>
              </a:rPr>
              <a:t> utluftningshull for Co2 på siden av masken. Man må </a:t>
            </a:r>
            <a:r>
              <a:rPr lang="sv-SE" altLang="nb-NO" sz="1100" i="1" u="sng" dirty="0">
                <a:solidFill>
                  <a:srgbClr val="000000"/>
                </a:solidFill>
                <a:latin typeface="+mn-lt"/>
              </a:rPr>
              <a:t>minimum ha </a:t>
            </a:r>
            <a:r>
              <a:rPr lang="sv-SE" altLang="nb-NO" sz="1100" i="1" u="sng" dirty="0" err="1">
                <a:solidFill>
                  <a:srgbClr val="000000"/>
                </a:solidFill>
                <a:latin typeface="+mn-lt"/>
              </a:rPr>
              <a:t>tilgang</a:t>
            </a:r>
            <a:r>
              <a:rPr lang="sv-SE" altLang="nb-NO" sz="1100" i="1" u="sng" dirty="0">
                <a:solidFill>
                  <a:srgbClr val="000000"/>
                </a:solidFill>
                <a:latin typeface="+mn-lt"/>
              </a:rPr>
              <a:t> </a:t>
            </a:r>
            <a:r>
              <a:rPr lang="sv-SE" altLang="nb-NO" sz="1100" i="1" u="sng" dirty="0" err="1">
                <a:solidFill>
                  <a:srgbClr val="000000"/>
                </a:solidFill>
                <a:latin typeface="+mn-lt"/>
              </a:rPr>
              <a:t>til</a:t>
            </a:r>
            <a:r>
              <a:rPr lang="sv-SE" altLang="nb-NO" sz="1100" i="1" u="sng" dirty="0">
                <a:solidFill>
                  <a:srgbClr val="000000"/>
                </a:solidFill>
                <a:latin typeface="+mn-lt"/>
              </a:rPr>
              <a:t> å </a:t>
            </a:r>
            <a:r>
              <a:rPr lang="sv-SE" altLang="nb-NO" sz="1100" i="1" u="sng" dirty="0" err="1">
                <a:solidFill>
                  <a:srgbClr val="000000"/>
                </a:solidFill>
                <a:latin typeface="+mn-lt"/>
              </a:rPr>
              <a:t>gi</a:t>
            </a:r>
            <a:r>
              <a:rPr lang="sv-SE" altLang="nb-NO" sz="1100" i="1" u="sng" dirty="0">
                <a:solidFill>
                  <a:srgbClr val="000000"/>
                </a:solidFill>
                <a:latin typeface="+mn-lt"/>
              </a:rPr>
              <a:t> 5 liter 02</a:t>
            </a:r>
            <a:r>
              <a:rPr lang="sv-SE" altLang="nb-NO" sz="1100" i="1" dirty="0">
                <a:solidFill>
                  <a:srgbClr val="000000"/>
                </a:solidFill>
                <a:latin typeface="+mn-lt"/>
              </a:rPr>
              <a:t>! </a:t>
            </a:r>
            <a:r>
              <a:rPr lang="sv-SE" altLang="nb-NO" sz="1100" i="1" dirty="0" err="1">
                <a:solidFill>
                  <a:srgbClr val="000000"/>
                </a:solidFill>
                <a:latin typeface="+mn-lt"/>
              </a:rPr>
              <a:t>Hvis</a:t>
            </a:r>
            <a:r>
              <a:rPr lang="sv-SE" altLang="nb-NO" sz="1100" i="1" dirty="0">
                <a:solidFill>
                  <a:srgbClr val="000000"/>
                </a:solidFill>
                <a:latin typeface="+mn-lt"/>
              </a:rPr>
              <a:t> du gir mindre, kan det bli en </a:t>
            </a:r>
            <a:r>
              <a:rPr lang="sv-SE" altLang="nb-NO" sz="1100" i="1" dirty="0" err="1">
                <a:solidFill>
                  <a:srgbClr val="000000"/>
                </a:solidFill>
                <a:latin typeface="+mn-lt"/>
              </a:rPr>
              <a:t>opphopning</a:t>
            </a:r>
            <a:r>
              <a:rPr lang="sv-SE" altLang="nb-NO" sz="1100" i="1" dirty="0">
                <a:solidFill>
                  <a:srgbClr val="000000"/>
                </a:solidFill>
                <a:latin typeface="+mn-lt"/>
              </a:rPr>
              <a:t> av CO2, som </a:t>
            </a:r>
            <a:r>
              <a:rPr lang="sv-SE" altLang="nb-NO" sz="1100" i="1" dirty="0" err="1">
                <a:solidFill>
                  <a:srgbClr val="000000"/>
                </a:solidFill>
                <a:latin typeface="+mn-lt"/>
              </a:rPr>
              <a:t>igjen</a:t>
            </a:r>
            <a:r>
              <a:rPr lang="sv-SE" altLang="nb-NO" sz="1100" i="1" dirty="0">
                <a:solidFill>
                  <a:srgbClr val="000000"/>
                </a:solidFill>
                <a:latin typeface="+mn-lt"/>
              </a:rPr>
              <a:t> kan </a:t>
            </a:r>
            <a:r>
              <a:rPr lang="sv-SE" altLang="nb-NO" sz="1100" i="1" dirty="0" err="1">
                <a:solidFill>
                  <a:srgbClr val="000000"/>
                </a:solidFill>
                <a:latin typeface="+mn-lt"/>
              </a:rPr>
              <a:t>føre</a:t>
            </a:r>
            <a:r>
              <a:rPr lang="sv-SE" altLang="nb-NO" sz="1100" i="1" dirty="0">
                <a:solidFill>
                  <a:srgbClr val="000000"/>
                </a:solidFill>
                <a:latin typeface="+mn-lt"/>
              </a:rPr>
              <a:t> </a:t>
            </a:r>
            <a:r>
              <a:rPr lang="sv-SE" altLang="nb-NO" sz="1100" i="1" dirty="0" err="1">
                <a:solidFill>
                  <a:srgbClr val="000000"/>
                </a:solidFill>
                <a:latin typeface="+mn-lt"/>
              </a:rPr>
              <a:t>til</a:t>
            </a:r>
            <a:r>
              <a:rPr lang="sv-SE" altLang="nb-NO" sz="1100" i="1" dirty="0">
                <a:solidFill>
                  <a:srgbClr val="000000"/>
                </a:solidFill>
                <a:latin typeface="+mn-lt"/>
              </a:rPr>
              <a:t> </a:t>
            </a:r>
            <a:r>
              <a:rPr lang="sv-SE" altLang="nb-NO" sz="1100" i="1" dirty="0" err="1">
                <a:solidFill>
                  <a:srgbClr val="000000"/>
                </a:solidFill>
                <a:latin typeface="+mn-lt"/>
              </a:rPr>
              <a:t>kvelning</a:t>
            </a:r>
            <a:r>
              <a:rPr lang="sv-SE" altLang="nb-NO" sz="1100" i="1" dirty="0">
                <a:solidFill>
                  <a:srgbClr val="000000"/>
                </a:solidFill>
                <a:latin typeface="+mn-lt"/>
              </a:rPr>
              <a:t>.</a:t>
            </a:r>
          </a:p>
          <a:p>
            <a:pPr marL="0" marR="0" lvl="0" indent="0" algn="l" defTabSz="914400" rtl="0" eaLnBrk="1" fontAlgn="base" latinLnBrk="0" hangingPunct="1">
              <a:lnSpc>
                <a:spcPct val="100000"/>
              </a:lnSpc>
              <a:spcBef>
                <a:spcPct val="30000"/>
              </a:spcBef>
              <a:spcAft>
                <a:spcPct val="0"/>
              </a:spcAft>
              <a:buClrTx/>
              <a:buSzTx/>
              <a:buFontTx/>
              <a:buNone/>
              <a:tabLst/>
              <a:defRPr/>
            </a:pPr>
            <a:r>
              <a:rPr lang="sv-SE" altLang="nb-NO" sz="1100" b="1" i="1" u="sng" dirty="0" err="1">
                <a:latin typeface="+mn-lt"/>
              </a:rPr>
              <a:t>Maske</a:t>
            </a:r>
            <a:r>
              <a:rPr lang="sv-SE" altLang="nb-NO" sz="1100" b="1" i="1" u="sng" dirty="0">
                <a:latin typeface="+mn-lt"/>
              </a:rPr>
              <a:t> med reservoar</a:t>
            </a:r>
            <a:r>
              <a:rPr lang="sv-SE" altLang="nb-NO" sz="1100" b="1" i="1" u="sng" baseline="0" dirty="0">
                <a:latin typeface="+mn-lt"/>
              </a:rPr>
              <a:t> 8-12</a:t>
            </a:r>
            <a:r>
              <a:rPr lang="sv-SE" altLang="nb-NO" sz="1100" b="1" i="1" dirty="0">
                <a:latin typeface="+mn-lt"/>
              </a:rPr>
              <a:t> liter/</a:t>
            </a:r>
            <a:r>
              <a:rPr lang="sv-SE" altLang="nb-NO" sz="1100" b="1" i="1" dirty="0" err="1">
                <a:latin typeface="+mn-lt"/>
              </a:rPr>
              <a:t>minutt</a:t>
            </a:r>
            <a:r>
              <a:rPr lang="sv-SE" altLang="nb-NO" sz="1100" b="1" i="1" dirty="0">
                <a:latin typeface="+mn-lt"/>
              </a:rPr>
              <a:t> gir 70 % O2 </a:t>
            </a:r>
            <a:r>
              <a:rPr lang="sv-SE" altLang="nb-NO" sz="1100" b="1" i="1" dirty="0">
                <a:latin typeface="+mn-lt"/>
                <a:sym typeface="Wingdings" panose="05000000000000000000" pitchFamily="2" charset="2"/>
              </a:rPr>
              <a:t> </a:t>
            </a:r>
            <a:r>
              <a:rPr lang="nb-NO" sz="1100" b="0" i="1" dirty="0">
                <a:solidFill>
                  <a:srgbClr val="404041"/>
                </a:solidFill>
                <a:effectLst/>
                <a:latin typeface="+mn-lt"/>
              </a:rPr>
              <a:t>Oksygen på maske med reservoar, gi 8–12 l/min (til reservoaret er fylt). Gir </a:t>
            </a:r>
            <a:r>
              <a:rPr lang="nb-NO" sz="1100" b="0" i="1" dirty="0" err="1">
                <a:solidFill>
                  <a:srgbClr val="404041"/>
                </a:solidFill>
                <a:effectLst/>
                <a:latin typeface="+mn-lt"/>
              </a:rPr>
              <a:t>ca</a:t>
            </a:r>
            <a:r>
              <a:rPr lang="nb-NO" sz="1100" b="0" i="1" dirty="0">
                <a:solidFill>
                  <a:srgbClr val="404041"/>
                </a:solidFill>
                <a:effectLst/>
                <a:latin typeface="+mn-lt"/>
              </a:rPr>
              <a:t> 70 % oksygen. Ofte foretrukket hos våken kritisk syk eller skadd pasient som puster selv. Still inn oksygentilførselen slik at reservoarbaggen hele tiden er fylt (minst 6 l/min, ofte 10–12 l/min). Følg med på at det ikke blir knekk i «halsen» på reservoaret. (</a:t>
            </a:r>
            <a:r>
              <a:rPr lang="nb-NO" sz="1100" b="0" i="1" dirty="0" err="1">
                <a:solidFill>
                  <a:srgbClr val="404041"/>
                </a:solidFill>
                <a:effectLst/>
                <a:latin typeface="+mn-lt"/>
              </a:rPr>
              <a:t>lvh</a:t>
            </a:r>
            <a:r>
              <a:rPr lang="nb-NO" sz="1100" b="0" i="1" dirty="0">
                <a:solidFill>
                  <a:srgbClr val="404041"/>
                </a:solidFill>
                <a:effectLst/>
                <a:latin typeface="+mn-lt"/>
              </a:rPr>
              <a:t> dato 14.07.23).</a:t>
            </a:r>
            <a:r>
              <a:rPr lang="sv-SE" altLang="nb-NO" sz="1100" i="1" dirty="0">
                <a:latin typeface="+mn-lt"/>
              </a:rPr>
              <a:t> </a:t>
            </a:r>
            <a:r>
              <a:rPr lang="sv-SE" altLang="nb-NO" sz="1100" i="1" dirty="0" err="1">
                <a:latin typeface="+mn-lt"/>
              </a:rPr>
              <a:t>Vær</a:t>
            </a:r>
            <a:r>
              <a:rPr lang="sv-SE" altLang="nb-NO" sz="1100" i="1" dirty="0">
                <a:latin typeface="+mn-lt"/>
              </a:rPr>
              <a:t> </a:t>
            </a:r>
            <a:r>
              <a:rPr lang="sv-SE" altLang="nb-NO" sz="1100" i="1" dirty="0" err="1">
                <a:latin typeface="+mn-lt"/>
              </a:rPr>
              <a:t>tydelig</a:t>
            </a:r>
            <a:r>
              <a:rPr lang="sv-SE" altLang="nb-NO" sz="1100" i="1" dirty="0">
                <a:latin typeface="+mn-lt"/>
              </a:rPr>
              <a:t> på at </a:t>
            </a:r>
            <a:r>
              <a:rPr lang="sv-SE" altLang="nb-NO" sz="1100" i="1" dirty="0" err="1">
                <a:latin typeface="+mn-lt"/>
              </a:rPr>
              <a:t>maske</a:t>
            </a:r>
            <a:r>
              <a:rPr lang="sv-SE" altLang="nb-NO" sz="1100" i="1" dirty="0">
                <a:latin typeface="+mn-lt"/>
              </a:rPr>
              <a:t> med reservoar </a:t>
            </a:r>
            <a:r>
              <a:rPr lang="sv-SE" altLang="nb-NO" sz="1100" i="1" dirty="0" err="1">
                <a:latin typeface="+mn-lt"/>
              </a:rPr>
              <a:t>brukes</a:t>
            </a:r>
            <a:r>
              <a:rPr lang="sv-SE" altLang="nb-NO" sz="1100" i="1" dirty="0">
                <a:latin typeface="+mn-lt"/>
              </a:rPr>
              <a:t> i </a:t>
            </a:r>
            <a:r>
              <a:rPr lang="sv-SE" altLang="nb-NO" sz="1100" i="1" dirty="0" err="1">
                <a:latin typeface="+mn-lt"/>
              </a:rPr>
              <a:t>akuttmedisin</a:t>
            </a:r>
            <a:r>
              <a:rPr lang="sv-SE" altLang="nb-NO" sz="1100" i="1" dirty="0">
                <a:latin typeface="+mn-lt"/>
              </a:rPr>
              <a:t> i </a:t>
            </a:r>
            <a:r>
              <a:rPr lang="sv-SE" altLang="nb-NO" sz="1100" i="1" dirty="0" err="1">
                <a:latin typeface="+mn-lt"/>
              </a:rPr>
              <a:t>alle</a:t>
            </a:r>
            <a:r>
              <a:rPr lang="sv-SE" altLang="nb-NO" sz="1100" i="1" dirty="0">
                <a:latin typeface="+mn-lt"/>
              </a:rPr>
              <a:t> </a:t>
            </a:r>
            <a:r>
              <a:rPr lang="sv-SE" altLang="nb-NO" sz="1100" i="1" dirty="0" err="1">
                <a:latin typeface="+mn-lt"/>
              </a:rPr>
              <a:t>akutte</a:t>
            </a:r>
            <a:r>
              <a:rPr lang="sv-SE" altLang="nb-NO" sz="1100" i="1" dirty="0">
                <a:latin typeface="+mn-lt"/>
              </a:rPr>
              <a:t> </a:t>
            </a:r>
            <a:r>
              <a:rPr lang="sv-SE" altLang="nb-NO" sz="1100" i="1" dirty="0" err="1">
                <a:latin typeface="+mn-lt"/>
              </a:rPr>
              <a:t>tilfeller</a:t>
            </a:r>
            <a:r>
              <a:rPr lang="sv-SE" altLang="nb-NO" sz="1100" i="1" dirty="0">
                <a:latin typeface="+mn-lt"/>
              </a:rPr>
              <a:t> med </a:t>
            </a:r>
            <a:r>
              <a:rPr lang="sv-SE" altLang="nb-NO" sz="1100" i="1" dirty="0" err="1">
                <a:latin typeface="+mn-lt"/>
              </a:rPr>
              <a:t>alvorlig</a:t>
            </a:r>
            <a:r>
              <a:rPr lang="sv-SE" altLang="nb-NO" sz="1100" i="1" dirty="0">
                <a:latin typeface="+mn-lt"/>
              </a:rPr>
              <a:t> </a:t>
            </a:r>
            <a:r>
              <a:rPr lang="sv-SE" altLang="nb-NO" sz="1100" i="1" dirty="0" err="1">
                <a:latin typeface="+mn-lt"/>
              </a:rPr>
              <a:t>hypoxi</a:t>
            </a:r>
            <a:r>
              <a:rPr lang="sv-SE" altLang="nb-NO" sz="1100" i="1" dirty="0">
                <a:latin typeface="+mn-lt"/>
              </a:rPr>
              <a:t>/nedsatt </a:t>
            </a:r>
            <a:r>
              <a:rPr lang="sv-SE" altLang="nb-NO" sz="1100" i="1" dirty="0" err="1">
                <a:latin typeface="+mn-lt"/>
              </a:rPr>
              <a:t>oksygenmetning</a:t>
            </a:r>
            <a:r>
              <a:rPr lang="sv-SE" altLang="nb-NO" sz="1100" i="1" dirty="0">
                <a:latin typeface="+mn-lt"/>
              </a:rPr>
              <a:t>.</a:t>
            </a:r>
            <a:r>
              <a:rPr lang="sv-SE" altLang="nb-NO" sz="1100" i="1" dirty="0">
                <a:solidFill>
                  <a:srgbClr val="000000"/>
                </a:solidFill>
                <a:latin typeface="+mn-lt"/>
              </a:rPr>
              <a:t> </a:t>
            </a:r>
            <a:br>
              <a:rPr lang="sv-SE" altLang="nb-NO" sz="1100" b="1" i="1" dirty="0">
                <a:latin typeface="+mn-lt"/>
              </a:rPr>
            </a:br>
            <a:r>
              <a:rPr lang="sv-SE" altLang="nb-NO" sz="1100" b="1" i="1" u="sng" dirty="0" err="1">
                <a:latin typeface="+mn-lt"/>
              </a:rPr>
              <a:t>Oxymask</a:t>
            </a:r>
            <a:r>
              <a:rPr lang="sv-SE" altLang="nb-NO" sz="1100" b="1" i="1" u="sng" dirty="0">
                <a:latin typeface="+mn-lt"/>
              </a:rPr>
              <a:t> TM</a:t>
            </a:r>
            <a:r>
              <a:rPr lang="sv-SE" altLang="nb-NO" sz="1100" b="1" i="1" dirty="0">
                <a:latin typeface="+mn-lt"/>
              </a:rPr>
              <a:t> med </a:t>
            </a:r>
            <a:r>
              <a:rPr lang="sv-SE" altLang="nb-NO" sz="1100" b="1" i="1" dirty="0">
                <a:solidFill>
                  <a:srgbClr val="000000"/>
                </a:solidFill>
                <a:latin typeface="+mn-lt"/>
              </a:rPr>
              <a:t>utluftningshull for CO2, </a:t>
            </a:r>
            <a:r>
              <a:rPr lang="sv-SE" altLang="nb-NO" sz="1100" b="1" i="1" dirty="0">
                <a:latin typeface="+mn-lt"/>
              </a:rPr>
              <a:t>1–15 liter/</a:t>
            </a:r>
            <a:r>
              <a:rPr lang="sv-SE" altLang="nb-NO" sz="1100" b="1" i="1" dirty="0" err="1">
                <a:latin typeface="+mn-lt"/>
              </a:rPr>
              <a:t>minutt</a:t>
            </a:r>
            <a:r>
              <a:rPr lang="sv-SE" altLang="nb-NO" sz="1100" b="0" i="1" baseline="0" dirty="0">
                <a:latin typeface="+mn-lt"/>
              </a:rPr>
              <a:t> </a:t>
            </a:r>
            <a:r>
              <a:rPr lang="sv-SE" altLang="nb-NO" sz="1100" b="1" i="1" baseline="0" dirty="0">
                <a:latin typeface="+mn-lt"/>
              </a:rPr>
              <a:t>kan </a:t>
            </a:r>
            <a:r>
              <a:rPr lang="sv-SE" altLang="nb-NO" sz="1100" b="1" i="1" baseline="0" dirty="0" err="1">
                <a:latin typeface="+mn-lt"/>
              </a:rPr>
              <a:t>gi</a:t>
            </a:r>
            <a:r>
              <a:rPr lang="sv-SE" altLang="nb-NO" sz="1100" b="1" i="1" baseline="0" dirty="0">
                <a:latin typeface="+mn-lt"/>
              </a:rPr>
              <a:t> </a:t>
            </a:r>
            <a:r>
              <a:rPr lang="sv-SE" altLang="nb-NO" sz="1100" b="1" i="1" dirty="0">
                <a:latin typeface="+mn-lt"/>
              </a:rPr>
              <a:t>24–90 % O2 </a:t>
            </a:r>
            <a:r>
              <a:rPr lang="sv-SE" altLang="nb-NO" sz="1100" b="1" i="1" dirty="0">
                <a:latin typeface="+mn-lt"/>
                <a:sym typeface="Wingdings" panose="05000000000000000000" pitchFamily="2" charset="2"/>
              </a:rPr>
              <a:t> </a:t>
            </a:r>
            <a:r>
              <a:rPr lang="sv-SE" altLang="nb-NO" sz="1100" i="1" dirty="0">
                <a:latin typeface="+mn-lt"/>
                <a:sym typeface="Wingdings" panose="05000000000000000000" pitchFamily="2" charset="2"/>
              </a:rPr>
              <a:t>Praktisk med </a:t>
            </a:r>
            <a:r>
              <a:rPr lang="sv-SE" altLang="nb-NO" sz="1100" i="1" dirty="0" err="1">
                <a:latin typeface="+mn-lt"/>
                <a:sym typeface="Wingdings" panose="05000000000000000000" pitchFamily="2" charset="2"/>
              </a:rPr>
              <a:t>mulighet</a:t>
            </a:r>
            <a:r>
              <a:rPr lang="sv-SE" altLang="nb-NO" sz="1100" i="1" dirty="0">
                <a:latin typeface="+mn-lt"/>
                <a:sym typeface="Wingdings" panose="05000000000000000000" pitchFamily="2" charset="2"/>
              </a:rPr>
              <a:t> for å </a:t>
            </a:r>
            <a:r>
              <a:rPr lang="sv-SE" altLang="nb-NO" sz="1100" i="1" dirty="0" err="1">
                <a:latin typeface="+mn-lt"/>
                <a:sym typeface="Wingdings" panose="05000000000000000000" pitchFamily="2" charset="2"/>
              </a:rPr>
              <a:t>gi</a:t>
            </a:r>
            <a:r>
              <a:rPr lang="sv-SE" altLang="nb-NO" sz="1100" i="1" dirty="0">
                <a:latin typeface="+mn-lt"/>
                <a:sym typeface="Wingdings" panose="05000000000000000000" pitchFamily="2" charset="2"/>
              </a:rPr>
              <a:t> 1-15 l/min, MEN gir </a:t>
            </a:r>
            <a:r>
              <a:rPr lang="sv-SE" altLang="nb-NO" sz="1100" i="1" dirty="0" err="1">
                <a:latin typeface="+mn-lt"/>
                <a:sym typeface="Wingdings" panose="05000000000000000000" pitchFamily="2" charset="2"/>
              </a:rPr>
              <a:t>unøyaktig</a:t>
            </a:r>
            <a:r>
              <a:rPr lang="sv-SE" altLang="nb-NO" sz="1100" i="1" dirty="0">
                <a:latin typeface="+mn-lt"/>
                <a:sym typeface="Wingdings" panose="05000000000000000000" pitchFamily="2" charset="2"/>
              </a:rPr>
              <a:t> </a:t>
            </a:r>
            <a:r>
              <a:rPr lang="sv-SE" altLang="nb-NO" sz="1100" i="1" dirty="0" err="1">
                <a:latin typeface="+mn-lt"/>
                <a:sym typeface="Wingdings" panose="05000000000000000000" pitchFamily="2" charset="2"/>
              </a:rPr>
              <a:t>flow</a:t>
            </a:r>
            <a:r>
              <a:rPr lang="sv-SE" altLang="nb-NO" sz="1100" i="1" dirty="0">
                <a:latin typeface="+mn-lt"/>
                <a:sym typeface="Wingdings" panose="05000000000000000000" pitchFamily="2" charset="2"/>
              </a:rPr>
              <a:t> ved behov for </a:t>
            </a:r>
            <a:r>
              <a:rPr lang="sv-SE" altLang="nb-NO" sz="1100" i="1" dirty="0" err="1">
                <a:latin typeface="+mn-lt"/>
                <a:sym typeface="Wingdings" panose="05000000000000000000" pitchFamily="2" charset="2"/>
              </a:rPr>
              <a:t>høy</a:t>
            </a:r>
            <a:r>
              <a:rPr lang="sv-SE" altLang="nb-NO" sz="1100" i="1" dirty="0">
                <a:latin typeface="+mn-lt"/>
                <a:sym typeface="Wingdings" panose="05000000000000000000" pitchFamily="2" charset="2"/>
              </a:rPr>
              <a:t> O2 </a:t>
            </a:r>
            <a:r>
              <a:rPr lang="sv-SE" altLang="nb-NO" sz="1100" i="1" dirty="0" err="1">
                <a:latin typeface="+mn-lt"/>
                <a:sym typeface="Wingdings" panose="05000000000000000000" pitchFamily="2" charset="2"/>
              </a:rPr>
              <a:t>konsentrasjon</a:t>
            </a:r>
            <a:r>
              <a:rPr lang="sv-SE" altLang="nb-NO" sz="1100" i="1" dirty="0">
                <a:latin typeface="+mn-lt"/>
              </a:rPr>
              <a:t> </a:t>
            </a:r>
          </a:p>
          <a:p>
            <a:pPr eaLnBrk="1" hangingPunct="1"/>
            <a:endParaRPr lang="nb-NO" altLang="sv-SE" sz="1100" b="1" i="1" dirty="0">
              <a:latin typeface="+mn-lt"/>
              <a:ea typeface="MS PGothic"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nb-NO" altLang="sv-SE" sz="1100" b="1" i="0" dirty="0">
                <a:latin typeface="+mn-lt"/>
                <a:ea typeface="MS PGothic" pitchFamily="34" charset="-128"/>
              </a:rPr>
              <a:t>Hvis aktuelt; </a:t>
            </a:r>
            <a:r>
              <a:rPr lang="nb-NO" altLang="sv-SE" sz="1100" b="1" i="1" dirty="0">
                <a:latin typeface="+mn-lt"/>
                <a:ea typeface="MS PGothic" pitchFamily="34" charset="-128"/>
              </a:rPr>
              <a:t>v</a:t>
            </a:r>
            <a:r>
              <a:rPr lang="sv-SE" altLang="nb-NO" sz="1100" b="1" dirty="0">
                <a:latin typeface="+mn-lt"/>
              </a:rPr>
              <a:t>is </a:t>
            </a:r>
            <a:r>
              <a:rPr lang="sv-SE" altLang="nb-NO" sz="1100" b="1" dirty="0" err="1">
                <a:latin typeface="+mn-lt"/>
              </a:rPr>
              <a:t>og</a:t>
            </a:r>
            <a:r>
              <a:rPr lang="sv-SE" altLang="nb-NO" sz="1100" b="1" dirty="0">
                <a:latin typeface="+mn-lt"/>
              </a:rPr>
              <a:t> </a:t>
            </a:r>
            <a:r>
              <a:rPr lang="sv-SE" altLang="nb-NO" sz="1100" b="1" dirty="0" err="1">
                <a:latin typeface="+mn-lt"/>
              </a:rPr>
              <a:t>demonstrer</a:t>
            </a:r>
            <a:r>
              <a:rPr lang="sv-SE" altLang="nb-NO" sz="1100" b="1" dirty="0">
                <a:latin typeface="+mn-lt"/>
              </a:rPr>
              <a:t> </a:t>
            </a:r>
            <a:r>
              <a:rPr lang="sv-SE" altLang="nb-NO" sz="1100" b="1" dirty="0" err="1">
                <a:latin typeface="+mn-lt"/>
              </a:rPr>
              <a:t>gjerne</a:t>
            </a:r>
            <a:r>
              <a:rPr lang="sv-SE" altLang="nb-NO" sz="1100" b="1" dirty="0">
                <a:latin typeface="+mn-lt"/>
              </a:rPr>
              <a:t> </a:t>
            </a:r>
            <a:r>
              <a:rPr lang="sv-SE" altLang="nb-NO" sz="1100" b="1" dirty="0" err="1">
                <a:latin typeface="+mn-lt"/>
              </a:rPr>
              <a:t>utstyret</a:t>
            </a:r>
            <a:r>
              <a:rPr lang="sv-SE" altLang="nb-NO" sz="1100" b="1" dirty="0">
                <a:latin typeface="+mn-lt"/>
              </a:rPr>
              <a:t> </a:t>
            </a:r>
            <a:r>
              <a:rPr lang="sv-SE" altLang="nb-NO" sz="1100" b="1" dirty="0" err="1">
                <a:latin typeface="+mn-lt"/>
              </a:rPr>
              <a:t>dere</a:t>
            </a:r>
            <a:r>
              <a:rPr lang="sv-SE" altLang="nb-NO" sz="1100" b="1" dirty="0">
                <a:latin typeface="+mn-lt"/>
              </a:rPr>
              <a:t> </a:t>
            </a:r>
            <a:r>
              <a:rPr lang="sv-SE" altLang="nb-NO" sz="1100" b="1" dirty="0" err="1">
                <a:latin typeface="+mn-lt"/>
              </a:rPr>
              <a:t>bruker</a:t>
            </a:r>
            <a:r>
              <a:rPr lang="sv-SE" altLang="nb-NO" sz="1100" b="1" dirty="0">
                <a:latin typeface="+mn-lt"/>
              </a:rPr>
              <a:t> lokalt, samt </a:t>
            </a:r>
            <a:r>
              <a:rPr lang="sv-SE" altLang="nb-NO" sz="1100" b="1" dirty="0" err="1">
                <a:latin typeface="+mn-lt"/>
              </a:rPr>
              <a:t>hvor</a:t>
            </a:r>
            <a:r>
              <a:rPr lang="sv-SE" altLang="nb-NO" sz="1100" b="1" dirty="0">
                <a:latin typeface="+mn-lt"/>
              </a:rPr>
              <a:t> på kula </a:t>
            </a:r>
            <a:r>
              <a:rPr lang="sv-SE" altLang="nb-NO" sz="1100" b="1" dirty="0" err="1">
                <a:latin typeface="+mn-lt"/>
              </a:rPr>
              <a:t>dere</a:t>
            </a:r>
            <a:r>
              <a:rPr lang="sv-SE" altLang="nb-NO" sz="1100" b="1" dirty="0">
                <a:latin typeface="+mn-lt"/>
              </a:rPr>
              <a:t> </a:t>
            </a:r>
            <a:r>
              <a:rPr lang="sv-SE" altLang="nb-NO" sz="1100" b="1" dirty="0" err="1">
                <a:latin typeface="+mn-lt"/>
              </a:rPr>
              <a:t>avleser</a:t>
            </a:r>
            <a:r>
              <a:rPr lang="sv-SE" altLang="nb-NO" sz="1100" b="1" dirty="0">
                <a:latin typeface="+mn-lt"/>
              </a:rPr>
              <a:t> </a:t>
            </a:r>
            <a:r>
              <a:rPr lang="sv-SE" altLang="nb-NO" sz="1100" b="1" dirty="0" err="1">
                <a:latin typeface="+mn-lt"/>
              </a:rPr>
              <a:t>antall</a:t>
            </a:r>
            <a:r>
              <a:rPr lang="sv-SE" altLang="nb-NO" sz="1100" b="1" dirty="0">
                <a:latin typeface="+mn-lt"/>
              </a:rPr>
              <a:t> liter/min</a:t>
            </a:r>
            <a:r>
              <a:rPr lang="sv-SE" altLang="nb-NO" sz="1100" dirty="0">
                <a:latin typeface="+mn-lt"/>
              </a:rPr>
              <a:t>.</a:t>
            </a:r>
          </a:p>
          <a:p>
            <a:pPr marL="0" marR="0" lvl="0" indent="0" algn="l" defTabSz="914400" rtl="0" eaLnBrk="1" fontAlgn="base" latinLnBrk="0" hangingPunct="1">
              <a:lnSpc>
                <a:spcPct val="100000"/>
              </a:lnSpc>
              <a:spcBef>
                <a:spcPct val="30000"/>
              </a:spcBef>
              <a:spcAft>
                <a:spcPct val="0"/>
              </a:spcAft>
              <a:buClrTx/>
              <a:buSzTx/>
              <a:buFontTx/>
              <a:buNone/>
              <a:tabLst/>
              <a:defRPr/>
            </a:pPr>
            <a:r>
              <a:rPr lang="sv-SE" altLang="nb-NO" sz="1100" dirty="0" err="1">
                <a:latin typeface="+mn-lt"/>
              </a:rPr>
              <a:t>https</a:t>
            </a:r>
            <a:r>
              <a:rPr lang="sv-SE" altLang="nb-NO" sz="1100" dirty="0">
                <a:latin typeface="+mn-lt"/>
              </a:rPr>
              <a:t>://</a:t>
            </a:r>
            <a:r>
              <a:rPr lang="sv-SE" altLang="nb-NO" sz="1100" dirty="0" err="1">
                <a:latin typeface="+mn-lt"/>
              </a:rPr>
              <a:t>www.lvh.no</a:t>
            </a:r>
            <a:r>
              <a:rPr lang="sv-SE" altLang="nb-NO" sz="1100" dirty="0">
                <a:latin typeface="+mn-lt"/>
              </a:rPr>
              <a:t>/</a:t>
            </a:r>
            <a:r>
              <a:rPr lang="sv-SE" altLang="nb-NO" sz="1100" dirty="0" err="1">
                <a:latin typeface="+mn-lt"/>
              </a:rPr>
              <a:t>naar_det_haster</a:t>
            </a:r>
            <a:r>
              <a:rPr lang="sv-SE" altLang="nb-NO" sz="1100" dirty="0">
                <a:latin typeface="+mn-lt"/>
              </a:rPr>
              <a:t>/</a:t>
            </a:r>
            <a:r>
              <a:rPr lang="sv-SE" altLang="nb-NO" sz="1100" dirty="0" err="1">
                <a:latin typeface="+mn-lt"/>
              </a:rPr>
              <a:t>praktiske_ferdigheter</a:t>
            </a:r>
            <a:r>
              <a:rPr lang="sv-SE" altLang="nb-NO" sz="1100" dirty="0">
                <a:latin typeface="+mn-lt"/>
              </a:rPr>
              <a:t>/</a:t>
            </a:r>
            <a:r>
              <a:rPr lang="sv-SE" altLang="nb-NO" sz="1100" dirty="0" err="1">
                <a:latin typeface="+mn-lt"/>
              </a:rPr>
              <a:t>oksygenbehandling</a:t>
            </a:r>
            <a:r>
              <a:rPr lang="sv-SE" altLang="nb-NO" sz="1100" dirty="0">
                <a:latin typeface="+mn-lt"/>
              </a:rPr>
              <a:t>/</a:t>
            </a:r>
            <a:r>
              <a:rPr lang="sv-SE" altLang="nb-NO" sz="1100" dirty="0" err="1">
                <a:latin typeface="+mn-lt"/>
              </a:rPr>
              <a:t>oksygenbehandling</a:t>
            </a:r>
            <a:endParaRPr lang="sv-SE" altLang="nb-NO" sz="1100" dirty="0">
              <a:latin typeface="+mn-lt"/>
            </a:endParaRPr>
          </a:p>
          <a:p>
            <a:endParaRPr lang="nb-NO" sz="1100" dirty="0"/>
          </a:p>
        </p:txBody>
      </p:sp>
      <p:sp>
        <p:nvSpPr>
          <p:cNvPr id="4" name="Plassholder for lysbildenummer 3"/>
          <p:cNvSpPr>
            <a:spLocks noGrp="1"/>
          </p:cNvSpPr>
          <p:nvPr>
            <p:ph type="sldNum" sz="quarter" idx="5"/>
          </p:nvPr>
        </p:nvSpPr>
        <p:spPr/>
        <p:txBody>
          <a:bodyPr/>
          <a:lstStyle/>
          <a:p>
            <a:fld id="{80467F5B-2F3B-47C8-8D92-64EC6D9D6733}" type="slidenum">
              <a:rPr lang="nb-NO" smtClean="0"/>
              <a:t>42</a:t>
            </a:fld>
            <a:endParaRPr lang="nb-NO"/>
          </a:p>
        </p:txBody>
      </p:sp>
    </p:spTree>
    <p:extLst>
      <p:ext uri="{BB962C8B-B14F-4D97-AF65-F5344CB8AC3E}">
        <p14:creationId xmlns:p14="http://schemas.microsoft.com/office/powerpoint/2010/main" val="157934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eaLnBrk="1" hangingPunct="1">
              <a:spcBef>
                <a:spcPct val="0"/>
              </a:spcBef>
            </a:pPr>
            <a:r>
              <a:rPr lang="nb-NO" altLang="nb-NO" sz="1200" b="1" i="1" dirty="0">
                <a:solidFill>
                  <a:srgbClr val="000000"/>
                </a:solidFill>
              </a:rPr>
              <a:t>Da har vi gjennomgått observasjoner, målinger og tiltakspunkter på B ved bruk av filmer og trening.</a:t>
            </a:r>
            <a:r>
              <a:rPr lang="nb-NO" altLang="nb-NO" sz="1200" i="1" dirty="0">
                <a:solidFill>
                  <a:srgbClr val="000000"/>
                </a:solidFill>
              </a:rPr>
              <a:t> </a:t>
            </a:r>
          </a:p>
          <a:p>
            <a:pPr eaLnBrk="1" hangingPunct="1">
              <a:spcBef>
                <a:spcPct val="0"/>
              </a:spcBef>
            </a:pPr>
            <a:endParaRPr lang="nb-NO" altLang="nb-NO" sz="1200" i="1" dirty="0">
              <a:solidFill>
                <a:srgbClr val="000000"/>
              </a:solidFill>
            </a:endParaRPr>
          </a:p>
          <a:p>
            <a:pPr eaLnBrk="1" hangingPunct="1">
              <a:spcBef>
                <a:spcPct val="0"/>
              </a:spcBef>
            </a:pPr>
            <a:r>
              <a:rPr lang="nb-NO" altLang="nb-NO" sz="1200" i="1" dirty="0">
                <a:solidFill>
                  <a:srgbClr val="000000"/>
                </a:solidFill>
              </a:rPr>
              <a:t>I tillegg til målinger/</a:t>
            </a:r>
            <a:r>
              <a:rPr lang="nb-NO" altLang="nb-NO" sz="1200" i="1" dirty="0" err="1">
                <a:solidFill>
                  <a:srgbClr val="000000"/>
                </a:solidFill>
              </a:rPr>
              <a:t>vitalia</a:t>
            </a:r>
            <a:r>
              <a:rPr lang="nb-NO" altLang="nb-NO" sz="1200" i="1" dirty="0">
                <a:solidFill>
                  <a:srgbClr val="000000"/>
                </a:solidFill>
              </a:rPr>
              <a:t>  er det viktig at vi tenker på sitte-/liggestilling, frisk luft og eventuelt pusteveiledning for å hjelpe pasienten med å få til å puste godt. Dette bedrer muligheten for godt oksygenopptak. </a:t>
            </a:r>
          </a:p>
          <a:p>
            <a:pPr eaLnBrk="1" hangingPunct="1">
              <a:spcBef>
                <a:spcPct val="0"/>
              </a:spcBef>
            </a:pPr>
            <a:endParaRPr lang="nb-NO" altLang="nb-NO" sz="1200" i="1" dirty="0">
              <a:solidFill>
                <a:srgbClr val="000000"/>
              </a:solidFill>
            </a:endParaRPr>
          </a:p>
          <a:p>
            <a:pPr eaLnBrk="1" hangingPunct="1">
              <a:spcBef>
                <a:spcPct val="0"/>
              </a:spcBef>
            </a:pPr>
            <a:r>
              <a:rPr lang="nb-NO" altLang="nb-NO" sz="1200" i="1" dirty="0">
                <a:solidFill>
                  <a:srgbClr val="000000"/>
                </a:solidFill>
              </a:rPr>
              <a:t>Vi har ikke gjennomgått assistert ventilasjon, da dette tilhører HLR trening som er på trinn 2 i </a:t>
            </a:r>
            <a:r>
              <a:rPr lang="nb-NO" altLang="nb-NO" sz="1200" i="1" dirty="0" err="1">
                <a:solidFill>
                  <a:srgbClr val="000000"/>
                </a:solidFill>
              </a:rPr>
              <a:t>KlinObsKommune</a:t>
            </a:r>
            <a:r>
              <a:rPr lang="nb-NO" altLang="nb-NO" sz="1200" i="1" dirty="0">
                <a:solidFill>
                  <a:srgbClr val="000000"/>
                </a:solidFill>
              </a:rPr>
              <a:t> modellen.</a:t>
            </a:r>
          </a:p>
          <a:p>
            <a:pPr eaLnBrk="1" hangingPunct="1">
              <a:spcBef>
                <a:spcPct val="0"/>
              </a:spcBef>
            </a:pPr>
            <a:endParaRPr lang="nb-NO" altLang="nb-NO" sz="1200" i="1" dirty="0">
              <a:solidFill>
                <a:srgbClr val="000000"/>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nb-NO" altLang="nb-NO" sz="1200" i="1" dirty="0"/>
              <a:t>Nå kan dere finne</a:t>
            </a:r>
            <a:r>
              <a:rPr lang="nb-NO" altLang="nb-NO" sz="1200" i="1" baseline="0" dirty="0"/>
              <a:t> skjema for</a:t>
            </a:r>
            <a:r>
              <a:rPr lang="nb-NO" altLang="nb-NO" sz="1200" i="1" dirty="0"/>
              <a:t> egenvurderingen og fylle inn.</a:t>
            </a:r>
          </a:p>
          <a:p>
            <a:pPr eaLnBrk="1" hangingPunct="1">
              <a:spcBef>
                <a:spcPct val="0"/>
              </a:spcBef>
            </a:pPr>
            <a:endParaRPr lang="nb-NO" altLang="nb-NO" sz="1200" dirty="0"/>
          </a:p>
        </p:txBody>
      </p:sp>
      <p:sp>
        <p:nvSpPr>
          <p:cNvPr id="4" name="Plassholder for lysbildenummer 3"/>
          <p:cNvSpPr>
            <a:spLocks noGrp="1"/>
          </p:cNvSpPr>
          <p:nvPr>
            <p:ph type="sldNum" sz="quarter" idx="5"/>
          </p:nvPr>
        </p:nvSpPr>
        <p:spPr/>
        <p:txBody>
          <a:bodyPr/>
          <a:lstStyle/>
          <a:p>
            <a:fld id="{80467F5B-2F3B-47C8-8D92-64EC6D9D6733}" type="slidenum">
              <a:rPr lang="nb-NO" smtClean="0"/>
              <a:t>43</a:t>
            </a:fld>
            <a:endParaRPr lang="nb-NO"/>
          </a:p>
        </p:txBody>
      </p:sp>
    </p:spTree>
    <p:extLst>
      <p:ext uri="{BB962C8B-B14F-4D97-AF65-F5344CB8AC3E}">
        <p14:creationId xmlns:p14="http://schemas.microsoft.com/office/powerpoint/2010/main" val="18122364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702EB-E1AC-040A-50AD-D0890F5C7EF5}"/>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E0074C61-DAB1-6DBA-7343-1FE2AD8E23ED}"/>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B35D6DF6-096C-70A5-5391-770FCD3A2DCC}"/>
              </a:ext>
            </a:extLst>
          </p:cNvPr>
          <p:cNvSpPr>
            <a:spLocks noGrp="1"/>
          </p:cNvSpPr>
          <p:nvPr>
            <p:ph type="body" idx="1"/>
          </p:nvPr>
        </p:nvSpPr>
        <p:spPr/>
        <p:txBody>
          <a:bodyPr/>
          <a:lstStyle/>
          <a:p>
            <a:pPr eaLnBrk="1" hangingPunct="1">
              <a:spcBef>
                <a:spcPct val="0"/>
              </a:spcBef>
            </a:pPr>
            <a:r>
              <a:rPr lang="nb-NO" altLang="nb-NO" sz="1200" b="1" i="1" dirty="0"/>
              <a:t>Da går vi over til C – sirkulasjon.</a:t>
            </a:r>
          </a:p>
          <a:p>
            <a:pPr eaLnBrk="1" hangingPunct="1">
              <a:spcBef>
                <a:spcPct val="0"/>
              </a:spcBef>
            </a:pPr>
            <a:endParaRPr lang="nb-NO" altLang="nb-NO" sz="1200" b="1" baseline="0" dirty="0"/>
          </a:p>
          <a:p>
            <a:pPr marL="0" marR="0" lvl="0" indent="0" algn="l" defTabSz="914400" rtl="0" eaLnBrk="1" fontAlgn="base" latinLnBrk="0" hangingPunct="1">
              <a:lnSpc>
                <a:spcPct val="100000"/>
              </a:lnSpc>
              <a:spcBef>
                <a:spcPct val="0"/>
              </a:spcBef>
              <a:spcAft>
                <a:spcPct val="0"/>
              </a:spcAft>
              <a:buClrTx/>
              <a:buSzTx/>
              <a:buFontTx/>
              <a:buNone/>
              <a:tabLst/>
              <a:defRPr/>
            </a:pPr>
            <a:r>
              <a:rPr lang="nb-NO" altLang="nb-NO" sz="1200" i="0" dirty="0"/>
              <a:t>Trykk for neste side for gjennomgang av observasjoner, målinger og tiltak på C</a:t>
            </a:r>
          </a:p>
          <a:p>
            <a:pPr eaLnBrk="1" hangingPunct="1">
              <a:spcBef>
                <a:spcPct val="0"/>
              </a:spcBef>
            </a:pPr>
            <a:endParaRPr lang="nb-NO" altLang="nb-NO" sz="1200" baseline="0" dirty="0"/>
          </a:p>
          <a:p>
            <a:pPr eaLnBrk="1" hangingPunct="1">
              <a:spcBef>
                <a:spcPct val="0"/>
              </a:spcBef>
            </a:pPr>
            <a:endParaRPr lang="nb-NO" altLang="nb-NO" dirty="0"/>
          </a:p>
        </p:txBody>
      </p:sp>
      <p:sp>
        <p:nvSpPr>
          <p:cNvPr id="4" name="Plassholder for lysbildenummer 3">
            <a:extLst>
              <a:ext uri="{FF2B5EF4-FFF2-40B4-BE49-F238E27FC236}">
                <a16:creationId xmlns:a16="http://schemas.microsoft.com/office/drawing/2014/main" id="{87FC2C22-3389-0F7F-3B16-EA0D8EC3866E}"/>
              </a:ext>
            </a:extLst>
          </p:cNvPr>
          <p:cNvSpPr>
            <a:spLocks noGrp="1"/>
          </p:cNvSpPr>
          <p:nvPr>
            <p:ph type="sldNum" sz="quarter" idx="5"/>
          </p:nvPr>
        </p:nvSpPr>
        <p:spPr/>
        <p:txBody>
          <a:bodyPr/>
          <a:lstStyle/>
          <a:p>
            <a:fld id="{80467F5B-2F3B-47C8-8D92-64EC6D9D6733}" type="slidenum">
              <a:rPr lang="nb-NO" smtClean="0"/>
              <a:t>44</a:t>
            </a:fld>
            <a:endParaRPr lang="nb-NO"/>
          </a:p>
        </p:txBody>
      </p:sp>
    </p:spTree>
    <p:extLst>
      <p:ext uri="{BB962C8B-B14F-4D97-AF65-F5344CB8AC3E}">
        <p14:creationId xmlns:p14="http://schemas.microsoft.com/office/powerpoint/2010/main" val="41014760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i="1" dirty="0">
                <a:cs typeface="Calibri"/>
              </a:rPr>
              <a:t>Kroppen er avhengig av et velfungerende sirkulasjonssystem slik at alle celler og vev får de stoffer og gasser som trengs til de kjemiske prosessene som skjer for å opprettholde liv.</a:t>
            </a:r>
          </a:p>
          <a:p>
            <a:endParaRPr lang="nb-NO" sz="1200" i="1" dirty="0">
              <a:cs typeface="Calibri"/>
            </a:endParaRPr>
          </a:p>
          <a:p>
            <a:r>
              <a:rPr lang="nb-NO" sz="1200" i="1" dirty="0">
                <a:cs typeface="Calibri"/>
              </a:rPr>
              <a:t>På C er det derfor viktig å observere….. </a:t>
            </a:r>
            <a:r>
              <a:rPr lang="nb-NO" sz="1200" b="1" i="1" dirty="0">
                <a:cs typeface="Calibri"/>
              </a:rPr>
              <a:t>-&gt; </a:t>
            </a:r>
            <a:r>
              <a:rPr lang="nb-NO" sz="1200" b="0" i="0" dirty="0"/>
              <a:t>Snakk deg igjennom siden</a:t>
            </a:r>
          </a:p>
          <a:p>
            <a:endParaRPr lang="nb-NO" sz="1200" b="1" dirty="0">
              <a:cs typeface="Calibri"/>
            </a:endParaRPr>
          </a:p>
          <a:p>
            <a:r>
              <a:rPr lang="nb-NO" sz="1200" b="0" dirty="0">
                <a:cs typeface="Calibri"/>
              </a:rPr>
              <a:t>* Dette punktet skal legges inn i lommekortet ved neste revidering. </a:t>
            </a:r>
          </a:p>
        </p:txBody>
      </p:sp>
      <p:sp>
        <p:nvSpPr>
          <p:cNvPr id="4" name="Plassholder for lysbildenummer 3"/>
          <p:cNvSpPr>
            <a:spLocks noGrp="1"/>
          </p:cNvSpPr>
          <p:nvPr>
            <p:ph type="sldNum" sz="quarter" idx="5"/>
          </p:nvPr>
        </p:nvSpPr>
        <p:spPr/>
        <p:txBody>
          <a:bodyPr/>
          <a:lstStyle/>
          <a:p>
            <a:fld id="{80467F5B-2F3B-47C8-8D92-64EC6D9D6733}" type="slidenum">
              <a:rPr lang="nb-NO" smtClean="0"/>
              <a:t>45</a:t>
            </a:fld>
            <a:endParaRPr lang="nb-NO"/>
          </a:p>
        </p:txBody>
      </p:sp>
    </p:spTree>
    <p:extLst>
      <p:ext uri="{BB962C8B-B14F-4D97-AF65-F5344CB8AC3E}">
        <p14:creationId xmlns:p14="http://schemas.microsoft.com/office/powerpoint/2010/main" val="32875842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DD09E-BE06-1A19-D96B-52DAB39FC9A7}"/>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868472CC-1E74-B81D-06D7-8D4D8BFB30C5}"/>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080C6AD2-5A58-56B5-76F9-72B5319C9F17}"/>
              </a:ext>
            </a:extLst>
          </p:cNvPr>
          <p:cNvSpPr>
            <a:spLocks noGrp="1"/>
          </p:cNvSpPr>
          <p:nvPr>
            <p:ph type="body" idx="1"/>
          </p:nvPr>
        </p:nvSpPr>
        <p:spPr/>
        <p:txBody>
          <a:bodyPr/>
          <a:lstStyle/>
          <a:p>
            <a:r>
              <a:rPr lang="nb-NO" sz="1200" b="1" i="0" dirty="0">
                <a:cs typeface="Calibri" panose="020F0502020204030204"/>
              </a:rPr>
              <a:t>Til instruktører: </a:t>
            </a:r>
          </a:p>
          <a:p>
            <a:r>
              <a:rPr lang="nb-NO" sz="1200" i="0" dirty="0">
                <a:cs typeface="Calibri" panose="020F0502020204030204"/>
              </a:rPr>
              <a:t>Si hensikt og t</a:t>
            </a:r>
            <a:r>
              <a:rPr lang="nb-NO" sz="1200" b="0" i="0" dirty="0"/>
              <a:t>rykk på bildet for å se på film</a:t>
            </a:r>
          </a:p>
          <a:p>
            <a:endParaRPr lang="nb-NO" i="1" dirty="0">
              <a:cs typeface="Calibri" panose="020F0502020204030204"/>
            </a:endParaRPr>
          </a:p>
        </p:txBody>
      </p:sp>
      <p:sp>
        <p:nvSpPr>
          <p:cNvPr id="4" name="Plassholder for lysbildenummer 3">
            <a:extLst>
              <a:ext uri="{FF2B5EF4-FFF2-40B4-BE49-F238E27FC236}">
                <a16:creationId xmlns:a16="http://schemas.microsoft.com/office/drawing/2014/main" id="{476B1327-6DBE-1878-FB8A-16BE934B5C4A}"/>
              </a:ext>
            </a:extLst>
          </p:cNvPr>
          <p:cNvSpPr>
            <a:spLocks noGrp="1"/>
          </p:cNvSpPr>
          <p:nvPr>
            <p:ph type="sldNum" sz="quarter" idx="5"/>
          </p:nvPr>
        </p:nvSpPr>
        <p:spPr/>
        <p:txBody>
          <a:bodyPr/>
          <a:lstStyle/>
          <a:p>
            <a:fld id="{80467F5B-2F3B-47C8-8D92-64EC6D9D6733}" type="slidenum">
              <a:rPr lang="nb-NO" smtClean="0"/>
              <a:t>46</a:t>
            </a:fld>
            <a:endParaRPr lang="nb-NO"/>
          </a:p>
        </p:txBody>
      </p:sp>
    </p:spTree>
    <p:extLst>
      <p:ext uri="{BB962C8B-B14F-4D97-AF65-F5344CB8AC3E}">
        <p14:creationId xmlns:p14="http://schemas.microsoft.com/office/powerpoint/2010/main" val="1597583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100" b="1" i="1" dirty="0"/>
              <a:t>Da skal vi gjennomføre kapillær måling. </a:t>
            </a:r>
            <a:r>
              <a:rPr lang="nb-NO" sz="1100" i="1" dirty="0"/>
              <a:t>Gå sammen med makkeren din.</a:t>
            </a:r>
            <a:endParaRPr lang="en-US" sz="1100" i="1" dirty="0"/>
          </a:p>
          <a:p>
            <a:endParaRPr lang="nb-NO" sz="1100" b="1" i="1" dirty="0"/>
          </a:p>
          <a:p>
            <a:r>
              <a:rPr lang="nb-NO" sz="1100" b="1" i="1" dirty="0"/>
              <a:t>Gjennomføring:</a:t>
            </a:r>
            <a:endParaRPr lang="en-US" sz="1100" b="1" i="1" dirty="0">
              <a:cs typeface="Calibri"/>
            </a:endParaRPr>
          </a:p>
          <a:p>
            <a:r>
              <a:rPr lang="nb-NO" sz="1100" i="1" dirty="0"/>
              <a:t>1. Klem på negleseng, i pannen og evt. på brystbeinet. Hold presset i 5 sekunder</a:t>
            </a:r>
            <a:endParaRPr lang="en-US" sz="1100" i="1" dirty="0"/>
          </a:p>
          <a:p>
            <a:r>
              <a:rPr lang="nb-NO" sz="1100" i="1" dirty="0"/>
              <a:t>2. Slipp opp</a:t>
            </a:r>
            <a:endParaRPr lang="en-US" sz="1100" i="1" dirty="0"/>
          </a:p>
          <a:p>
            <a:r>
              <a:rPr lang="nb-NO" sz="1100" i="1" dirty="0"/>
              <a:t>3. Tell sekundene før normal hudfarge kommer tilbake (normalt 1-2 sekunder)</a:t>
            </a:r>
            <a:endParaRPr lang="en-US" sz="1100" i="1" dirty="0"/>
          </a:p>
          <a:p>
            <a:endParaRPr lang="nb-NO" sz="1100" i="1" dirty="0"/>
          </a:p>
          <a:p>
            <a:r>
              <a:rPr lang="nb-NO" sz="1100" i="1" dirty="0"/>
              <a:t>Forsinket kapillær fylling, dvs. over 3 sekunder, er tegn på nedsatt sirkulasjon.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100" i="1" dirty="0"/>
              <a:t>Hos personer med mørk hud er dette vanskeligere å se på huden. </a:t>
            </a:r>
          </a:p>
          <a:p>
            <a:endParaRPr lang="nb-NO" sz="1100" dirty="0"/>
          </a:p>
          <a:p>
            <a:endParaRPr lang="nb-NO" altLang="nb-NO" sz="1100" dirty="0">
              <a:cs typeface="Calibri"/>
            </a:endParaRPr>
          </a:p>
        </p:txBody>
      </p:sp>
      <p:sp>
        <p:nvSpPr>
          <p:cNvPr id="4" name="Plassholder for lysbildenummer 3"/>
          <p:cNvSpPr>
            <a:spLocks noGrp="1"/>
          </p:cNvSpPr>
          <p:nvPr>
            <p:ph type="sldNum" sz="quarter" idx="5"/>
          </p:nvPr>
        </p:nvSpPr>
        <p:spPr/>
        <p:txBody>
          <a:bodyPr/>
          <a:lstStyle/>
          <a:p>
            <a:fld id="{80467F5B-2F3B-47C8-8D92-64EC6D9D6733}" type="slidenum">
              <a:rPr lang="nb-NO" smtClean="0"/>
              <a:t>47</a:t>
            </a:fld>
            <a:endParaRPr lang="nb-NO"/>
          </a:p>
        </p:txBody>
      </p:sp>
    </p:spTree>
    <p:extLst>
      <p:ext uri="{BB962C8B-B14F-4D97-AF65-F5344CB8AC3E}">
        <p14:creationId xmlns:p14="http://schemas.microsoft.com/office/powerpoint/2010/main" val="33767620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DD09E-BE06-1A19-D96B-52DAB39FC9A7}"/>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868472CC-1E74-B81D-06D7-8D4D8BFB30C5}"/>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080C6AD2-5A58-56B5-76F9-72B5319C9F17}"/>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b="1" i="0" dirty="0">
                <a:cs typeface="Calibri"/>
              </a:rPr>
              <a:t>Til instruktør:</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i="0" dirty="0">
                <a:cs typeface="Calibri"/>
              </a:rPr>
              <a:t>Si hensikt og </a:t>
            </a:r>
            <a:r>
              <a:rPr lang="nb-NO" sz="1200" b="0" i="0" dirty="0">
                <a:cs typeface="Calibri"/>
              </a:rPr>
              <a:t>t</a:t>
            </a:r>
            <a:r>
              <a:rPr lang="nb-NO" sz="1200" b="0" i="0" dirty="0"/>
              <a:t>rykk på bildet for å se på film</a:t>
            </a:r>
          </a:p>
          <a:p>
            <a:endParaRPr lang="nb-NO" dirty="0"/>
          </a:p>
        </p:txBody>
      </p:sp>
      <p:sp>
        <p:nvSpPr>
          <p:cNvPr id="4" name="Plassholder for lysbildenummer 3">
            <a:extLst>
              <a:ext uri="{FF2B5EF4-FFF2-40B4-BE49-F238E27FC236}">
                <a16:creationId xmlns:a16="http://schemas.microsoft.com/office/drawing/2014/main" id="{476B1327-6DBE-1878-FB8A-16BE934B5C4A}"/>
              </a:ext>
            </a:extLst>
          </p:cNvPr>
          <p:cNvSpPr>
            <a:spLocks noGrp="1"/>
          </p:cNvSpPr>
          <p:nvPr>
            <p:ph type="sldNum" sz="quarter" idx="5"/>
          </p:nvPr>
        </p:nvSpPr>
        <p:spPr/>
        <p:txBody>
          <a:bodyPr/>
          <a:lstStyle/>
          <a:p>
            <a:fld id="{80467F5B-2F3B-47C8-8D92-64EC6D9D6733}" type="slidenum">
              <a:rPr lang="nb-NO" smtClean="0"/>
              <a:t>48</a:t>
            </a:fld>
            <a:endParaRPr lang="nb-NO"/>
          </a:p>
        </p:txBody>
      </p:sp>
    </p:spTree>
    <p:extLst>
      <p:ext uri="{BB962C8B-B14F-4D97-AF65-F5344CB8AC3E}">
        <p14:creationId xmlns:p14="http://schemas.microsoft.com/office/powerpoint/2010/main" val="15382328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ltLang="nb-NO" sz="1100" b="1" i="1" dirty="0">
                <a:latin typeface="+mn-lt"/>
                <a:cs typeface="Calibri"/>
              </a:rPr>
              <a:t>Vi skal nå trene på å kjenne, telle og vurdere puls. Dette krever kanskje mer trening enn vi tror.</a:t>
            </a:r>
          </a:p>
          <a:p>
            <a:endParaRPr lang="nb-NO" altLang="nb-NO" sz="1100" b="1" i="1" dirty="0">
              <a:latin typeface="+mn-lt"/>
              <a:cs typeface="Calibri"/>
            </a:endParaRPr>
          </a:p>
          <a:p>
            <a:r>
              <a:rPr lang="nb-NO" altLang="nb-NO" sz="1100" b="1" i="1" dirty="0">
                <a:latin typeface="+mn-lt"/>
                <a:cs typeface="Calibri"/>
              </a:rPr>
              <a:t>Gjennomføring: </a:t>
            </a:r>
          </a:p>
          <a:p>
            <a:pPr marL="229405" indent="-229405">
              <a:buAutoNum type="arabicPeriod"/>
            </a:pPr>
            <a:r>
              <a:rPr lang="nb-NO" altLang="nb-NO" sz="1100" i="1" dirty="0">
                <a:latin typeface="+mn-lt"/>
                <a:cs typeface="Calibri"/>
              </a:rPr>
              <a:t>Palper pulsen på tommelfingersiden av håndleddet, her er a. </a:t>
            </a:r>
            <a:r>
              <a:rPr lang="nb-NO" altLang="nb-NO" sz="1100" i="1" dirty="0" err="1">
                <a:latin typeface="+mn-lt"/>
                <a:cs typeface="Calibri"/>
              </a:rPr>
              <a:t>radialis</a:t>
            </a:r>
            <a:r>
              <a:rPr lang="nb-NO" altLang="nb-NO" sz="1100" i="1" dirty="0">
                <a:latin typeface="+mn-lt"/>
                <a:cs typeface="Calibri"/>
              </a:rPr>
              <a:t> lett tilgjengelig. Finn også halspulsåren (a. </a:t>
            </a:r>
            <a:r>
              <a:rPr lang="nb-NO" altLang="nb-NO" sz="1100" i="1" dirty="0" err="1">
                <a:latin typeface="+mn-lt"/>
                <a:cs typeface="Calibri"/>
              </a:rPr>
              <a:t>carotis</a:t>
            </a:r>
            <a:r>
              <a:rPr lang="nb-NO" altLang="nb-NO" sz="1100" i="1" dirty="0">
                <a:latin typeface="+mn-lt"/>
                <a:cs typeface="Calibri"/>
              </a:rPr>
              <a:t>). Kjenn på egen puls først, deretter hos makker. </a:t>
            </a:r>
          </a:p>
          <a:p>
            <a:pPr marL="229405" indent="-229405">
              <a:buAutoNum type="arabicPeriod"/>
            </a:pPr>
            <a:r>
              <a:rPr lang="nb-NO" altLang="nb-NO" sz="1100" i="1" dirty="0">
                <a:latin typeface="+mn-lt"/>
                <a:cs typeface="Calibri"/>
              </a:rPr>
              <a:t>Press fingertuppene dine med pekefingeren og langfingeren mot arterien til pasienten</a:t>
            </a:r>
          </a:p>
          <a:p>
            <a:pPr marL="229405" indent="-229405">
              <a:buAutoNum type="arabicPeriod"/>
            </a:pPr>
            <a:r>
              <a:rPr lang="nb-NO" altLang="nb-NO" sz="1100" i="1" dirty="0">
                <a:latin typeface="+mn-lt"/>
                <a:cs typeface="Calibri"/>
              </a:rPr>
              <a:t>Tell pulsslagene i 1 minutt, eventuelt i 30 sekunder og gang med 2 hvis pulsen er regelmessig</a:t>
            </a:r>
          </a:p>
          <a:p>
            <a:pPr marL="229405" indent="-229405">
              <a:buAutoNum type="arabicPeriod"/>
            </a:pPr>
            <a:endParaRPr lang="nb-NO" altLang="nb-NO" sz="1100" i="1" dirty="0">
              <a:latin typeface="+mn-lt"/>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100" b="1" i="1" dirty="0">
                <a:effectLst/>
                <a:latin typeface="+mn-lt"/>
                <a:ea typeface="Calibri" panose="020F0502020204030204" pitchFamily="34" charset="0"/>
                <a:cs typeface="Times New Roman" panose="02020603050405020304" pitchFamily="18" charset="0"/>
              </a:rPr>
              <a:t>Dersom uregelmessig puls ikke er kjent/dokumentert fra tidligere, skal det tas alvorlig og varsles om videre</a:t>
            </a:r>
            <a:r>
              <a:rPr lang="nb-NO" sz="1100" i="1" dirty="0">
                <a:effectLst/>
                <a:latin typeface="+mn-lt"/>
                <a:ea typeface="Calibri" panose="020F0502020204030204" pitchFamily="34" charset="0"/>
                <a:cs typeface="Times New Roman" panose="02020603050405020304" pitchFamily="18" charset="0"/>
              </a:rPr>
              <a:t>. Det er svært viktig at disse pasientene utredes og får riktig behandling snarest for å forebygge f.eks. blodpropp som bl.a. kan komme i hjertet (infarkt), hjerne (slag), lunger (lungeemboli). </a:t>
            </a:r>
            <a:r>
              <a:rPr lang="nb-NO" sz="1100" b="1" i="1" dirty="0">
                <a:solidFill>
                  <a:srgbClr val="404041"/>
                </a:solidFill>
                <a:effectLst/>
                <a:latin typeface="+mn-lt"/>
                <a:ea typeface="Calibri" panose="020F0502020204030204" pitchFamily="34" charset="0"/>
                <a:cs typeface="Times New Roman" panose="02020603050405020304" pitchFamily="18" charset="0"/>
              </a:rPr>
              <a:t>Vær alltid oppmerksom dersom du ikke klarer å kjenne puls på håndleddet, da er blodtrykket lavt og det kan være alvorlig.</a:t>
            </a:r>
            <a:r>
              <a:rPr lang="nb-NO" sz="1100" i="1" u="none" dirty="0">
                <a:solidFill>
                  <a:srgbClr val="404041"/>
                </a:solidFill>
                <a:effectLst/>
                <a:latin typeface="+mn-lt"/>
                <a:ea typeface="Calibri" panose="020F0502020204030204" pitchFamily="34" charset="0"/>
              </a:rPr>
              <a:t> </a:t>
            </a:r>
            <a:r>
              <a:rPr lang="nb-NO" sz="1100" b="1" i="1" u="none" dirty="0">
                <a:solidFill>
                  <a:srgbClr val="404041"/>
                </a:solidFill>
                <a:effectLst/>
                <a:latin typeface="+mn-lt"/>
                <a:ea typeface="Calibri" panose="020F0502020204030204" pitchFamily="34" charset="0"/>
              </a:rPr>
              <a:t>Puls som er høyere enn systolisk blodtrykk er et faresignal, og tegn på at kroppen har satt i gang kompensasjonsmekanismer for å opprettholde liv. Tilkall hjelp!</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sz="1100" b="1" i="1" dirty="0">
              <a:effectLst/>
              <a:latin typeface="+mn-lt"/>
              <a:ea typeface="Calibri" panose="020F0502020204030204" pitchFamily="34" charset="0"/>
              <a:cs typeface="Times New Roman" panose="02020603050405020304" pitchFamily="18" charset="0"/>
            </a:endParaRPr>
          </a:p>
          <a:p>
            <a:r>
              <a:rPr lang="nb-NO" altLang="nb-NO" sz="1100" i="1" dirty="0">
                <a:latin typeface="+mn-lt"/>
                <a:cs typeface="Calibri"/>
              </a:rPr>
              <a:t>Vær obs på at det finnes mange apparater som oppgir puls, blant annet elektroniske blodtrykksapparat og saturasjonsmålere. Disse måler imidlertid ikke pulsens regelmessighet eller kvalitet. En kan dermed gå glipp av viktig informasjon som for eksempel nyoppstått eller forverret rytmeforstyrrelser i hjertet.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sz="1100" i="1" dirty="0">
              <a:effectLst/>
              <a:latin typeface="+mn-l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100" i="0" u="sng" dirty="0">
                <a:effectLst/>
                <a:latin typeface="+mn-lt"/>
                <a:ea typeface="Calibri" panose="020F0502020204030204" pitchFamily="34" charset="0"/>
                <a:cs typeface="Times New Roman" panose="02020603050405020304" pitchFamily="18" charset="0"/>
              </a:rPr>
              <a:t>TIPS1: </a:t>
            </a:r>
            <a:r>
              <a:rPr lang="nb-NO" sz="1100" i="0" u="none" dirty="0">
                <a:effectLst/>
                <a:latin typeface="+mn-lt"/>
                <a:ea typeface="Calibri" panose="020F0502020204030204" pitchFamily="34" charset="0"/>
                <a:cs typeface="Times New Roman" panose="02020603050405020304" pitchFamily="18" charset="0"/>
              </a:rPr>
              <a:t>Puls kan </a:t>
            </a:r>
            <a:r>
              <a:rPr lang="nb-NO" sz="1100" i="0" dirty="0">
                <a:effectLst/>
                <a:latin typeface="+mn-lt"/>
                <a:ea typeface="Calibri" panose="020F0502020204030204" pitchFamily="34" charset="0"/>
                <a:cs typeface="Times New Roman" panose="02020603050405020304" pitchFamily="18" charset="0"/>
              </a:rPr>
              <a:t>også indirekte si noe om blodtrykket, opplys derfor om den er bløt/vanskelig å kjenne /ikke følbar på håndledd, eller kraftig/hard/lett å kjenne. </a:t>
            </a:r>
            <a:endParaRPr lang="nb-NO" sz="1100" i="1" u="none" dirty="0">
              <a:solidFill>
                <a:srgbClr val="404041"/>
              </a:solidFill>
              <a:effectLst/>
              <a:latin typeface="+mn-lt"/>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80467F5B-2F3B-47C8-8D92-64EC6D9D6733}" type="slidenum">
              <a:rPr lang="nb-NO" smtClean="0"/>
              <a:t>49</a:t>
            </a:fld>
            <a:endParaRPr lang="nb-NO"/>
          </a:p>
        </p:txBody>
      </p:sp>
    </p:spTree>
    <p:extLst>
      <p:ext uri="{BB962C8B-B14F-4D97-AF65-F5344CB8AC3E}">
        <p14:creationId xmlns:p14="http://schemas.microsoft.com/office/powerpoint/2010/main" val="4064454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988D9-A0B2-CBF9-D116-5C7DBAB6D671}"/>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F4A604C9-88DA-EB25-D908-DB55AC395927}"/>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5300D9E1-074E-C3CB-D8AB-454B30274E70}"/>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sz="1100" b="1" dirty="0"/>
              <a:t>Til instruktører: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nb-NO" sz="11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1100" b="1" i="0" u="none" strike="noStrike" kern="1200" cap="none" spc="0" normalizeH="0" baseline="0" noProof="0" dirty="0">
                <a:ln>
                  <a:noFill/>
                </a:ln>
                <a:solidFill>
                  <a:prstClr val="black"/>
                </a:solidFill>
                <a:effectLst/>
                <a:uLnTx/>
                <a:uFillTx/>
                <a:latin typeface="+mn-lt"/>
                <a:ea typeface="+mn-ea"/>
                <a:cs typeface="+mn-cs"/>
              </a:rPr>
              <a:t>Avklar både tekniske og praktiske behov med nærmeste leder i forkant, slik at du kan holde fokus på undervisning når dagen kommer.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sz="1100" dirty="0"/>
          </a:p>
          <a:p>
            <a:r>
              <a:rPr lang="nb-NO" sz="1100" dirty="0"/>
              <a:t>Før undervisningen starter er det viktig å sjekke at;</a:t>
            </a:r>
          </a:p>
          <a:p>
            <a:pPr marL="171450" indent="-171450">
              <a:buFont typeface="Arial" panose="020B0604020202020204" pitchFamily="34" charset="0"/>
              <a:buChar char="•"/>
            </a:pPr>
            <a:r>
              <a:rPr lang="nb-NO" sz="1100" baseline="0" dirty="0"/>
              <a:t>PC-en du presenterer fra er</a:t>
            </a:r>
            <a:r>
              <a:rPr lang="nb-NO" sz="1100" dirty="0"/>
              <a:t> koblet til internett for å kunne spille av filmene.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sz="1100" dirty="0"/>
              <a:t>Sjekk at filmavspilling</a:t>
            </a:r>
            <a:r>
              <a:rPr lang="nb-NO" sz="1100" baseline="0" dirty="0"/>
              <a:t> fungerer</a:t>
            </a:r>
            <a:r>
              <a:rPr lang="nb-NO" sz="1100" dirty="0"/>
              <a:t> og at du har god lyd. God lyd krever ofte eksterne høyttalere. </a:t>
            </a:r>
            <a:r>
              <a:rPr kumimoji="0" lang="nb-NO" sz="1100" b="0" i="0" u="none" strike="noStrike" kern="1200" cap="none" spc="0" normalizeH="0" baseline="0" noProof="0" dirty="0">
                <a:ln>
                  <a:noFill/>
                </a:ln>
                <a:solidFill>
                  <a:prstClr val="black"/>
                </a:solidFill>
                <a:effectLst/>
                <a:uLnTx/>
                <a:uFillTx/>
                <a:latin typeface="+mn-lt"/>
                <a:ea typeface="+mn-ea"/>
                <a:cs typeface="+mn-cs"/>
              </a:rPr>
              <a:t>.</a:t>
            </a:r>
          </a:p>
          <a:p>
            <a:pPr marL="171450" indent="-171450">
              <a:buFont typeface="Arial" panose="020B0604020202020204" pitchFamily="34" charset="0"/>
              <a:buChar char="•"/>
            </a:pPr>
            <a:r>
              <a:rPr kumimoji="0" lang="nb-NO" sz="1100" b="0" i="0" u="none" strike="noStrike" kern="1200" cap="none" spc="0" normalizeH="0" baseline="0" noProof="0" dirty="0">
                <a:ln>
                  <a:noFill/>
                </a:ln>
                <a:solidFill>
                  <a:prstClr val="black"/>
                </a:solidFill>
                <a:effectLst/>
                <a:uLnTx/>
                <a:uFillTx/>
                <a:latin typeface="+mn-lt"/>
                <a:ea typeface="+mn-ea"/>
                <a:cs typeface="+mn-cs"/>
              </a:rPr>
              <a:t>Få eventuelt hjelp av IT-ansvarlig på ditt arbeidssted.</a:t>
            </a:r>
          </a:p>
          <a:p>
            <a:endParaRPr lang="nb-NO" dirty="0"/>
          </a:p>
        </p:txBody>
      </p:sp>
      <p:sp>
        <p:nvSpPr>
          <p:cNvPr id="4" name="Plassholder for lysbildenummer 3">
            <a:extLst>
              <a:ext uri="{FF2B5EF4-FFF2-40B4-BE49-F238E27FC236}">
                <a16:creationId xmlns:a16="http://schemas.microsoft.com/office/drawing/2014/main" id="{C6283704-2FD4-A918-A741-16919EC92B6A}"/>
              </a:ext>
            </a:extLst>
          </p:cNvPr>
          <p:cNvSpPr>
            <a:spLocks noGrp="1"/>
          </p:cNvSpPr>
          <p:nvPr>
            <p:ph type="sldNum" sz="quarter" idx="5"/>
          </p:nvPr>
        </p:nvSpPr>
        <p:spPr/>
        <p:txBody>
          <a:bodyPr/>
          <a:lstStyle/>
          <a:p>
            <a:fld id="{80467F5B-2F3B-47C8-8D92-64EC6D9D6733}" type="slidenum">
              <a:rPr lang="nb-NO" smtClean="0"/>
              <a:t>5</a:t>
            </a:fld>
            <a:endParaRPr lang="nb-NO"/>
          </a:p>
        </p:txBody>
      </p:sp>
    </p:spTree>
    <p:extLst>
      <p:ext uri="{BB962C8B-B14F-4D97-AF65-F5344CB8AC3E}">
        <p14:creationId xmlns:p14="http://schemas.microsoft.com/office/powerpoint/2010/main" val="2846840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DD09E-BE06-1A19-D96B-52DAB39FC9A7}"/>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868472CC-1E74-B81D-06D7-8D4D8BFB30C5}"/>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080C6AD2-5A58-56B5-76F9-72B5319C9F17}"/>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b="1" i="0" dirty="0">
                <a:latin typeface="+mn-lt"/>
                <a:cs typeface="Calibri"/>
              </a:rPr>
              <a:t>Til instruktør: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b="0" i="0" dirty="0">
                <a:latin typeface="+mn-lt"/>
                <a:cs typeface="Calibri"/>
              </a:rPr>
              <a:t>Det anbefales å måle blodtrykk manuelt med stetoskop, men automatisk kan også brukes fordi det er noe enklere. Det viktigste er at ansatte får opplæring og øving i det utstyret de skal bruke i praksis, og at manual for det aktuelle blodtrykksapparatet gjennomgås lokalt. I tillegg må de ha tilgang til mansjetter med rett størrelse for å få riktig måling. Se for øvrig feilkilder i heftet Grunnleggende ferdigheter trinn 1.</a:t>
            </a:r>
          </a:p>
          <a:p>
            <a:endParaRPr lang="nb-NO" sz="1200" b="1" i="1" dirty="0">
              <a:latin typeface="+mn-lt"/>
              <a:cs typeface="Calibri"/>
            </a:endParaRPr>
          </a:p>
          <a:p>
            <a:r>
              <a:rPr lang="nb-NO" sz="1200" b="1" i="1" dirty="0">
                <a:latin typeface="+mn-lt"/>
                <a:cs typeface="Calibri"/>
              </a:rPr>
              <a:t>Blodtrykk er trykket i</a:t>
            </a:r>
            <a:r>
              <a:rPr lang="nb-NO" sz="1200" b="1" i="1" baseline="0" dirty="0">
                <a:latin typeface="+mn-lt"/>
                <a:cs typeface="Calibri"/>
              </a:rPr>
              <a:t> </a:t>
            </a:r>
            <a:r>
              <a:rPr lang="nb-NO" sz="1200" b="1" i="1" dirty="0">
                <a:latin typeface="+mn-lt"/>
                <a:cs typeface="Calibri"/>
              </a:rPr>
              <a:t>åreveggen som blodet utgjør når det sirkulerer gjennom kroppen. </a:t>
            </a:r>
            <a:endParaRPr lang="nb-NO" sz="1200" i="1" dirty="0">
              <a:latin typeface="+mn-lt"/>
              <a:cs typeface="Calibri"/>
            </a:endParaRPr>
          </a:p>
          <a:p>
            <a:pPr marL="171450" indent="-171450">
              <a:buFont typeface="Arial" panose="020B0604020202020204" pitchFamily="34" charset="0"/>
              <a:buChar char="•"/>
            </a:pPr>
            <a:r>
              <a:rPr lang="nb-NO" sz="1200" i="1" dirty="0">
                <a:latin typeface="+mn-lt"/>
                <a:cs typeface="Calibri"/>
              </a:rPr>
              <a:t>Systolisk trykk (overtrykk) er trykket mot åreveggen når hjertets venstre hjertekammer trekker seg sammen</a:t>
            </a:r>
          </a:p>
          <a:p>
            <a:pPr marL="171450" indent="-171450">
              <a:buFont typeface="Arial" panose="020B0604020202020204" pitchFamily="34" charset="0"/>
              <a:buChar char="•"/>
            </a:pPr>
            <a:r>
              <a:rPr lang="nb-NO" sz="1200" i="1" dirty="0">
                <a:latin typeface="+mn-lt"/>
                <a:cs typeface="Calibri"/>
              </a:rPr>
              <a:t>Diastolisk trykk (undertrykk) er trykket mot åreveggen når hjertet hviler mellom hver sammentrekning </a:t>
            </a:r>
            <a:endParaRPr lang="nb-NO" sz="1200" i="1" dirty="0">
              <a:latin typeface="+mn-lt"/>
            </a:endParaRPr>
          </a:p>
          <a:p>
            <a:r>
              <a:rPr lang="nb-NO" sz="1200" i="1" dirty="0">
                <a:latin typeface="+mn-lt"/>
                <a:cs typeface="Calibri"/>
              </a:rPr>
              <a:t>Normalt blodtrykk er 120/80</a:t>
            </a:r>
          </a:p>
          <a:p>
            <a:endParaRPr lang="nb-NO" sz="1200" b="0" i="0" dirty="0">
              <a:latin typeface="+mn-lt"/>
              <a:cs typeface="Calibri"/>
            </a:endParaRPr>
          </a:p>
          <a:p>
            <a:r>
              <a:rPr lang="nb-NO" sz="1200" b="0" i="1" dirty="0">
                <a:latin typeface="+mn-lt"/>
                <a:cs typeface="Calibri"/>
              </a:rPr>
              <a:t>Første gang man måler blodtrykk bør man ta det på begge armer, og deretter fortsette å måle på den armen med høyest blodtrykk. NB: er det e</a:t>
            </a:r>
            <a:r>
              <a:rPr lang="nb-NO" sz="1200" i="1" u="sng" dirty="0">
                <a:solidFill>
                  <a:srgbClr val="008080"/>
                </a:solidFill>
                <a:effectLst/>
                <a:highlight>
                  <a:srgbClr val="FFFF00"/>
                </a:highlight>
                <a:latin typeface="+mn-lt"/>
                <a:ea typeface="Arial" panose="020B0604020202020204" pitchFamily="34" charset="0"/>
              </a:rPr>
              <a:t>n forskjell fra høyre og venstre arm på 10 </a:t>
            </a:r>
            <a:r>
              <a:rPr lang="nb-NO" sz="1200" i="1" u="sng" dirty="0" err="1">
                <a:solidFill>
                  <a:srgbClr val="008080"/>
                </a:solidFill>
                <a:effectLst/>
                <a:highlight>
                  <a:srgbClr val="FFFF00"/>
                </a:highlight>
                <a:latin typeface="+mn-lt"/>
                <a:ea typeface="Arial" panose="020B0604020202020204" pitchFamily="34" charset="0"/>
              </a:rPr>
              <a:t>mmHg</a:t>
            </a:r>
            <a:r>
              <a:rPr lang="nb-NO" sz="1200" i="1" u="sng" dirty="0">
                <a:solidFill>
                  <a:srgbClr val="008080"/>
                </a:solidFill>
                <a:effectLst/>
                <a:highlight>
                  <a:srgbClr val="FFFF00"/>
                </a:highlight>
                <a:latin typeface="+mn-lt"/>
                <a:ea typeface="Arial" panose="020B0604020202020204" pitchFamily="34" charset="0"/>
              </a:rPr>
              <a:t> eller mer bør det utredes videre.</a:t>
            </a:r>
            <a:r>
              <a:rPr lang="nb-NO" sz="1200" i="1" u="sng" dirty="0">
                <a:solidFill>
                  <a:srgbClr val="008080"/>
                </a:solidFill>
                <a:effectLst/>
                <a:latin typeface="+mn-lt"/>
                <a:ea typeface="Arial" panose="020B0604020202020204" pitchFamily="34" charset="0"/>
              </a:rPr>
              <a:t> </a:t>
            </a:r>
            <a:endParaRPr lang="nb-NO" sz="1200" dirty="0">
              <a:solidFill>
                <a:srgbClr val="231F20"/>
              </a:solidFill>
              <a:effectLst/>
              <a:latin typeface="+mn-lt"/>
              <a:ea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sz="1200" i="0" dirty="0">
              <a:latin typeface="+mn-lt"/>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i="0" dirty="0">
                <a:latin typeface="+mn-lt"/>
                <a:cs typeface="Calibri"/>
              </a:rPr>
              <a:t>Trykk på bildet for å vise film</a:t>
            </a:r>
          </a:p>
          <a:p>
            <a:endParaRPr lang="nb-NO" sz="1200" b="0" i="1" dirty="0">
              <a:cs typeface="Calibri"/>
            </a:endParaRPr>
          </a:p>
        </p:txBody>
      </p:sp>
      <p:sp>
        <p:nvSpPr>
          <p:cNvPr id="4" name="Plassholder for lysbildenummer 3">
            <a:extLst>
              <a:ext uri="{FF2B5EF4-FFF2-40B4-BE49-F238E27FC236}">
                <a16:creationId xmlns:a16="http://schemas.microsoft.com/office/drawing/2014/main" id="{476B1327-6DBE-1878-FB8A-16BE934B5C4A}"/>
              </a:ext>
            </a:extLst>
          </p:cNvPr>
          <p:cNvSpPr>
            <a:spLocks noGrp="1"/>
          </p:cNvSpPr>
          <p:nvPr>
            <p:ph type="sldNum" sz="quarter" idx="5"/>
          </p:nvPr>
        </p:nvSpPr>
        <p:spPr/>
        <p:txBody>
          <a:bodyPr/>
          <a:lstStyle/>
          <a:p>
            <a:fld id="{80467F5B-2F3B-47C8-8D92-64EC6D9D6733}" type="slidenum">
              <a:rPr lang="nb-NO" smtClean="0"/>
              <a:t>50</a:t>
            </a:fld>
            <a:endParaRPr lang="nb-NO"/>
          </a:p>
        </p:txBody>
      </p:sp>
    </p:spTree>
    <p:extLst>
      <p:ext uri="{BB962C8B-B14F-4D97-AF65-F5344CB8AC3E}">
        <p14:creationId xmlns:p14="http://schemas.microsoft.com/office/powerpoint/2010/main" val="10610062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ltLang="nb-NO" sz="1100" b="1" i="1" dirty="0">
                <a:latin typeface="+mn-lt"/>
              </a:rPr>
              <a:t>Da trener vi to og to igjen</a:t>
            </a:r>
          </a:p>
          <a:p>
            <a:endParaRPr lang="nb-NO" altLang="nb-NO" sz="1100" b="1" i="1" dirty="0">
              <a:latin typeface="+mn-lt"/>
            </a:endParaRPr>
          </a:p>
          <a:p>
            <a:r>
              <a:rPr lang="nb-NO" altLang="nb-NO" sz="1100" b="1" i="1" dirty="0">
                <a:latin typeface="+mn-lt"/>
              </a:rPr>
              <a:t>Utstyr: </a:t>
            </a:r>
            <a:r>
              <a:rPr lang="nb-NO" altLang="nb-NO" sz="1100" i="1" dirty="0">
                <a:latin typeface="+mn-lt"/>
                <a:cs typeface="Calibri"/>
              </a:rPr>
              <a:t>Blodtrykksapparat,</a:t>
            </a:r>
            <a:r>
              <a:rPr lang="nb-NO" altLang="nb-NO" sz="1100" i="1" baseline="0" dirty="0">
                <a:latin typeface="+mn-lt"/>
                <a:cs typeface="Calibri"/>
              </a:rPr>
              <a:t> s</a:t>
            </a:r>
            <a:r>
              <a:rPr lang="nb-NO" altLang="nb-NO" sz="1100" i="1" dirty="0">
                <a:latin typeface="+mn-lt"/>
                <a:cs typeface="Calibri"/>
              </a:rPr>
              <a:t>tetoskop, mansjett i rett størrelse</a:t>
            </a:r>
          </a:p>
          <a:p>
            <a:endParaRPr lang="nb-NO" altLang="nb-NO" sz="1100" i="1" dirty="0">
              <a:latin typeface="+mn-lt"/>
              <a:cs typeface="Calibri"/>
            </a:endParaRPr>
          </a:p>
          <a:p>
            <a:r>
              <a:rPr lang="nb-NO" altLang="nb-NO" sz="1100" b="1" i="1" dirty="0">
                <a:latin typeface="+mn-lt"/>
                <a:cs typeface="Calibri"/>
              </a:rPr>
              <a:t>Gjennomføring:</a:t>
            </a:r>
          </a:p>
          <a:p>
            <a:pPr marL="229405" indent="-229405">
              <a:buAutoNum type="arabicPeriod"/>
            </a:pPr>
            <a:r>
              <a:rPr lang="nb-NO" altLang="nb-NO" sz="1100" i="1" dirty="0">
                <a:latin typeface="+mn-lt"/>
                <a:cs typeface="Calibri"/>
              </a:rPr>
              <a:t>Pasienten anbefales å hvile minst 3-5 minutter før måling hvis mulig</a:t>
            </a:r>
          </a:p>
          <a:p>
            <a:pPr marL="229405" indent="-229405">
              <a:buAutoNum type="arabicPeriod"/>
            </a:pPr>
            <a:r>
              <a:rPr lang="nb-NO" altLang="nb-NO" sz="1100" i="1" dirty="0">
                <a:latin typeface="+mn-lt"/>
                <a:cs typeface="Calibri"/>
              </a:rPr>
              <a:t>Ta av klær som strammer</a:t>
            </a:r>
          </a:p>
          <a:p>
            <a:pPr marL="229405" indent="-229405">
              <a:buAutoNum type="arabicPeriod"/>
            </a:pPr>
            <a:r>
              <a:rPr lang="nb-NO" altLang="nb-NO" sz="1100" i="1" dirty="0">
                <a:latin typeface="+mn-lt"/>
                <a:cs typeface="Calibri"/>
              </a:rPr>
              <a:t>Sikre at det er riktig mansjett. Mansjett måles rundt armen, den hvite streken skal være innenfor de to pilene på mansjetten. Alternativt bruk målebånd for å finne rett størrelse.</a:t>
            </a:r>
          </a:p>
          <a:p>
            <a:pPr marL="229405" indent="-229405">
              <a:buAutoNum type="arabicPeriod"/>
            </a:pPr>
            <a:r>
              <a:rPr lang="nb-NO" altLang="nb-NO" sz="1100" i="1" dirty="0">
                <a:latin typeface="+mn-lt"/>
                <a:cs typeface="Calibri"/>
              </a:rPr>
              <a:t>Mansjetten plasseres to-tre centimeter over albueleddet, finn arterien og pulsen i albueleddet og plasser mansjetten med pilen over arterien. </a:t>
            </a:r>
          </a:p>
          <a:p>
            <a:pPr marL="229405" indent="-229405">
              <a:buAutoNum type="arabicPeriod"/>
            </a:pPr>
            <a:r>
              <a:rPr lang="nb-NO" altLang="nb-NO" sz="1100" i="1" dirty="0">
                <a:latin typeface="+mn-lt"/>
                <a:cs typeface="Calibri"/>
              </a:rPr>
              <a:t>Start blodtrykksmåling</a:t>
            </a:r>
          </a:p>
          <a:p>
            <a:endParaRPr lang="nb-NO" altLang="nb-NO" sz="1100" i="1" dirty="0">
              <a:latin typeface="+mn-lt"/>
              <a:cs typeface="Calibri"/>
            </a:endParaRPr>
          </a:p>
          <a:p>
            <a:r>
              <a:rPr lang="nb-NO" altLang="nb-NO" sz="1100" b="1" i="1" dirty="0">
                <a:latin typeface="+mn-lt"/>
                <a:cs typeface="Calibri"/>
              </a:rPr>
              <a:t>Ved elektronisk apparat</a:t>
            </a:r>
          </a:p>
          <a:p>
            <a:pPr marL="229405" indent="-229405">
              <a:buAutoNum type="alphaLcParenR"/>
            </a:pPr>
            <a:r>
              <a:rPr lang="nb-NO" altLang="nb-NO" sz="1100" i="1" dirty="0">
                <a:latin typeface="+mn-lt"/>
                <a:cs typeface="Calibri"/>
              </a:rPr>
              <a:t>Start blodtrykksmålingen (følg produsentens manual for det aktuelle apparatet) og følg opp fra punkt 6</a:t>
            </a:r>
            <a:endParaRPr lang="nb-NO" sz="1100" i="1" dirty="0">
              <a:latin typeface="+mn-lt"/>
              <a:cs typeface="Calibri" panose="020F0502020204030204"/>
            </a:endParaRPr>
          </a:p>
          <a:p>
            <a:endParaRPr lang="nb-NO" altLang="nb-NO" sz="1100" i="1" dirty="0">
              <a:latin typeface="+mn-lt"/>
              <a:cs typeface="Calibri"/>
            </a:endParaRPr>
          </a:p>
          <a:p>
            <a:r>
              <a:rPr lang="nb-NO" altLang="nb-NO" sz="1100" b="1" i="1" dirty="0">
                <a:latin typeface="+mn-lt"/>
                <a:cs typeface="Calibri"/>
              </a:rPr>
              <a:t>Ved manuelt apparat</a:t>
            </a:r>
          </a:p>
          <a:p>
            <a:pPr marL="229405" indent="-229405">
              <a:buAutoNum type="alphaLcParenR"/>
            </a:pPr>
            <a:r>
              <a:rPr lang="nb-NO" sz="1100" i="1" dirty="0">
                <a:latin typeface="+mn-lt"/>
                <a:cs typeface="Calibri"/>
              </a:rPr>
              <a:t>Stetoskop</a:t>
            </a:r>
            <a:r>
              <a:rPr lang="nb-NO" sz="1100" i="1" dirty="0">
                <a:latin typeface="+mn-lt"/>
              </a:rPr>
              <a:t> plasseres i ørene </a:t>
            </a:r>
            <a:r>
              <a:rPr lang="nb-NO" sz="1100" i="1" u="sng" dirty="0">
                <a:latin typeface="+mn-lt"/>
              </a:rPr>
              <a:t>med ørepluggene pekende fremover </a:t>
            </a:r>
            <a:r>
              <a:rPr lang="nb-NO" sz="1100" i="1" dirty="0">
                <a:latin typeface="+mn-lt"/>
              </a:rPr>
              <a:t>for å gå rett inn i ørekanalen (</a:t>
            </a:r>
            <a:r>
              <a:rPr lang="nb-NO" sz="1100" i="1" strike="noStrike" dirty="0">
                <a:latin typeface="+mn-lt"/>
              </a:rPr>
              <a:t>mer om dette i heftet Grunnleggende ferdigheter)</a:t>
            </a:r>
            <a:endParaRPr lang="nb-NO" sz="1100" i="1" strike="noStrike" dirty="0">
              <a:latin typeface="+mn-lt"/>
              <a:cs typeface="Calibri"/>
            </a:endParaRPr>
          </a:p>
          <a:p>
            <a:pPr marL="229405" marR="0" lvl="0" indent="-229405" algn="l" defTabSz="914400" rtl="0" eaLnBrk="0" fontAlgn="base" latinLnBrk="0" hangingPunct="0">
              <a:lnSpc>
                <a:spcPct val="100000"/>
              </a:lnSpc>
              <a:spcBef>
                <a:spcPct val="30000"/>
              </a:spcBef>
              <a:spcAft>
                <a:spcPct val="0"/>
              </a:spcAft>
              <a:buClrTx/>
              <a:buSzTx/>
              <a:buFontTx/>
              <a:buAutoNum type="alphaLcParenR"/>
              <a:tabLst/>
              <a:defRPr/>
            </a:pPr>
            <a:r>
              <a:rPr lang="nb-NO" sz="1100" i="1" dirty="0">
                <a:latin typeface="+mn-lt"/>
              </a:rPr>
              <a:t>Plasser stetoskopet over arterien ved albuen. Hold den på plass, ikke plasser den under mansjetten da det lett kan skape forstyrrende lyder. Husk å sjekke at ventilen er stilt inn på rett side dersom en bruker et stetoskop med både en membranside og klokkeside.  (m</a:t>
            </a:r>
            <a:r>
              <a:rPr lang="nb-NO" sz="1100" i="1" strike="noStrike" dirty="0">
                <a:latin typeface="+mn-lt"/>
              </a:rPr>
              <a:t>er om dette i heftet Grunnleggende ferdigheter)</a:t>
            </a:r>
            <a:r>
              <a:rPr lang="nb-NO" sz="1100" i="1" dirty="0">
                <a:latin typeface="+mn-lt"/>
              </a:rPr>
              <a:t>                        </a:t>
            </a:r>
            <a:endParaRPr lang="nb-NO" sz="1100" i="1" dirty="0">
              <a:latin typeface="+mn-lt"/>
              <a:cs typeface="Calibri"/>
            </a:endParaRPr>
          </a:p>
          <a:p>
            <a:pPr marL="229405" indent="-229405">
              <a:buAutoNum type="alphaLcParenR"/>
            </a:pPr>
            <a:r>
              <a:rPr lang="nb-NO" sz="1100" i="1" dirty="0">
                <a:latin typeface="+mn-lt"/>
              </a:rPr>
              <a:t>Mansjetten pumpes opp ca. 30-40 </a:t>
            </a:r>
            <a:r>
              <a:rPr lang="nb-NO" sz="1100" i="1" dirty="0" err="1">
                <a:latin typeface="+mn-lt"/>
              </a:rPr>
              <a:t>mmHg</a:t>
            </a:r>
            <a:r>
              <a:rPr lang="nb-NO" sz="1100" i="1" dirty="0">
                <a:latin typeface="+mn-lt"/>
              </a:rPr>
              <a:t> over forventet blodtrykk hvis dette er kjent. Unngå unødvendig stram mansjett</a:t>
            </a:r>
            <a:endParaRPr lang="nb-NO" sz="1100" i="1" dirty="0">
              <a:latin typeface="+mn-lt"/>
              <a:cs typeface="Calibri"/>
            </a:endParaRPr>
          </a:p>
          <a:p>
            <a:pPr marL="229405" indent="-229405">
              <a:buAutoNum type="alphaLcParenR"/>
            </a:pPr>
            <a:r>
              <a:rPr lang="nb-NO" sz="1100" i="1" dirty="0">
                <a:latin typeface="+mn-lt"/>
              </a:rPr>
              <a:t>Slipp så luften ut med en hastighet på 2-3mmHg per pulsslag</a:t>
            </a:r>
            <a:endParaRPr lang="nb-NO" sz="1100" i="1" dirty="0">
              <a:latin typeface="+mn-lt"/>
              <a:cs typeface="Calibri"/>
            </a:endParaRPr>
          </a:p>
          <a:p>
            <a:pPr marL="229405" indent="-229405">
              <a:buAutoNum type="alphaLcParenR"/>
            </a:pPr>
            <a:r>
              <a:rPr lang="nb-NO" sz="1100" i="1" dirty="0">
                <a:latin typeface="+mn-lt"/>
              </a:rPr>
              <a:t>Det systoliske blodtrykket får man når man hører en klar dunkelyd i stetoskopet</a:t>
            </a:r>
            <a:endParaRPr lang="nb-NO" sz="1100" i="1" dirty="0">
              <a:latin typeface="+mn-lt"/>
              <a:cs typeface="Calibri"/>
            </a:endParaRPr>
          </a:p>
          <a:p>
            <a:pPr marL="229405" indent="-229405">
              <a:buAutoNum type="alphaLcParenR"/>
            </a:pPr>
            <a:r>
              <a:rPr lang="nb-NO" sz="1100" i="1" dirty="0">
                <a:latin typeface="+mn-lt"/>
              </a:rPr>
              <a:t>Det diastoliske blodtrykket får man når lyden er helt borte</a:t>
            </a:r>
            <a:endParaRPr lang="nb-NO" sz="1100" i="1" dirty="0">
              <a:latin typeface="+mn-lt"/>
              <a:cs typeface="Calibri"/>
            </a:endParaRPr>
          </a:p>
          <a:p>
            <a:r>
              <a:rPr lang="nb-NO" sz="1100" i="1" dirty="0">
                <a:latin typeface="+mn-lt"/>
              </a:rPr>
              <a:t>6.   Tørk av mansjett og eventuelt stetoskop og øreplugger</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100" i="1" dirty="0">
                <a:latin typeface="+mn-lt"/>
              </a:rPr>
              <a:t>7.   Resultat noteres i pasientens journal/kurve og rapporteres videre. </a:t>
            </a:r>
            <a:r>
              <a:rPr lang="nb-NO" sz="1100" i="1" dirty="0">
                <a:solidFill>
                  <a:srgbClr val="231F20"/>
                </a:solidFill>
                <a:effectLst/>
                <a:latin typeface="+mn-lt"/>
                <a:ea typeface="Arial" panose="020B0604020202020204" pitchFamily="34" charset="0"/>
              </a:rPr>
              <a:t>Dokumenter</a:t>
            </a:r>
            <a:r>
              <a:rPr lang="nb-NO" sz="1100" i="1" spc="-5" dirty="0">
                <a:solidFill>
                  <a:srgbClr val="231F20"/>
                </a:solidFill>
                <a:effectLst/>
                <a:latin typeface="+mn-lt"/>
                <a:ea typeface="Arial" panose="020B0604020202020204" pitchFamily="34" charset="0"/>
              </a:rPr>
              <a:t> </a:t>
            </a:r>
            <a:r>
              <a:rPr lang="nb-NO" sz="1100" i="1" dirty="0">
                <a:solidFill>
                  <a:srgbClr val="231F20"/>
                </a:solidFill>
                <a:effectLst/>
                <a:latin typeface="+mn-lt"/>
                <a:ea typeface="Arial" panose="020B0604020202020204" pitchFamily="34" charset="0"/>
              </a:rPr>
              <a:t>hvilken</a:t>
            </a:r>
            <a:r>
              <a:rPr lang="nb-NO" sz="1100" i="1" spc="-5" dirty="0">
                <a:solidFill>
                  <a:srgbClr val="231F20"/>
                </a:solidFill>
                <a:effectLst/>
                <a:latin typeface="+mn-lt"/>
                <a:ea typeface="Arial" panose="020B0604020202020204" pitchFamily="34" charset="0"/>
              </a:rPr>
              <a:t> </a:t>
            </a:r>
            <a:r>
              <a:rPr lang="nb-NO" sz="1100" i="1" dirty="0">
                <a:solidFill>
                  <a:srgbClr val="231F20"/>
                </a:solidFill>
                <a:effectLst/>
                <a:latin typeface="+mn-lt"/>
                <a:ea typeface="Arial" panose="020B0604020202020204" pitchFamily="34" charset="0"/>
              </a:rPr>
              <a:t>arm</a:t>
            </a:r>
            <a:r>
              <a:rPr lang="nb-NO" sz="1100" i="1" spc="-5" dirty="0">
                <a:solidFill>
                  <a:srgbClr val="231F20"/>
                </a:solidFill>
                <a:effectLst/>
                <a:latin typeface="+mn-lt"/>
                <a:ea typeface="Arial" panose="020B0604020202020204" pitchFamily="34" charset="0"/>
              </a:rPr>
              <a:t> </a:t>
            </a:r>
            <a:r>
              <a:rPr lang="nb-NO" sz="1100" i="1" dirty="0">
                <a:solidFill>
                  <a:srgbClr val="231F20"/>
                </a:solidFill>
                <a:effectLst/>
                <a:latin typeface="+mn-lt"/>
                <a:ea typeface="Arial" panose="020B0604020202020204" pitchFamily="34" charset="0"/>
              </a:rPr>
              <a:t>blodtrykket er målt, og om målingen er gjennomført sittende eller liggende.</a:t>
            </a:r>
            <a:r>
              <a:rPr lang="nb-NO" sz="1100" i="0" dirty="0">
                <a:latin typeface="+mn-lt"/>
                <a:cs typeface="Calibri"/>
              </a:rPr>
              <a:t> </a:t>
            </a:r>
          </a:p>
          <a:p>
            <a:endParaRPr lang="nb-NO" sz="1100" i="1" dirty="0">
              <a:latin typeface="+mn-lt"/>
              <a:cs typeface="Calibri"/>
            </a:endParaRPr>
          </a:p>
          <a:p>
            <a:endParaRPr lang="nb-NO" altLang="nb-NO" sz="1100" dirty="0">
              <a:cs typeface="Calibri"/>
            </a:endParaRPr>
          </a:p>
        </p:txBody>
      </p:sp>
      <p:sp>
        <p:nvSpPr>
          <p:cNvPr id="4" name="Plassholder for lysbildenummer 3"/>
          <p:cNvSpPr>
            <a:spLocks noGrp="1"/>
          </p:cNvSpPr>
          <p:nvPr>
            <p:ph type="sldNum" sz="quarter" idx="5"/>
          </p:nvPr>
        </p:nvSpPr>
        <p:spPr/>
        <p:txBody>
          <a:bodyPr/>
          <a:lstStyle/>
          <a:p>
            <a:fld id="{80467F5B-2F3B-47C8-8D92-64EC6D9D6733}" type="slidenum">
              <a:rPr lang="nb-NO" smtClean="0"/>
              <a:t>51</a:t>
            </a:fld>
            <a:endParaRPr lang="nb-NO"/>
          </a:p>
        </p:txBody>
      </p:sp>
    </p:spTree>
    <p:extLst>
      <p:ext uri="{BB962C8B-B14F-4D97-AF65-F5344CB8AC3E}">
        <p14:creationId xmlns:p14="http://schemas.microsoft.com/office/powerpoint/2010/main" val="2062392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sz="1100" b="1" i="1" dirty="0">
                <a:solidFill>
                  <a:srgbClr val="FF0000"/>
                </a:solidFill>
              </a:rPr>
              <a:t>For høyt og for lavt blodtrykk kan være farlig i seg selv, det er viktig at dette blir rapportert, varslet og at tiltak iverksettes. </a:t>
            </a:r>
            <a:endParaRPr lang="nb-NO" sz="1100" b="1" i="1" dirty="0">
              <a:solidFill>
                <a:srgbClr val="FF0000"/>
              </a:solidFill>
              <a:ea typeface="Calibri"/>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sz="1100" b="1" i="1" dirty="0">
              <a:solidFill>
                <a:srgbClr val="FF0000"/>
              </a:solidFill>
            </a:endParaRPr>
          </a:p>
          <a:p>
            <a:pPr marL="0" indent="0">
              <a:lnSpc>
                <a:spcPct val="90000"/>
              </a:lnSpc>
              <a:buNone/>
            </a:pPr>
            <a:r>
              <a:rPr lang="nb-NO" sz="1100" b="1" i="1" dirty="0">
                <a:solidFill>
                  <a:srgbClr val="FF0000"/>
                </a:solidFill>
              </a:rPr>
              <a:t>Opplever du at pulsen er høyere enn systolisk blodtrykk, som figuren i bildet viser, er det et alvorlig tegn! Det er fordi en kompensasjonsmekanisme er på gang: pulsfrekvensen blir høy fordi den kompenserer for det lave blodtrykket, skaff hjelp!</a:t>
            </a:r>
          </a:p>
          <a:p>
            <a:pPr marL="0" indent="0">
              <a:lnSpc>
                <a:spcPct val="90000"/>
              </a:lnSpc>
              <a:buNone/>
            </a:pPr>
            <a:endParaRPr lang="nb-NO" sz="1100" b="1" i="1" dirty="0">
              <a:solidFill>
                <a:srgbClr val="FF0000"/>
              </a:solidFill>
            </a:endParaRPr>
          </a:p>
          <a:p>
            <a:pPr marL="0" indent="0">
              <a:lnSpc>
                <a:spcPct val="90000"/>
              </a:lnSpc>
              <a:buNone/>
            </a:pPr>
            <a:endParaRPr lang="nb-NO" sz="1200" b="1" i="1" dirty="0">
              <a:solidFill>
                <a:srgbClr val="FF0000"/>
              </a:solidFill>
            </a:endParaRPr>
          </a:p>
          <a:p>
            <a:endParaRPr lang="nb-NO" dirty="0"/>
          </a:p>
        </p:txBody>
      </p:sp>
      <p:sp>
        <p:nvSpPr>
          <p:cNvPr id="4" name="Plassholder for lysbildenummer 3"/>
          <p:cNvSpPr>
            <a:spLocks noGrp="1"/>
          </p:cNvSpPr>
          <p:nvPr>
            <p:ph type="sldNum" sz="quarter" idx="5"/>
          </p:nvPr>
        </p:nvSpPr>
        <p:spPr/>
        <p:txBody>
          <a:bodyPr/>
          <a:lstStyle/>
          <a:p>
            <a:fld id="{80467F5B-2F3B-47C8-8D92-64EC6D9D6733}" type="slidenum">
              <a:rPr lang="nb-NO" smtClean="0"/>
              <a:t>52</a:t>
            </a:fld>
            <a:endParaRPr lang="nb-NO"/>
          </a:p>
        </p:txBody>
      </p:sp>
    </p:spTree>
    <p:extLst>
      <p:ext uri="{BB962C8B-B14F-4D97-AF65-F5344CB8AC3E}">
        <p14:creationId xmlns:p14="http://schemas.microsoft.com/office/powerpoint/2010/main" val="20043324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Til instruktør</a:t>
            </a:r>
          </a:p>
          <a:p>
            <a:r>
              <a:rPr lang="nb-NO" dirty="0"/>
              <a:t>Dette bildet bruker du dersom du vil si noe om sepsis. </a:t>
            </a:r>
          </a:p>
          <a:p>
            <a:endParaRPr lang="nb-NO" i="1" dirty="0"/>
          </a:p>
          <a:p>
            <a:r>
              <a:rPr lang="nb-NO" i="1" dirty="0"/>
              <a:t>Risikofaktorer er bl.a. sykehjemsbeboer, alder over 75 år, alkohol/rusmisbruk, sår eller skade på hud, kateter e.l., nedsatt immunforsvar, diabetes og kronisk organsvikt. </a:t>
            </a:r>
            <a:r>
              <a:rPr lang="nb-NO" sz="1200" i="1" dirty="0">
                <a:latin typeface="+mn-lt"/>
              </a:rPr>
              <a:t>Sepsis er en reaksjon på bakterier som kommer over i blodbanen og hvor kroppens infeksjonsforsvar overreagerer. Dette medfører skader på en rekke av kroppens organer og funksjonene </a:t>
            </a:r>
            <a:r>
              <a:rPr lang="nb-NO" sz="1200" b="0" i="1" dirty="0">
                <a:latin typeface="+mn-lt"/>
              </a:rPr>
              <a:t>til </a:t>
            </a:r>
            <a:r>
              <a:rPr lang="nb-NO" sz="1200" i="1" dirty="0">
                <a:latin typeface="+mn-lt"/>
              </a:rPr>
              <a:t>disse organene svikter. Tegn til organdysfunksjon: Økt RF, endret mental status, påvirket sirkulasjon, nedsatt kapillær fylling, redusert urinproduksjon.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Tiltak: </a:t>
            </a:r>
            <a:r>
              <a:rPr lang="nb-NO" sz="1200" i="1" dirty="0"/>
              <a:t>Rask undersøkelse og tiltak etter ABCDE – RF, SpO2, puls og blodtrykk – Ikke gi O2-tilskudd ved SpO2 ≥90%.</a:t>
            </a:r>
            <a:r>
              <a:rPr lang="nb-NO" b="1" dirty="0"/>
              <a:t> Ring 113 ved mistanke om sepsis!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i="1" dirty="0"/>
              <a:t>Hvis tid: finn ut om pasient er allergisk mot antibiotika. Ta mikrobiologiske prøver og send med pasient.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000" i="1" dirty="0">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1" dirty="0"/>
          </a:p>
        </p:txBody>
      </p:sp>
      <p:sp>
        <p:nvSpPr>
          <p:cNvPr id="4" name="Plassholder for lysbildenummer 3"/>
          <p:cNvSpPr>
            <a:spLocks noGrp="1"/>
          </p:cNvSpPr>
          <p:nvPr>
            <p:ph type="sldNum" sz="quarter" idx="5"/>
          </p:nvPr>
        </p:nvSpPr>
        <p:spPr/>
        <p:txBody>
          <a:bodyPr/>
          <a:lstStyle/>
          <a:p>
            <a:fld id="{80467F5B-2F3B-47C8-8D92-64EC6D9D6733}" type="slidenum">
              <a:rPr lang="nb-NO" smtClean="0"/>
              <a:t>53</a:t>
            </a:fld>
            <a:endParaRPr lang="nb-NO"/>
          </a:p>
        </p:txBody>
      </p:sp>
    </p:spTree>
    <p:extLst>
      <p:ext uri="{BB962C8B-B14F-4D97-AF65-F5344CB8AC3E}">
        <p14:creationId xmlns:p14="http://schemas.microsoft.com/office/powerpoint/2010/main" val="23343919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ltLang="sv-SE" sz="1200" b="1" i="0" dirty="0">
                <a:latin typeface="+mn-lt"/>
                <a:ea typeface="MS PGothic" pitchFamily="34" charset="-128"/>
              </a:rPr>
              <a:t>Til instruktører:</a:t>
            </a:r>
          </a:p>
          <a:p>
            <a:r>
              <a:rPr lang="nb-NO" altLang="sv-SE" sz="1200" b="0" i="0" dirty="0">
                <a:latin typeface="+mn-lt"/>
                <a:ea typeface="MS PGothic" pitchFamily="34" charset="-128"/>
              </a:rPr>
              <a:t>Dette bildet brukes hvis det er aktuelt å gå gjennom ytterligere kunnskap om akutte brystsmerter på din avdeling.</a:t>
            </a:r>
          </a:p>
          <a:p>
            <a:endParaRPr lang="nb-NO" altLang="sv-SE" sz="1200" b="0" i="0" dirty="0">
              <a:latin typeface="+mn-lt"/>
              <a:ea typeface="MS PGothic" pitchFamily="34" charset="-128"/>
            </a:endParaRPr>
          </a:p>
          <a:p>
            <a:r>
              <a:rPr lang="nb-NO" sz="1800" i="1" dirty="0">
                <a:effectLst/>
                <a:latin typeface="Calibri" panose="020F0502020204030204" pitchFamily="34" charset="0"/>
                <a:ea typeface="Arial" panose="020B0604020202020204" pitchFamily="34" charset="0"/>
                <a:cs typeface="Arial" panose="020B0604020202020204" pitchFamily="34" charset="0"/>
              </a:rPr>
              <a:t>Hjerteinfarkt er en alvorlig, akutt og tidskritisk tilstand. Symptomene beskrives som akutte oppståtte brystsmerter i brystet og/eller i armer, kjeve og rygg. Det kan også være trykk over sternum, med kvalme, oppkast, svetting og </a:t>
            </a:r>
            <a:r>
              <a:rPr lang="nb-NO" sz="1800" i="1" dirty="0" err="1">
                <a:effectLst/>
                <a:latin typeface="Calibri" panose="020F0502020204030204" pitchFamily="34" charset="0"/>
                <a:ea typeface="Arial" panose="020B0604020202020204" pitchFamily="34" charset="0"/>
                <a:cs typeface="Arial" panose="020B0604020202020204" pitchFamily="34" charset="0"/>
              </a:rPr>
              <a:t>tungpust</a:t>
            </a:r>
            <a:r>
              <a:rPr lang="nb-NO" sz="1800" i="1" dirty="0">
                <a:effectLst/>
                <a:latin typeface="Calibri" panose="020F0502020204030204" pitchFamily="34" charset="0"/>
                <a:ea typeface="Arial" panose="020B0604020202020204" pitchFamily="34" charset="0"/>
                <a:cs typeface="Arial" panose="020B0604020202020204" pitchFamily="34" charset="0"/>
              </a:rPr>
              <a:t>. Smertene ved hjerteinfarkt lindres ikke med </a:t>
            </a:r>
            <a:r>
              <a:rPr lang="nb-NO" sz="1800" i="1" dirty="0" err="1">
                <a:effectLst/>
                <a:latin typeface="Calibri" panose="020F0502020204030204" pitchFamily="34" charset="0"/>
                <a:ea typeface="Arial" panose="020B0604020202020204" pitchFamily="34" charset="0"/>
                <a:cs typeface="Arial" panose="020B0604020202020204" pitchFamily="34" charset="0"/>
              </a:rPr>
              <a:t>nitroglycerin</a:t>
            </a:r>
            <a:r>
              <a:rPr lang="nb-NO" sz="1800" i="1" dirty="0">
                <a:effectLst/>
                <a:latin typeface="Calibri" panose="020F0502020204030204" pitchFamily="34" charset="0"/>
                <a:ea typeface="Arial" panose="020B0604020202020204" pitchFamily="34" charset="0"/>
                <a:cs typeface="Arial" panose="020B0604020202020204" pitchFamily="34" charset="0"/>
              </a:rPr>
              <a:t> til forskjell fra et angina-anfall. </a:t>
            </a:r>
            <a:r>
              <a:rPr lang="nb-NO" sz="1800" b="1" i="1" dirty="0">
                <a:effectLst/>
                <a:latin typeface="Calibri" panose="020F0502020204030204" pitchFamily="34" charset="0"/>
                <a:ea typeface="Arial" panose="020B0604020202020204" pitchFamily="34" charset="0"/>
                <a:cs typeface="Arial" panose="020B0604020202020204" pitchFamily="34" charset="0"/>
              </a:rPr>
              <a:t>Ved brystsmerter som varer over 5 minutter kontaktes 113</a:t>
            </a:r>
            <a:r>
              <a:rPr lang="nb-NO" sz="1800" i="1" dirty="0">
                <a:effectLst/>
                <a:latin typeface="Calibri" panose="020F0502020204030204" pitchFamily="34" charset="0"/>
                <a:ea typeface="Arial" panose="020B0604020202020204" pitchFamily="34" charset="0"/>
                <a:cs typeface="Arial" panose="020B0604020202020204" pitchFamily="34" charset="0"/>
              </a:rPr>
              <a:t>, da det haster med å få gitt rett behandling for å forhindre hjertestans eller varig skade på hjertemuskelen. OBS: En av tre eldre har ikke brystsmerter ved akutt koronarsyndrom. Akutt funksjonssvikt kan være eneste symptom</a:t>
            </a:r>
            <a:r>
              <a:rPr lang="nb-NO" sz="1800" i="1" dirty="0">
                <a:solidFill>
                  <a:srgbClr val="404041"/>
                </a:solidFill>
                <a:effectLst/>
                <a:latin typeface="Arial" panose="020B0604020202020204" pitchFamily="34" charset="0"/>
                <a:ea typeface="Arial" panose="020B0604020202020204" pitchFamily="34" charset="0"/>
              </a:rPr>
              <a:t>. </a:t>
            </a:r>
            <a:r>
              <a:rPr lang="nb-NO" sz="1800" i="1" dirty="0">
                <a:effectLst/>
                <a:latin typeface="Calibri" panose="020F0502020204030204" pitchFamily="34" charset="0"/>
                <a:ea typeface="Calibri" panose="020F0502020204030204" pitchFamily="34" charset="0"/>
                <a:cs typeface="Arial" panose="020B0604020202020204" pitchFamily="34" charset="0"/>
              </a:rPr>
              <a:t> </a:t>
            </a:r>
          </a:p>
          <a:p>
            <a:r>
              <a:rPr lang="nb-NO" sz="1800" b="1" i="1" dirty="0">
                <a:effectLst/>
                <a:latin typeface="Calibri" panose="020F0502020204030204" pitchFamily="34" charset="0"/>
                <a:ea typeface="Calibri" panose="020F0502020204030204" pitchFamily="34" charset="0"/>
                <a:cs typeface="Arial" panose="020B0604020202020204" pitchFamily="34" charset="0"/>
              </a:rPr>
              <a:t>Tiltak: </a:t>
            </a:r>
            <a:r>
              <a:rPr lang="nb-NO" sz="2800" i="1" dirty="0"/>
              <a:t>Rask undersøkelse og tiltak etter ABCDE – RF, SpO2, puls og blodtrykk – Ikke gi O2-tilskudd ved SpO2 ≥90%. </a:t>
            </a:r>
            <a:endParaRPr lang="nb-NO" altLang="sv-SE" sz="1200" b="0" i="0" dirty="0">
              <a:latin typeface="+mn-lt"/>
              <a:ea typeface="MS PGothic" pitchFamily="34" charset="-128"/>
            </a:endParaRPr>
          </a:p>
          <a:p>
            <a:endParaRPr lang="nb-NO" dirty="0"/>
          </a:p>
        </p:txBody>
      </p:sp>
      <p:sp>
        <p:nvSpPr>
          <p:cNvPr id="4" name="Plassholder for lysbildenummer 3"/>
          <p:cNvSpPr>
            <a:spLocks noGrp="1"/>
          </p:cNvSpPr>
          <p:nvPr>
            <p:ph type="sldNum" sz="quarter" idx="5"/>
          </p:nvPr>
        </p:nvSpPr>
        <p:spPr/>
        <p:txBody>
          <a:bodyPr/>
          <a:lstStyle/>
          <a:p>
            <a:fld id="{80467F5B-2F3B-47C8-8D92-64EC6D9D6733}" type="slidenum">
              <a:rPr lang="nb-NO" smtClean="0"/>
              <a:t>54</a:t>
            </a:fld>
            <a:endParaRPr lang="nb-NO"/>
          </a:p>
        </p:txBody>
      </p:sp>
    </p:spTree>
    <p:extLst>
      <p:ext uri="{BB962C8B-B14F-4D97-AF65-F5344CB8AC3E}">
        <p14:creationId xmlns:p14="http://schemas.microsoft.com/office/powerpoint/2010/main" val="6708795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702EB-E1AC-040A-50AD-D0890F5C7EF5}"/>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E0074C61-DAB1-6DBA-7343-1FE2AD8E23ED}"/>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B35D6DF6-096C-70A5-5391-770FCD3A2DCC}"/>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1200" b="1" i="1" u="none" strike="noStrike" kern="1200" cap="none" spc="0" normalizeH="0" baseline="0" noProof="0" dirty="0">
                <a:ln>
                  <a:noFill/>
                </a:ln>
                <a:solidFill>
                  <a:srgbClr val="000000"/>
                </a:solidFill>
                <a:effectLst/>
                <a:uLnTx/>
                <a:uFillTx/>
                <a:latin typeface="+mn-lt"/>
                <a:ea typeface="+mn-ea"/>
                <a:cs typeface="+mn-cs"/>
              </a:rPr>
              <a:t>Da har vi gjennomgått observasjoner, målinger og tiltakspunkter på C ved bruk av filmer og trening.</a:t>
            </a:r>
            <a:r>
              <a:rPr kumimoji="0" lang="nb-NO" altLang="nb-NO" sz="1200" b="0" i="1" u="none" strike="noStrike" kern="1200" cap="none" spc="0" normalizeH="0" baseline="0" noProof="0" dirty="0">
                <a:ln>
                  <a:noFill/>
                </a:ln>
                <a:solidFill>
                  <a:srgbClr val="000000"/>
                </a:solidFill>
                <a:effectLst/>
                <a:uLnTx/>
                <a:uFillTx/>
                <a:latin typeface="+mn-lt"/>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altLang="nb-NO" sz="1200" b="0" i="1"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1200" b="0" i="1" u="none" strike="noStrike" kern="1200" cap="none" spc="0" normalizeH="0" baseline="0" noProof="0" dirty="0">
                <a:ln>
                  <a:noFill/>
                </a:ln>
                <a:solidFill>
                  <a:prstClr val="black"/>
                </a:solidFill>
                <a:effectLst/>
                <a:uLnTx/>
                <a:uFillTx/>
                <a:latin typeface="+mn-lt"/>
                <a:ea typeface="+mn-ea"/>
                <a:cs typeface="+mn-cs"/>
              </a:rPr>
              <a:t>Andre viktige observasjoner under C er væskeinntak, diurese og annet væsketap (oppkast, diare, indre/ytre blødninger). Både observasjoner og tiltak i forhold til sirkulasjonssystemet er et større område enn vi har hatt tid til å gjennomgå her. Dette vil bli gått grundigere igjennom på Trinn 3 (f.eks. </a:t>
            </a:r>
            <a:r>
              <a:rPr kumimoji="0" lang="nb-NO" altLang="nb-NO" sz="1200" b="0" i="1" u="none" strike="noStrike" kern="1200" cap="none" spc="0" normalizeH="0" baseline="0" noProof="0" dirty="0" err="1">
                <a:ln>
                  <a:noFill/>
                </a:ln>
                <a:solidFill>
                  <a:prstClr val="black"/>
                </a:solidFill>
                <a:effectLst/>
                <a:uLnTx/>
                <a:uFillTx/>
                <a:latin typeface="+mn-lt"/>
                <a:ea typeface="+mn-ea"/>
                <a:cs typeface="+mn-cs"/>
              </a:rPr>
              <a:t>proACT</a:t>
            </a:r>
            <a:r>
              <a:rPr kumimoji="0" lang="nb-NO" altLang="nb-NO" sz="1200" b="0" i="1" u="none" strike="noStrike" kern="1200" cap="none" spc="0" normalizeH="0" baseline="0" noProof="0" dirty="0">
                <a:ln>
                  <a:noFill/>
                </a:ln>
                <a:solidFill>
                  <a:prstClr val="black"/>
                </a:solidFill>
                <a:effectLst/>
                <a:uLnTx/>
                <a:uFillTx/>
                <a:latin typeface="+mn-lt"/>
                <a:ea typeface="+mn-ea"/>
                <a:cs typeface="+mn-cs"/>
              </a:rPr>
              <a:t> kurs) i </a:t>
            </a:r>
            <a:r>
              <a:rPr kumimoji="0" lang="nb-NO" altLang="nb-NO" sz="1200" b="0" i="1" u="none" strike="noStrike" kern="1200" cap="none" spc="0" normalizeH="0" baseline="0" noProof="0" dirty="0" err="1">
                <a:ln>
                  <a:noFill/>
                </a:ln>
                <a:solidFill>
                  <a:prstClr val="black"/>
                </a:solidFill>
                <a:effectLst/>
                <a:uLnTx/>
                <a:uFillTx/>
                <a:latin typeface="+mn-lt"/>
                <a:ea typeface="+mn-ea"/>
                <a:cs typeface="+mn-cs"/>
              </a:rPr>
              <a:t>KlinObsKommune</a:t>
            </a:r>
            <a:r>
              <a:rPr kumimoji="0" lang="nb-NO" altLang="nb-NO" sz="1200" b="0" i="1" u="none" strike="noStrike" kern="1200" cap="none" spc="0" normalizeH="0" baseline="0" noProof="0" dirty="0">
                <a:ln>
                  <a:noFill/>
                </a:ln>
                <a:solidFill>
                  <a:prstClr val="black"/>
                </a:solidFill>
                <a:effectLst/>
                <a:uLnTx/>
                <a:uFillTx/>
                <a:latin typeface="+mn-lt"/>
                <a:ea typeface="+mn-ea"/>
                <a:cs typeface="+mn-cs"/>
              </a:rPr>
              <a:t> modellen.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altLang="nb-NO" sz="1200" b="0" i="1"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1200" b="0" i="1" u="none" strike="noStrike" kern="1200" cap="none" spc="0" normalizeH="0" baseline="0" noProof="0" dirty="0">
                <a:ln>
                  <a:noFill/>
                </a:ln>
                <a:solidFill>
                  <a:prstClr val="black"/>
                </a:solidFill>
                <a:effectLst/>
                <a:uLnTx/>
                <a:uFillTx/>
                <a:latin typeface="+mn-lt"/>
                <a:ea typeface="+mn-ea"/>
                <a:cs typeface="+mn-cs"/>
              </a:rPr>
              <a:t>Nå kan dere finne skjema for egenvurderingen og fylle inn.</a:t>
            </a:r>
            <a:endParaRPr kumimoji="0" lang="nb-NO" altLang="nb-NO" sz="1200" b="1" i="1"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altLang="nb-NO" sz="1200" b="1" i="0" u="none" strike="noStrike" kern="1200" cap="none" spc="0" normalizeH="0" baseline="0" noProof="0" dirty="0">
              <a:ln>
                <a:noFill/>
              </a:ln>
              <a:solidFill>
                <a:srgbClr val="000000"/>
              </a:solidFill>
              <a:effectLst/>
              <a:uLnTx/>
              <a:uFillTx/>
              <a:latin typeface="+mn-lt"/>
              <a:ea typeface="+mn-ea"/>
              <a:cs typeface="+mn-cs"/>
            </a:endParaRPr>
          </a:p>
        </p:txBody>
      </p:sp>
      <p:sp>
        <p:nvSpPr>
          <p:cNvPr id="4" name="Plassholder for lysbildenummer 3">
            <a:extLst>
              <a:ext uri="{FF2B5EF4-FFF2-40B4-BE49-F238E27FC236}">
                <a16:creationId xmlns:a16="http://schemas.microsoft.com/office/drawing/2014/main" id="{87FC2C22-3389-0F7F-3B16-EA0D8EC3866E}"/>
              </a:ext>
            </a:extLst>
          </p:cNvPr>
          <p:cNvSpPr>
            <a:spLocks noGrp="1"/>
          </p:cNvSpPr>
          <p:nvPr>
            <p:ph type="sldNum" sz="quarter" idx="5"/>
          </p:nvPr>
        </p:nvSpPr>
        <p:spPr/>
        <p:txBody>
          <a:bodyPr/>
          <a:lstStyle/>
          <a:p>
            <a:fld id="{80467F5B-2F3B-47C8-8D92-64EC6D9D6733}" type="slidenum">
              <a:rPr lang="nb-NO" smtClean="0"/>
              <a:t>55</a:t>
            </a:fld>
            <a:endParaRPr lang="nb-NO"/>
          </a:p>
        </p:txBody>
      </p:sp>
    </p:spTree>
    <p:extLst>
      <p:ext uri="{BB962C8B-B14F-4D97-AF65-F5344CB8AC3E}">
        <p14:creationId xmlns:p14="http://schemas.microsoft.com/office/powerpoint/2010/main" val="5258974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702EB-E1AC-040A-50AD-D0890F5C7EF5}"/>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E0074C61-DAB1-6DBA-7343-1FE2AD8E23ED}"/>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B35D6DF6-096C-70A5-5391-770FCD3A2DCC}"/>
              </a:ext>
            </a:extLst>
          </p:cNvPr>
          <p:cNvSpPr>
            <a:spLocks noGrp="1"/>
          </p:cNvSpPr>
          <p:nvPr>
            <p:ph type="body" idx="1"/>
          </p:nvPr>
        </p:nvSpPr>
        <p:spPr/>
        <p:txBody>
          <a:bodyPr/>
          <a:lstStyle/>
          <a:p>
            <a:pPr defTabSz="917617" eaLnBrk="1" hangingPunct="1">
              <a:spcBef>
                <a:spcPct val="0"/>
              </a:spcBef>
              <a:defRPr/>
            </a:pPr>
            <a:r>
              <a:rPr lang="nb-NO" altLang="nb-NO" sz="1200" b="1" i="1" dirty="0">
                <a:cs typeface="Calibri"/>
              </a:rPr>
              <a:t>Vi har nå sikret A-B og C (luftveier, respirasjon</a:t>
            </a:r>
            <a:r>
              <a:rPr lang="nb-NO" altLang="nb-NO" sz="1200" b="1" i="1" baseline="0" dirty="0">
                <a:cs typeface="Calibri"/>
              </a:rPr>
              <a:t> og sirkulasjon)</a:t>
            </a:r>
            <a:r>
              <a:rPr lang="nb-NO" altLang="nb-NO" sz="1200" b="1" i="1" dirty="0">
                <a:cs typeface="Calibri"/>
              </a:rPr>
              <a:t>. Da skal vi se nærmere på D – </a:t>
            </a:r>
            <a:r>
              <a:rPr lang="nb-NO" altLang="nb-NO" sz="1200" b="1" i="1" dirty="0" err="1">
                <a:cs typeface="Calibri"/>
              </a:rPr>
              <a:t>Disability</a:t>
            </a:r>
            <a:r>
              <a:rPr lang="nb-NO" altLang="nb-NO" sz="1200" b="1" i="1" dirty="0">
                <a:cs typeface="Calibri"/>
              </a:rPr>
              <a:t> eller bevissthet. </a:t>
            </a:r>
          </a:p>
          <a:p>
            <a:pPr>
              <a:spcBef>
                <a:spcPct val="0"/>
              </a:spcBef>
            </a:pPr>
            <a:endParaRPr lang="nb-NO" altLang="nb-NO" sz="1200" i="1" dirty="0">
              <a:cs typeface="Calibri"/>
            </a:endParaRPr>
          </a:p>
          <a:p>
            <a:pPr>
              <a:spcBef>
                <a:spcPct val="0"/>
              </a:spcBef>
            </a:pPr>
            <a:r>
              <a:rPr lang="nb-NO" altLang="nb-NO" sz="1200" i="0" dirty="0">
                <a:cs typeface="Calibri"/>
              </a:rPr>
              <a:t>Trykk for neste side for gjennomgang av D</a:t>
            </a:r>
          </a:p>
        </p:txBody>
      </p:sp>
      <p:sp>
        <p:nvSpPr>
          <p:cNvPr id="4" name="Plassholder for lysbildenummer 3">
            <a:extLst>
              <a:ext uri="{FF2B5EF4-FFF2-40B4-BE49-F238E27FC236}">
                <a16:creationId xmlns:a16="http://schemas.microsoft.com/office/drawing/2014/main" id="{87FC2C22-3389-0F7F-3B16-EA0D8EC3866E}"/>
              </a:ext>
            </a:extLst>
          </p:cNvPr>
          <p:cNvSpPr>
            <a:spLocks noGrp="1"/>
          </p:cNvSpPr>
          <p:nvPr>
            <p:ph type="sldNum" sz="quarter" idx="5"/>
          </p:nvPr>
        </p:nvSpPr>
        <p:spPr/>
        <p:txBody>
          <a:bodyPr/>
          <a:lstStyle/>
          <a:p>
            <a:fld id="{80467F5B-2F3B-47C8-8D92-64EC6D9D6733}" type="slidenum">
              <a:rPr lang="nb-NO" smtClean="0"/>
              <a:t>56</a:t>
            </a:fld>
            <a:endParaRPr lang="nb-NO"/>
          </a:p>
        </p:txBody>
      </p:sp>
    </p:spTree>
    <p:extLst>
      <p:ext uri="{BB962C8B-B14F-4D97-AF65-F5344CB8AC3E}">
        <p14:creationId xmlns:p14="http://schemas.microsoft.com/office/powerpoint/2010/main" val="1423067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altLang="nb-NO" sz="1100" b="1" i="1" dirty="0">
                <a:latin typeface="+mn-lt"/>
                <a:cs typeface="Calibri"/>
              </a:rPr>
              <a:t>Vi har nå sikret A-B og C (luftveier, respirasjon</a:t>
            </a:r>
            <a:r>
              <a:rPr lang="nb-NO" altLang="nb-NO" sz="1100" b="1" i="1" baseline="0" dirty="0">
                <a:latin typeface="+mn-lt"/>
                <a:cs typeface="Calibri"/>
              </a:rPr>
              <a:t> og sirkulasjon)</a:t>
            </a:r>
            <a:r>
              <a:rPr lang="nb-NO" altLang="nb-NO" sz="1100" b="1" i="1" dirty="0">
                <a:latin typeface="+mn-lt"/>
                <a:cs typeface="Calibri"/>
              </a:rPr>
              <a:t>. Da skal vi se nærmere på D – </a:t>
            </a:r>
            <a:r>
              <a:rPr lang="nb-NO" altLang="nb-NO" sz="1100" b="1" i="1" dirty="0" err="1">
                <a:latin typeface="+mn-lt"/>
                <a:cs typeface="Calibri"/>
              </a:rPr>
              <a:t>Disability</a:t>
            </a:r>
            <a:r>
              <a:rPr lang="nb-NO" altLang="nb-NO" sz="1100" b="1" i="1" dirty="0">
                <a:latin typeface="+mn-lt"/>
                <a:cs typeface="Calibri"/>
              </a:rPr>
              <a:t> eller bevissthet. </a:t>
            </a:r>
          </a:p>
          <a:p>
            <a:endParaRPr lang="nb-NO" sz="1100" b="1" i="1" dirty="0">
              <a:latin typeface="+mn-lt"/>
            </a:endParaRPr>
          </a:p>
          <a:p>
            <a:r>
              <a:rPr lang="nb-NO" sz="1100" b="1" i="1" dirty="0">
                <a:latin typeface="+mn-lt"/>
              </a:rPr>
              <a:t>Bevissthetsnivået er som regel det første du registrerer hos en pasient da dette henger tett sammen med om, og på hvilken måte, du får kontakt med vedkommende. </a:t>
            </a:r>
          </a:p>
          <a:p>
            <a:endParaRPr lang="nb-NO" sz="1100" b="1" i="1" dirty="0">
              <a:latin typeface="+mn-lt"/>
            </a:endParaRPr>
          </a:p>
          <a:p>
            <a:r>
              <a:rPr lang="nb-NO" sz="1100" i="1" dirty="0">
                <a:latin typeface="+mn-lt"/>
              </a:rPr>
              <a:t>Nedsatt bevissthet kan være et alvorlig tegn, det samme kan kramper eller akutt forvirring. </a:t>
            </a:r>
          </a:p>
          <a:p>
            <a:endParaRPr lang="nb-NO" sz="1100" i="1" dirty="0">
              <a:latin typeface="+mn-lt"/>
            </a:endParaRPr>
          </a:p>
          <a:p>
            <a:r>
              <a:rPr lang="nb-NO" sz="1100" i="1" dirty="0">
                <a:latin typeface="+mn-lt"/>
              </a:rPr>
              <a:t>Bevissthetsnivået er det viktigste parametere for nevrologisk status. Dess lengre og dypere pasienten er bevistløs dess mer alvorlig er oftest tilstanden. Rask utredning, finne årsak og gi behandling er derfor viktig. </a:t>
            </a:r>
          </a:p>
          <a:p>
            <a:endParaRPr lang="nb-NO" sz="1100" i="1" dirty="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100" i="1" dirty="0">
                <a:latin typeface="+mn-lt"/>
              </a:rPr>
              <a:t>For å observere en pasients bevissthet kan en… -&gt; </a:t>
            </a:r>
            <a:r>
              <a:rPr lang="nb-NO" sz="1100" i="0" dirty="0">
                <a:latin typeface="+mn-lt"/>
                <a:cs typeface="Calibri"/>
              </a:rPr>
              <a:t>Snakk deg gjennom siden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sz="1100" i="0" dirty="0">
              <a:latin typeface="+mn-lt"/>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sz="1100" i="0" dirty="0">
              <a:latin typeface="+mn-lt"/>
              <a:cs typeface="Calibri"/>
            </a:endParaRPr>
          </a:p>
          <a:p>
            <a:pPr marL="0" lvl="0" indent="0">
              <a:lnSpc>
                <a:spcPct val="107000"/>
              </a:lnSpc>
              <a:buFont typeface="Calibri" panose="020F0502020204030204" pitchFamily="34" charset="0"/>
              <a:buNone/>
            </a:pPr>
            <a:r>
              <a:rPr lang="nb-NO" sz="1100" b="1" i="0" dirty="0">
                <a:effectLst/>
                <a:latin typeface="+mn-lt"/>
                <a:ea typeface="Calibri" panose="020F0502020204030204" pitchFamily="34" charset="0"/>
                <a:cs typeface="Times New Roman" panose="02020603050405020304" pitchFamily="18" charset="0"/>
              </a:rPr>
              <a:t>Diabetesforbundet oppdatert 09.08.21 </a:t>
            </a:r>
            <a:r>
              <a:rPr lang="nb-NO" sz="1100" b="0" i="0" u="sng" dirty="0">
                <a:effectLst/>
                <a:latin typeface="+mn-lt"/>
                <a:ea typeface="Calibri" panose="020F0502020204030204" pitchFamily="34" charset="0"/>
                <a:cs typeface="Times New Roman" panose="02020603050405020304" pitchFamily="18" charset="0"/>
              </a:rPr>
              <a:t>(https://www.diabetes.no/diabetes-type-1/behandling/akutthjelp/)</a:t>
            </a:r>
          </a:p>
          <a:p>
            <a:pPr marL="0" lvl="0" indent="0">
              <a:lnSpc>
                <a:spcPct val="107000"/>
              </a:lnSpc>
              <a:buFont typeface="Calibri" panose="020F0502020204030204" pitchFamily="34" charset="0"/>
              <a:buNone/>
            </a:pPr>
            <a:endParaRPr lang="nb-NO" sz="1100" b="1" i="1" dirty="0">
              <a:effectLst/>
              <a:latin typeface="+mn-lt"/>
              <a:ea typeface="Calibri" panose="020F0502020204030204" pitchFamily="34" charset="0"/>
              <a:cs typeface="Times New Roman" panose="02020603050405020304" pitchFamily="18" charset="0"/>
            </a:endParaRPr>
          </a:p>
          <a:p>
            <a:pPr algn="l"/>
            <a:r>
              <a:rPr lang="nb-NO" sz="1100" b="1" i="1" dirty="0">
                <a:solidFill>
                  <a:srgbClr val="000000"/>
                </a:solidFill>
                <a:effectLst/>
                <a:latin typeface="+mn-lt"/>
              </a:rPr>
              <a:t>Symptomer og tegn på lavt blodsukker: </a:t>
            </a:r>
            <a:r>
              <a:rPr lang="nb-NO" sz="1100" b="0" i="1" dirty="0">
                <a:solidFill>
                  <a:srgbClr val="000000"/>
                </a:solidFill>
                <a:effectLst/>
                <a:latin typeface="+mn-lt"/>
              </a:rPr>
              <a:t> </a:t>
            </a:r>
            <a:br>
              <a:rPr lang="nb-NO" sz="1100" b="0" i="1" dirty="0">
                <a:solidFill>
                  <a:srgbClr val="000000"/>
                </a:solidFill>
                <a:effectLst/>
                <a:latin typeface="+mn-lt"/>
              </a:rPr>
            </a:br>
            <a:r>
              <a:rPr lang="nb-NO" sz="1100" b="0" i="1" dirty="0">
                <a:solidFill>
                  <a:srgbClr val="000000"/>
                </a:solidFill>
                <a:effectLst/>
                <a:latin typeface="+mn-lt"/>
              </a:rPr>
              <a:t>Svetting, skjelving, blekhet, endret oppførsel, konsentrasjonsvansker.</a:t>
            </a:r>
          </a:p>
          <a:p>
            <a:pPr algn="l"/>
            <a:r>
              <a:rPr lang="nb-NO" sz="1100" b="1" i="1" dirty="0">
                <a:solidFill>
                  <a:srgbClr val="000000"/>
                </a:solidFill>
                <a:effectLst/>
                <a:latin typeface="+mn-lt"/>
              </a:rPr>
              <a:t>Symptomer på alvorlig føling (alvorlig lavt blodsukker)kan være: </a:t>
            </a:r>
            <a:br>
              <a:rPr lang="nb-NO" sz="1100" b="0" i="1" dirty="0">
                <a:solidFill>
                  <a:srgbClr val="000000"/>
                </a:solidFill>
                <a:effectLst/>
                <a:latin typeface="+mn-lt"/>
              </a:rPr>
            </a:br>
            <a:r>
              <a:rPr lang="nb-NO" sz="1100" b="0" i="1" dirty="0">
                <a:solidFill>
                  <a:srgbClr val="000000"/>
                </a:solidFill>
                <a:effectLst/>
                <a:latin typeface="+mn-lt"/>
              </a:rPr>
              <a:t>Talevansker, forvirring og reagerer dårlig på tiltale, unormal oppførsel, nedsatt bevissthet/bevisstløs.</a:t>
            </a:r>
          </a:p>
          <a:p>
            <a:pPr algn="l"/>
            <a:endParaRPr lang="nb-NO" sz="1100" b="0" i="1" dirty="0">
              <a:solidFill>
                <a:srgbClr val="000000"/>
              </a:solidFill>
              <a:effectLst/>
              <a:latin typeface="+mn-lt"/>
            </a:endParaRPr>
          </a:p>
          <a:p>
            <a:pPr algn="l"/>
            <a:r>
              <a:rPr lang="nb-NO" sz="1100" b="1" i="1" dirty="0">
                <a:solidFill>
                  <a:srgbClr val="000000"/>
                </a:solidFill>
                <a:effectLst/>
                <a:latin typeface="+mn-lt"/>
              </a:rPr>
              <a:t>Symptomer på høyt blodsukker</a:t>
            </a:r>
          </a:p>
          <a:p>
            <a:pPr algn="l"/>
            <a:r>
              <a:rPr lang="nb-NO" sz="1100" b="0" i="1" dirty="0">
                <a:solidFill>
                  <a:srgbClr val="000000"/>
                </a:solidFill>
                <a:effectLst/>
                <a:latin typeface="+mn-lt"/>
              </a:rPr>
              <a:t>Tisser mye og ofte, veldig tørst og tørr i munnen, sukker i urinen, uklart syn, trett, sløv og irritabel</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100" b="1" i="1" dirty="0">
                <a:solidFill>
                  <a:srgbClr val="000000"/>
                </a:solidFill>
                <a:effectLst/>
                <a:latin typeface="+mn-lt"/>
              </a:rPr>
              <a:t>Symptomer på akutt syreforgiftning/</a:t>
            </a:r>
            <a:r>
              <a:rPr lang="nb-NO" sz="1100" b="1" i="1" dirty="0" err="1">
                <a:solidFill>
                  <a:srgbClr val="000000"/>
                </a:solidFill>
                <a:effectLst/>
                <a:latin typeface="+mn-lt"/>
              </a:rPr>
              <a:t>ketoacidose</a:t>
            </a:r>
            <a:r>
              <a:rPr lang="nb-NO" sz="1100" b="1" i="1" dirty="0">
                <a:solidFill>
                  <a:srgbClr val="000000"/>
                </a:solidFill>
                <a:effectLst/>
                <a:latin typeface="+mn-lt"/>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100" b="0" i="1" dirty="0">
                <a:solidFill>
                  <a:srgbClr val="000000"/>
                </a:solidFill>
                <a:effectLst/>
                <a:latin typeface="+mn-lt"/>
              </a:rPr>
              <a:t>Høyt blodsukker (vanligvis over 11 </a:t>
            </a:r>
            <a:r>
              <a:rPr lang="nb-NO" sz="1100" b="0" i="1" dirty="0" err="1">
                <a:solidFill>
                  <a:srgbClr val="000000"/>
                </a:solidFill>
                <a:effectLst/>
                <a:latin typeface="+mn-lt"/>
              </a:rPr>
              <a:t>mmol</a:t>
            </a:r>
            <a:r>
              <a:rPr lang="nb-NO" sz="1100" b="0" i="1" dirty="0">
                <a:solidFill>
                  <a:srgbClr val="000000"/>
                </a:solidFill>
                <a:effectLst/>
                <a:latin typeface="+mn-lt"/>
              </a:rPr>
              <a:t>/l), magesmerter, kvalme og/eller oppkast, tung, rask pust som lukter aceton (søtlig, som neglelakkfjerner), forvirring, bevisstløshet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sz="1100" b="1" i="1" dirty="0">
              <a:solidFill>
                <a:srgbClr val="000000"/>
              </a:solidFill>
              <a:effectLst/>
              <a:latin typeface="+mn-lt"/>
            </a:endParaRPr>
          </a:p>
          <a:p>
            <a:pPr marL="0" marR="0" lvl="0" indent="0" algn="l" defTabSz="914400" rtl="0" eaLnBrk="0" fontAlgn="base" latinLnBrk="0" hangingPunct="0">
              <a:lnSpc>
                <a:spcPct val="107000"/>
              </a:lnSpc>
              <a:spcBef>
                <a:spcPct val="30000"/>
              </a:spcBef>
              <a:spcAft>
                <a:spcPct val="0"/>
              </a:spcAft>
              <a:buClrTx/>
              <a:buSzTx/>
              <a:buFont typeface="Calibri" panose="020F0502020204030204" pitchFamily="34" charset="0"/>
              <a:buNone/>
              <a:tabLst/>
              <a:defRPr/>
            </a:pPr>
            <a:r>
              <a:rPr lang="nb-NO" sz="1100" b="1" i="1" u="sng" dirty="0">
                <a:effectLst/>
                <a:latin typeface="+mn-lt"/>
                <a:ea typeface="Calibri" panose="020F0502020204030204" pitchFamily="34" charset="0"/>
                <a:cs typeface="Times New Roman" panose="02020603050405020304" pitchFamily="18" charset="0"/>
              </a:rPr>
              <a:t>Kontakt alltid 113 ved nedsatt bevissthet for videre veiledning</a:t>
            </a:r>
            <a:endParaRPr lang="nb-NO" sz="1100" b="1" i="1" dirty="0">
              <a:effectLst/>
              <a:latin typeface="+mn-lt"/>
              <a:ea typeface="Calibri" panose="020F0502020204030204" pitchFamily="34" charset="0"/>
              <a:cs typeface="Times New Roman" panose="02020603050405020304" pitchFamily="18" charset="0"/>
            </a:endParaRPr>
          </a:p>
          <a:p>
            <a:pPr marL="285750" lvl="0" indent="-285750">
              <a:lnSpc>
                <a:spcPct val="107000"/>
              </a:lnSpc>
              <a:buFontTx/>
              <a:buChar char="-"/>
            </a:pPr>
            <a:r>
              <a:rPr lang="nb-NO" sz="1100" i="1" dirty="0">
                <a:effectLst/>
                <a:latin typeface="+mn-lt"/>
                <a:ea typeface="Calibri" panose="020F0502020204030204" pitchFamily="34" charset="0"/>
                <a:cs typeface="Times New Roman" panose="02020603050405020304" pitchFamily="18" charset="0"/>
              </a:rPr>
              <a:t>Som hastetiltak, dersom du ikke vet om det er lavt eller høyt blodsukker som er problemet, vil det ikke være feil å gi sukker (mat/drikke/</a:t>
            </a:r>
            <a:r>
              <a:rPr lang="nb-NO" sz="1100" i="1" dirty="0" err="1">
                <a:effectLst/>
                <a:latin typeface="+mn-lt"/>
                <a:ea typeface="Calibri" panose="020F0502020204030204" pitchFamily="34" charset="0"/>
                <a:cs typeface="Times New Roman" panose="02020603050405020304" pitchFamily="18" charset="0"/>
              </a:rPr>
              <a:t>Glucobooster</a:t>
            </a:r>
            <a:r>
              <a:rPr lang="nb-NO" sz="1100" i="1" dirty="0">
                <a:effectLst/>
                <a:latin typeface="+mn-lt"/>
                <a:ea typeface="Calibri" panose="020F0502020204030204" pitchFamily="34" charset="0"/>
                <a:cs typeface="Times New Roman" panose="02020603050405020304" pitchFamily="18" charset="0"/>
              </a:rPr>
              <a:t> </a:t>
            </a:r>
            <a:r>
              <a:rPr lang="nb-NO" sz="1100" i="1" dirty="0" err="1">
                <a:effectLst/>
                <a:latin typeface="+mn-lt"/>
                <a:ea typeface="Calibri" panose="020F0502020204030204" pitchFamily="34" charset="0"/>
                <a:cs typeface="Times New Roman" panose="02020603050405020304" pitchFamily="18" charset="0"/>
              </a:rPr>
              <a:t>etc</a:t>
            </a:r>
            <a:r>
              <a:rPr lang="nb-NO" sz="1100" i="1" dirty="0">
                <a:effectLst/>
                <a:latin typeface="+mn-lt"/>
                <a:ea typeface="Calibri" panose="020F0502020204030204" pitchFamily="34" charset="0"/>
                <a:cs typeface="Times New Roman" panose="02020603050405020304" pitchFamily="18" charset="0"/>
              </a:rPr>
              <a:t>). </a:t>
            </a:r>
            <a:r>
              <a:rPr lang="nb-NO" sz="1100" i="1" u="sng" dirty="0">
                <a:effectLst/>
                <a:latin typeface="+mn-lt"/>
                <a:ea typeface="Calibri" panose="020F0502020204030204" pitchFamily="34" charset="0"/>
                <a:cs typeface="Times New Roman" panose="02020603050405020304" pitchFamily="18" charset="0"/>
              </a:rPr>
              <a:t>Dette rådet gjelder kun dersom pasienten er bevisst og kan svelge normalt.</a:t>
            </a:r>
            <a:endParaRPr lang="nb-NO" sz="1100" i="1" u="none" dirty="0">
              <a:effectLst/>
              <a:latin typeface="+mn-lt"/>
              <a:ea typeface="Calibri" panose="020F0502020204030204" pitchFamily="34" charset="0"/>
              <a:cs typeface="Times New Roman" panose="02020603050405020304" pitchFamily="18" charset="0"/>
            </a:endParaRPr>
          </a:p>
          <a:p>
            <a:pPr marL="285750" lvl="0" indent="-285750">
              <a:lnSpc>
                <a:spcPct val="107000"/>
              </a:lnSpc>
              <a:buFontTx/>
              <a:buChar char="-"/>
            </a:pPr>
            <a:r>
              <a:rPr lang="nb-NO" sz="1100" i="1" dirty="0">
                <a:effectLst/>
                <a:latin typeface="+mn-lt"/>
                <a:ea typeface="Calibri" panose="020F0502020204030204" pitchFamily="34" charset="0"/>
                <a:cs typeface="Times New Roman" panose="02020603050405020304" pitchFamily="18" charset="0"/>
              </a:rPr>
              <a:t>Ved for høyt blodsukker er det insulin som er rett behandling</a:t>
            </a:r>
          </a:p>
          <a:p>
            <a:pPr marL="285750" lvl="0" indent="-285750">
              <a:lnSpc>
                <a:spcPct val="107000"/>
              </a:lnSpc>
              <a:buFontTx/>
              <a:buChar char="-"/>
            </a:pPr>
            <a:r>
              <a:rPr lang="nb-NO" sz="1100" i="1" dirty="0">
                <a:effectLst/>
                <a:latin typeface="+mn-lt"/>
                <a:ea typeface="Calibri" panose="020F0502020204030204" pitchFamily="34" charset="0"/>
                <a:cs typeface="Times New Roman" panose="02020603050405020304" pitchFamily="18" charset="0"/>
              </a:rPr>
              <a:t>Ved for lavt blodsukker er det tilførsel av sukker/glukose eller Glukagon (nesespray/penn på resept) som er riktig behandling. Merk at Glukagon ofte gir kvalme som bivirkning, pass derfor ekstra godt på pasientens luftveier. </a:t>
            </a:r>
          </a:p>
          <a:p>
            <a:pPr marL="285750" lvl="0" indent="-285750">
              <a:lnSpc>
                <a:spcPct val="107000"/>
              </a:lnSpc>
              <a:buFontTx/>
              <a:buChar char="-"/>
            </a:pPr>
            <a:r>
              <a:rPr lang="nb-NO" sz="1100" b="1" i="1" dirty="0">
                <a:effectLst/>
                <a:latin typeface="+mn-lt"/>
                <a:ea typeface="Calibri" panose="020F0502020204030204" pitchFamily="34" charset="0"/>
                <a:cs typeface="Times New Roman" panose="02020603050405020304" pitchFamily="18" charset="0"/>
              </a:rPr>
              <a:t>Sett deg inn i lokale retningslinjer for behandling av diabetespasienter. </a:t>
            </a:r>
            <a:endParaRPr lang="nb-NO" sz="1100" i="1" dirty="0">
              <a:effectLst/>
              <a:latin typeface="+mn-l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sz="1100" i="0" dirty="0">
              <a:latin typeface="+mn-lt"/>
              <a:cs typeface="Calibri"/>
            </a:endParaRPr>
          </a:p>
          <a:p>
            <a:endParaRPr lang="nb-NO" sz="1100" dirty="0"/>
          </a:p>
        </p:txBody>
      </p:sp>
      <p:sp>
        <p:nvSpPr>
          <p:cNvPr id="4" name="Plassholder for lysbildenummer 3"/>
          <p:cNvSpPr>
            <a:spLocks noGrp="1"/>
          </p:cNvSpPr>
          <p:nvPr>
            <p:ph type="sldNum" sz="quarter" idx="10"/>
          </p:nvPr>
        </p:nvSpPr>
        <p:spPr/>
        <p:txBody>
          <a:bodyPr/>
          <a:lstStyle/>
          <a:p>
            <a:fld id="{E08AA6CC-4B99-481C-BB47-C5F3AB778CFA}" type="slidenum">
              <a:rPr lang="nb-NO" altLang="nb-NO" smtClean="0">
                <a:solidFill>
                  <a:prstClr val="black"/>
                </a:solidFill>
              </a:rPr>
              <a:pPr/>
              <a:t>57</a:t>
            </a:fld>
            <a:endParaRPr lang="nb-NO" altLang="nb-NO">
              <a:solidFill>
                <a:prstClr val="black"/>
              </a:solidFill>
            </a:endParaRPr>
          </a:p>
        </p:txBody>
      </p:sp>
    </p:spTree>
    <p:extLst>
      <p:ext uri="{BB962C8B-B14F-4D97-AF65-F5344CB8AC3E}">
        <p14:creationId xmlns:p14="http://schemas.microsoft.com/office/powerpoint/2010/main" val="211192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100" b="1" i="1" dirty="0"/>
              <a:t>Bevissthetsvurderingsskalaen «ACVPU» er en rask og enkel måte å vurdere bevissthetsnivået hos en pasient på. </a:t>
            </a:r>
          </a:p>
          <a:p>
            <a:endParaRPr lang="nb-NO" sz="1100" b="1" i="1" dirty="0"/>
          </a:p>
          <a:p>
            <a:pPr marL="171450" indent="-171450">
              <a:buFont typeface="Arial" panose="020B0604020202020204" pitchFamily="34" charset="0"/>
              <a:buChar char="•"/>
            </a:pPr>
            <a:r>
              <a:rPr lang="nb-NO" sz="1100" i="1" dirty="0"/>
              <a:t>A = Alert - våken</a:t>
            </a:r>
          </a:p>
          <a:p>
            <a:pPr marL="171450" indent="-171450">
              <a:buFont typeface="Arial" panose="020B0604020202020204" pitchFamily="34" charset="0"/>
              <a:buChar char="•"/>
            </a:pPr>
            <a:r>
              <a:rPr lang="nb-NO" sz="1100" i="1" dirty="0"/>
              <a:t>C = </a:t>
            </a:r>
            <a:r>
              <a:rPr lang="nb-NO" sz="1100" i="1" dirty="0" err="1"/>
              <a:t>Confuse</a:t>
            </a:r>
            <a:r>
              <a:rPr lang="nb-NO" sz="1100" i="1" dirty="0"/>
              <a:t> - nyoppstått forvirret</a:t>
            </a:r>
          </a:p>
          <a:p>
            <a:pPr marL="171450" indent="-171450">
              <a:buFont typeface="Arial" panose="020B0604020202020204" pitchFamily="34" charset="0"/>
              <a:buChar char="•"/>
            </a:pPr>
            <a:r>
              <a:rPr lang="nb-NO" sz="1100" i="1" dirty="0"/>
              <a:t>V = Voice - reagerer på tiltale</a:t>
            </a:r>
          </a:p>
          <a:p>
            <a:pPr marL="171450" indent="-171450">
              <a:buFont typeface="Arial" panose="020B0604020202020204" pitchFamily="34" charset="0"/>
              <a:buChar char="•"/>
            </a:pPr>
            <a:r>
              <a:rPr lang="nb-NO" sz="1100" i="1" dirty="0"/>
              <a:t>P = </a:t>
            </a:r>
            <a:r>
              <a:rPr lang="nb-NO" sz="1100" i="1" dirty="0" err="1"/>
              <a:t>Pain</a:t>
            </a:r>
            <a:r>
              <a:rPr lang="nb-NO" sz="1100" i="1" dirty="0"/>
              <a:t> - reagerer på smertestimuli</a:t>
            </a:r>
          </a:p>
          <a:p>
            <a:pPr marL="171450" indent="-171450">
              <a:buFont typeface="Arial" panose="020B0604020202020204" pitchFamily="34" charset="0"/>
              <a:buChar char="•"/>
            </a:pPr>
            <a:r>
              <a:rPr lang="nb-NO" sz="1100" i="1" dirty="0"/>
              <a:t>U = </a:t>
            </a:r>
            <a:r>
              <a:rPr lang="nb-NO" sz="1100" i="1" dirty="0" err="1"/>
              <a:t>Unresponsive</a:t>
            </a:r>
            <a:r>
              <a:rPr lang="nb-NO" sz="1100" i="1" dirty="0"/>
              <a:t> - ingen respons</a:t>
            </a:r>
          </a:p>
          <a:p>
            <a:pPr marL="0" indent="0">
              <a:buFont typeface="Arial" panose="020B0604020202020204" pitchFamily="34" charset="0"/>
              <a:buNone/>
            </a:pPr>
            <a:endParaRPr lang="nb-NO" sz="1100" i="1" dirty="0"/>
          </a:p>
          <a:p>
            <a:r>
              <a:rPr lang="nb-NO" sz="1100" b="1" i="1" dirty="0"/>
              <a:t>Enhver skår utenom A (Alert) er vurdert som unormalt inntil det motsatte er bevist!</a:t>
            </a:r>
          </a:p>
          <a:p>
            <a:endParaRPr lang="nb-NO" sz="1100" i="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100" i="1" dirty="0"/>
              <a:t>Skrøpelige eldre og sårbare mennesker kan få akutt forvirring (delirium) av vanlige tilstander som infeksjoner, mindre brudd eller uheldig medisinering. Akutt forvirring, både hyperaktiv og hypoaktiv, </a:t>
            </a:r>
            <a:r>
              <a:rPr lang="nb-NO" sz="1100" i="1" dirty="0">
                <a:cs typeface="Calibri"/>
              </a:rPr>
              <a:t>er et symptom som skal tas alvorlig og kan være dødelig hvis en ikke finner årsaken. </a:t>
            </a:r>
            <a:endParaRPr lang="nb-NO" sz="1100" i="1" dirty="0"/>
          </a:p>
          <a:p>
            <a:endParaRPr lang="nb-NO" sz="1100" dirty="0"/>
          </a:p>
        </p:txBody>
      </p:sp>
      <p:sp>
        <p:nvSpPr>
          <p:cNvPr id="4" name="Plassholder for lysbildenummer 3"/>
          <p:cNvSpPr>
            <a:spLocks noGrp="1"/>
          </p:cNvSpPr>
          <p:nvPr>
            <p:ph type="sldNum" sz="quarter" idx="10"/>
          </p:nvPr>
        </p:nvSpPr>
        <p:spPr/>
        <p:txBody>
          <a:bodyPr/>
          <a:lstStyle/>
          <a:p>
            <a:fld id="{E08AA6CC-4B99-481C-BB47-C5F3AB778CFA}" type="slidenum">
              <a:rPr lang="nb-NO" altLang="nb-NO" smtClean="0">
                <a:solidFill>
                  <a:prstClr val="black"/>
                </a:solidFill>
              </a:rPr>
              <a:pPr/>
              <a:t>58</a:t>
            </a:fld>
            <a:endParaRPr lang="nb-NO" altLang="nb-NO">
              <a:solidFill>
                <a:prstClr val="black"/>
              </a:solidFill>
            </a:endParaRPr>
          </a:p>
        </p:txBody>
      </p:sp>
    </p:spTree>
    <p:extLst>
      <p:ext uri="{BB962C8B-B14F-4D97-AF65-F5344CB8AC3E}">
        <p14:creationId xmlns:p14="http://schemas.microsoft.com/office/powerpoint/2010/main" val="23098545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100" b="1" i="1"/>
              <a:t>For å vurdere om pasienten reagerer på smertestimuli er det noen områder som er faglig anbefalt for smertestimulering</a:t>
            </a:r>
            <a:r>
              <a:rPr lang="nb-NO" sz="1100" i="1"/>
              <a:t>. </a:t>
            </a:r>
          </a:p>
          <a:p>
            <a:endParaRPr lang="nb-NO" sz="1100" i="1"/>
          </a:p>
          <a:p>
            <a:r>
              <a:rPr lang="nb-NO" sz="1100" i="1"/>
              <a:t>På bildet ser dere hvordan dere kan gjøre en standardisert smertestimuli undersøkelse. Dere kan teste på dere selv. </a:t>
            </a:r>
          </a:p>
        </p:txBody>
      </p:sp>
      <p:sp>
        <p:nvSpPr>
          <p:cNvPr id="4" name="Plassholder for lysbildenummer 3"/>
          <p:cNvSpPr>
            <a:spLocks noGrp="1"/>
          </p:cNvSpPr>
          <p:nvPr>
            <p:ph type="sldNum" sz="quarter" idx="10"/>
          </p:nvPr>
        </p:nvSpPr>
        <p:spPr/>
        <p:txBody>
          <a:bodyPr/>
          <a:lstStyle/>
          <a:p>
            <a:fld id="{E08AA6CC-4B99-481C-BB47-C5F3AB778CFA}" type="slidenum">
              <a:rPr lang="nb-NO" altLang="nb-NO" smtClean="0"/>
              <a:pPr/>
              <a:t>59</a:t>
            </a:fld>
            <a:endParaRPr lang="nb-NO" altLang="nb-NO"/>
          </a:p>
        </p:txBody>
      </p:sp>
    </p:spTree>
    <p:extLst>
      <p:ext uri="{BB962C8B-B14F-4D97-AF65-F5344CB8AC3E}">
        <p14:creationId xmlns:p14="http://schemas.microsoft.com/office/powerpoint/2010/main" val="1346357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ltLang="nb-NO" sz="1100" b="1" dirty="0"/>
              <a:t>Til instruktører:</a:t>
            </a:r>
          </a:p>
          <a:p>
            <a:pPr defTabSz="917617">
              <a:defRPr/>
            </a:pPr>
            <a:endParaRPr lang="nb-NO" altLang="nb-NO" sz="1100" dirty="0"/>
          </a:p>
          <a:p>
            <a:pPr defTabSz="917617">
              <a:defRPr/>
            </a:pPr>
            <a:r>
              <a:rPr lang="nb-NO" altLang="nb-NO" sz="1100" b="1" dirty="0"/>
              <a:t>Innholdet i denne </a:t>
            </a:r>
            <a:r>
              <a:rPr lang="nb-NO" altLang="nb-NO" sz="1100" b="1" baseline="0" dirty="0"/>
              <a:t>PowerPoint ti</a:t>
            </a:r>
            <a:r>
              <a:rPr lang="nb-NO" altLang="nb-NO" sz="1100" b="1" dirty="0"/>
              <a:t>lhører trinn 1 i </a:t>
            </a:r>
            <a:r>
              <a:rPr lang="nb-NO" altLang="nb-NO" sz="1100" b="1" dirty="0" err="1"/>
              <a:t>KlinObsKommune</a:t>
            </a:r>
            <a:r>
              <a:rPr lang="nb-NO" altLang="nb-NO" sz="1100" b="1" dirty="0"/>
              <a:t> modellen. Fokus: grunnleggende ferdigheter innen vitale målinger og handlingsberedskap i en ABCDE observasjon. </a:t>
            </a:r>
          </a:p>
          <a:p>
            <a:endParaRPr lang="nb-NO" altLang="nb-NO" sz="1100" dirty="0"/>
          </a:p>
          <a:p>
            <a:pPr marL="171450" indent="-171450">
              <a:buFont typeface="Arial" panose="020B0604020202020204" pitchFamily="34" charset="0"/>
              <a:buChar char="•"/>
            </a:pPr>
            <a:r>
              <a:rPr lang="nb-NO" altLang="nb-NO" sz="1100" dirty="0"/>
              <a:t>Undervisning i trinn 1</a:t>
            </a:r>
            <a:r>
              <a:rPr lang="nb-NO" altLang="nb-NO" sz="1100" baseline="0" dirty="0"/>
              <a:t> i </a:t>
            </a:r>
            <a:r>
              <a:rPr lang="nb-NO" altLang="nb-NO" sz="1100" baseline="0" dirty="0" err="1"/>
              <a:t>KlinObsKommune</a:t>
            </a:r>
            <a:r>
              <a:rPr lang="nb-NO" altLang="nb-NO" sz="1100" baseline="0" dirty="0"/>
              <a:t> </a:t>
            </a:r>
            <a:r>
              <a:rPr lang="nb-NO" altLang="nb-NO" sz="1100" dirty="0"/>
              <a:t>er estimert til tre timer, inkl. teori, digital læringsressurs (filmer) på Kompetansebroen og praktisk trening</a:t>
            </a:r>
          </a:p>
          <a:p>
            <a:pPr marL="171450" indent="-171450">
              <a:buFont typeface="Arial" panose="020B0604020202020204" pitchFamily="34" charset="0"/>
              <a:buChar char="•"/>
            </a:pPr>
            <a:r>
              <a:rPr lang="nb-NO" altLang="nb-NO" sz="1100" dirty="0"/>
              <a:t>Sammen med dette finnes også kommunalt tilpasset</a:t>
            </a:r>
            <a:r>
              <a:rPr lang="nb-NO" altLang="nb-NO" sz="1100" baseline="0" dirty="0"/>
              <a:t> </a:t>
            </a:r>
            <a:r>
              <a:rPr lang="nb-NO" altLang="nb-NO" sz="1100" dirty="0"/>
              <a:t>ABCDE lommekort og ISBAR kommunikasjonsskjema </a:t>
            </a:r>
            <a:r>
              <a:rPr kumimoji="0" lang="nb-NO" altLang="nb-NO" sz="1100" b="0" i="0" u="none" strike="noStrike" kern="1200" cap="none" spc="0" normalizeH="0" baseline="0" noProof="0" dirty="0">
                <a:ln>
                  <a:noFill/>
                </a:ln>
                <a:solidFill>
                  <a:prstClr val="black"/>
                </a:solidFill>
                <a:effectLst/>
                <a:uLnTx/>
                <a:uFillTx/>
                <a:latin typeface="+mn-lt"/>
                <a:ea typeface="+mn-ea"/>
                <a:cs typeface="+mn-cs"/>
              </a:rPr>
              <a:t>(-&gt; vis dette fysisk) </a:t>
            </a:r>
          </a:p>
          <a:p>
            <a:pPr marL="171450" indent="-171450">
              <a:buFont typeface="Arial" panose="020B0604020202020204" pitchFamily="34" charset="0"/>
              <a:buChar char="•"/>
            </a:pPr>
            <a:r>
              <a:rPr kumimoji="0" lang="nb-NO" altLang="nb-NO" sz="1100" b="0" i="0" u="none" strike="noStrike" kern="1200" cap="none" spc="0" normalizeH="0" baseline="0" noProof="0" dirty="0" err="1">
                <a:ln>
                  <a:noFill/>
                </a:ln>
                <a:solidFill>
                  <a:prstClr val="black"/>
                </a:solidFill>
                <a:effectLst/>
                <a:uLnTx/>
                <a:uFillTx/>
                <a:latin typeface="+mn-lt"/>
                <a:ea typeface="+mn-ea"/>
                <a:cs typeface="+mn-cs"/>
              </a:rPr>
              <a:t>Trykklare</a:t>
            </a:r>
            <a:r>
              <a:rPr kumimoji="0" lang="nb-NO" altLang="nb-NO" sz="1100" b="0" i="0" u="none" strike="noStrike" kern="1200" cap="none" spc="0" normalizeH="0" baseline="0" noProof="0" dirty="0">
                <a:ln>
                  <a:noFill/>
                </a:ln>
                <a:solidFill>
                  <a:prstClr val="black"/>
                </a:solidFill>
                <a:effectLst/>
                <a:uLnTx/>
                <a:uFillTx/>
                <a:latin typeface="+mn-lt"/>
                <a:ea typeface="+mn-ea"/>
                <a:cs typeface="+mn-cs"/>
              </a:rPr>
              <a:t> filer på nettsiden</a:t>
            </a:r>
          </a:p>
          <a:p>
            <a:pPr marL="171450" indent="-171450">
              <a:buFont typeface="Arial" panose="020B0604020202020204" pitchFamily="34" charset="0"/>
              <a:buChar char="•"/>
            </a:pPr>
            <a:endParaRPr lang="nb-NO" altLang="nb-NO" sz="1100" dirty="0"/>
          </a:p>
          <a:p>
            <a:r>
              <a:rPr lang="nb-NO" altLang="nb-NO" sz="1100" dirty="0"/>
              <a:t>Undervisningen gjennomføres ved kort innledende teori, korte opplæringsfilmer, før praktisk trening. Til slutt kan det gjøres en vurdering av egen læring ved bruk av skjema som dere ev. har skrevet ut på forhånd. </a:t>
            </a:r>
          </a:p>
          <a:p>
            <a:endParaRPr lang="nb-NO" dirty="0"/>
          </a:p>
        </p:txBody>
      </p:sp>
      <p:sp>
        <p:nvSpPr>
          <p:cNvPr id="4" name="Plassholder for lysbildenummer 3"/>
          <p:cNvSpPr>
            <a:spLocks noGrp="1"/>
          </p:cNvSpPr>
          <p:nvPr>
            <p:ph type="sldNum" sz="quarter" idx="5"/>
          </p:nvPr>
        </p:nvSpPr>
        <p:spPr/>
        <p:txBody>
          <a:bodyPr/>
          <a:lstStyle/>
          <a:p>
            <a:fld id="{80467F5B-2F3B-47C8-8D92-64EC6D9D6733}" type="slidenum">
              <a:rPr lang="nb-NO" smtClean="0"/>
              <a:t>6</a:t>
            </a:fld>
            <a:endParaRPr lang="nb-NO"/>
          </a:p>
        </p:txBody>
      </p:sp>
    </p:spTree>
    <p:extLst>
      <p:ext uri="{BB962C8B-B14F-4D97-AF65-F5344CB8AC3E}">
        <p14:creationId xmlns:p14="http://schemas.microsoft.com/office/powerpoint/2010/main" val="20714563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61990-D91E-6E4F-6F83-2D89836B0A5F}"/>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9027359B-D8FC-BEE0-4BBE-950E03C11C13}"/>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465BBBCC-E652-3F5E-6639-2A7E3045E514}"/>
              </a:ext>
            </a:extLst>
          </p:cNvPr>
          <p:cNvSpPr>
            <a:spLocks noGrp="1"/>
          </p:cNvSpPr>
          <p:nvPr>
            <p:ph type="body" idx="1"/>
          </p:nvPr>
        </p:nvSpPr>
        <p:spPr/>
        <p:txBody>
          <a:bodyPr/>
          <a:lstStyle/>
          <a:p>
            <a:r>
              <a:rPr lang="nb-NO" altLang="sv-SE" sz="1100" b="1" i="0" dirty="0">
                <a:latin typeface="+mn-lt"/>
                <a:ea typeface="MS PGothic" pitchFamily="34" charset="-128"/>
              </a:rPr>
              <a:t>Til instruktører:</a:t>
            </a:r>
          </a:p>
          <a:p>
            <a:r>
              <a:rPr lang="nb-NO" altLang="sv-SE" sz="1100" b="0" i="0" dirty="0">
                <a:latin typeface="+mn-lt"/>
                <a:ea typeface="MS PGothic" pitchFamily="34" charset="-128"/>
              </a:rPr>
              <a:t>Dette bildet brukes hvis det er aktuelt å gå gjennom ytterligere kunnskap om hjerneslag på din avdeling</a:t>
            </a:r>
          </a:p>
          <a:p>
            <a:endParaRPr lang="nb-NO" altLang="sv-SE" sz="1100" b="0" i="0" dirty="0">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nb-NO" sz="1100" b="0" i="1" dirty="0">
                <a:solidFill>
                  <a:srgbClr val="333333"/>
                </a:solidFill>
                <a:effectLst/>
                <a:latin typeface="+mn-lt"/>
              </a:rPr>
              <a:t>Hjerneslag er plutselig innsettende tap av kroppsfunksjoner på grunn av forstyrrelser i hjernens blodsirkulasjon på grunn av blodpropp eller hjerneblødning. </a:t>
            </a:r>
            <a:r>
              <a:rPr lang="nb-NO" sz="1100" b="1" i="1" dirty="0">
                <a:solidFill>
                  <a:srgbClr val="333333"/>
                </a:solidFill>
                <a:effectLst/>
                <a:latin typeface="+mn-lt"/>
              </a:rPr>
              <a:t>Dette er en livstruende tilstand, ved mistanke kontakt 113.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nb-NO" sz="1100" i="1" dirty="0">
                <a:latin typeface="+mn-lt"/>
              </a:rPr>
              <a:t>Symptomer på hjerneslag kan være vansker med å…</a:t>
            </a:r>
            <a:endParaRPr lang="nb-NO" sz="1100" b="0" i="1" dirty="0">
              <a:solidFill>
                <a:srgbClr val="333333"/>
              </a:solidFill>
              <a:effectLst/>
              <a:latin typeface="+mn-lt"/>
            </a:endParaRPr>
          </a:p>
          <a:p>
            <a:pPr algn="l">
              <a:buFont typeface="Arial" panose="020B0604020202020204" pitchFamily="34" charset="0"/>
              <a:buChar char="•"/>
            </a:pPr>
            <a:r>
              <a:rPr lang="nb-NO" sz="1100" b="0" i="1" dirty="0">
                <a:solidFill>
                  <a:srgbClr val="333333"/>
                </a:solidFill>
                <a:effectLst/>
                <a:latin typeface="+mn-lt"/>
              </a:rPr>
              <a:t>PRATE - utydelig tale, leting etter ord</a:t>
            </a:r>
          </a:p>
          <a:p>
            <a:pPr algn="l">
              <a:buFont typeface="Arial" panose="020B0604020202020204" pitchFamily="34" charset="0"/>
              <a:buChar char="•"/>
            </a:pPr>
            <a:r>
              <a:rPr lang="nb-NO" sz="1100" b="0" i="1" dirty="0">
                <a:solidFill>
                  <a:srgbClr val="333333"/>
                </a:solidFill>
                <a:effectLst/>
                <a:latin typeface="+mn-lt"/>
              </a:rPr>
              <a:t>SMILE - skjevt smil på grunn av lammelse i ansiktsnerven (</a:t>
            </a:r>
            <a:r>
              <a:rPr lang="nb-NO" sz="1100" b="0" i="1" dirty="0" err="1">
                <a:solidFill>
                  <a:srgbClr val="333333"/>
                </a:solidFill>
                <a:effectLst/>
                <a:latin typeface="+mn-lt"/>
              </a:rPr>
              <a:t>facialis</a:t>
            </a:r>
            <a:r>
              <a:rPr lang="nb-NO" sz="1100" b="0" i="1" dirty="0">
                <a:solidFill>
                  <a:srgbClr val="333333"/>
                </a:solidFill>
                <a:effectLst/>
                <a:latin typeface="+mn-lt"/>
              </a:rPr>
              <a:t>) </a:t>
            </a:r>
          </a:p>
          <a:p>
            <a:pPr algn="l">
              <a:buFont typeface="Arial" panose="020B0604020202020204" pitchFamily="34" charset="0"/>
              <a:buChar char="•"/>
            </a:pPr>
            <a:r>
              <a:rPr lang="nb-NO" sz="1100" b="0" i="1" dirty="0">
                <a:solidFill>
                  <a:srgbClr val="333333"/>
                </a:solidFill>
                <a:effectLst/>
                <a:latin typeface="+mn-lt"/>
              </a:rPr>
              <a:t>LØFTE - sideforskjell når man løfter armene over hodet</a:t>
            </a:r>
          </a:p>
          <a:p>
            <a:r>
              <a:rPr lang="nb-NO" altLang="sv-SE" sz="1100" b="0" i="1" dirty="0">
                <a:latin typeface="+mn-lt"/>
                <a:ea typeface="MS PGothic" pitchFamily="34" charset="-128"/>
              </a:rPr>
              <a:t>Andre symptomer:</a:t>
            </a:r>
          </a:p>
          <a:p>
            <a:pPr algn="l">
              <a:buFont typeface="Arial" panose="020B0604020202020204" pitchFamily="34" charset="0"/>
              <a:buChar char="•"/>
            </a:pPr>
            <a:r>
              <a:rPr lang="nb-NO" sz="1100" b="0" i="1" dirty="0">
                <a:solidFill>
                  <a:srgbClr val="333333"/>
                </a:solidFill>
                <a:effectLst/>
                <a:latin typeface="+mn-lt"/>
              </a:rPr>
              <a:t>Plutselig dunkelhet, synsforstyrrelser eller tap av syn, særlig hvis det bare er på det ene øyet</a:t>
            </a:r>
          </a:p>
          <a:p>
            <a:pPr algn="l">
              <a:buFont typeface="Arial" panose="020B0604020202020204" pitchFamily="34" charset="0"/>
              <a:buChar char="•"/>
            </a:pPr>
            <a:r>
              <a:rPr lang="nb-NO" sz="1100" b="0" i="1" dirty="0">
                <a:solidFill>
                  <a:srgbClr val="333333"/>
                </a:solidFill>
                <a:effectLst/>
                <a:latin typeface="+mn-lt"/>
              </a:rPr>
              <a:t>Uforklarlig svimmelhet, </a:t>
            </a:r>
            <a:r>
              <a:rPr lang="nb-NO" sz="1100" b="0" i="1" dirty="0" err="1">
                <a:solidFill>
                  <a:srgbClr val="333333"/>
                </a:solidFill>
                <a:effectLst/>
                <a:latin typeface="+mn-lt"/>
              </a:rPr>
              <a:t>ustødighet</a:t>
            </a:r>
            <a:r>
              <a:rPr lang="nb-NO" sz="1100" b="0" i="1" dirty="0">
                <a:solidFill>
                  <a:srgbClr val="333333"/>
                </a:solidFill>
                <a:effectLst/>
                <a:latin typeface="+mn-lt"/>
              </a:rPr>
              <a:t> eller plutselig fall, særlig hvis det er ledsaget av noen av de andre symptomene</a:t>
            </a:r>
          </a:p>
          <a:p>
            <a:pPr algn="l">
              <a:buFont typeface="Arial" panose="020B0604020202020204" pitchFamily="34" charset="0"/>
              <a:buChar char="•"/>
            </a:pPr>
            <a:r>
              <a:rPr lang="nb-NO" sz="1100" b="0" i="1" dirty="0">
                <a:solidFill>
                  <a:srgbClr val="333333"/>
                </a:solidFill>
                <a:effectLst/>
                <a:latin typeface="+mn-lt"/>
              </a:rPr>
              <a:t>Plutselig, kraftig hodepine - "som et lyn fra klar himmel" - uten forklarlig årsak</a:t>
            </a:r>
          </a:p>
          <a:p>
            <a:pPr algn="l">
              <a:buFont typeface="Arial" panose="020B0604020202020204" pitchFamily="34" charset="0"/>
              <a:buNone/>
            </a:pPr>
            <a:r>
              <a:rPr lang="nb-NO" sz="1100" b="0" i="1" dirty="0">
                <a:solidFill>
                  <a:srgbClr val="333333"/>
                </a:solidFill>
                <a:effectLst/>
                <a:latin typeface="+mn-lt"/>
              </a:rPr>
              <a:t>Kilde: </a:t>
            </a:r>
            <a:r>
              <a:rPr lang="nb-NO" sz="1100" b="0" i="1" dirty="0" err="1">
                <a:solidFill>
                  <a:srgbClr val="333333"/>
                </a:solidFill>
                <a:effectLst/>
                <a:latin typeface="+mn-lt"/>
              </a:rPr>
              <a:t>NHI.no</a:t>
            </a:r>
            <a:r>
              <a:rPr lang="nb-NO" sz="1100" b="0" i="1" dirty="0">
                <a:solidFill>
                  <a:srgbClr val="333333"/>
                </a:solidFill>
                <a:effectLst/>
                <a:latin typeface="+mn-lt"/>
              </a:rPr>
              <a:t> 14.11.23</a:t>
            </a:r>
          </a:p>
          <a:p>
            <a:endParaRPr lang="nb-NO" sz="1100" b="1" i="1" dirty="0">
              <a:latin typeface="+mn-lt"/>
            </a:endParaRPr>
          </a:p>
          <a:p>
            <a:r>
              <a:rPr lang="nb-NO" sz="1100" b="1" i="1" strike="noStrike" dirty="0">
                <a:latin typeface="+mn-lt"/>
                <a:cs typeface="Calibri"/>
              </a:rPr>
              <a:t>Nasjonal faglig retningslinje Hjerneslag, prehospital fase, oppdatert 27.04.2020, Helsedirektoratet.   (</a:t>
            </a:r>
            <a:r>
              <a:rPr lang="nb-NO" sz="1100" b="1" i="1" strike="noStrike" dirty="0" err="1">
                <a:latin typeface="+mn-lt"/>
                <a:cs typeface="Calibri"/>
              </a:rPr>
              <a:t>https</a:t>
            </a:r>
            <a:r>
              <a:rPr lang="nb-NO" sz="1100" b="1" i="1" strike="noStrike" dirty="0">
                <a:latin typeface="+mn-lt"/>
                <a:cs typeface="Calibri"/>
              </a:rPr>
              <a:t>://</a:t>
            </a:r>
            <a:r>
              <a:rPr lang="nb-NO" sz="1100" b="1" i="1" strike="noStrike" dirty="0" err="1">
                <a:latin typeface="+mn-lt"/>
                <a:cs typeface="Calibri"/>
              </a:rPr>
              <a:t>www.helsedirektoratet.no</a:t>
            </a:r>
            <a:r>
              <a:rPr lang="nb-NO" sz="1100" b="1" i="1" strike="noStrike" dirty="0">
                <a:latin typeface="+mn-lt"/>
                <a:cs typeface="Calibri"/>
              </a:rPr>
              <a:t>/retningslinjer/hjerneslag/akuttfasen-</a:t>
            </a:r>
            <a:r>
              <a:rPr lang="nb-NO" sz="1100" b="1" i="1" strike="noStrike" dirty="0" err="1">
                <a:latin typeface="+mn-lt"/>
                <a:cs typeface="Calibri"/>
              </a:rPr>
              <a:t>undersokelse</a:t>
            </a:r>
            <a:r>
              <a:rPr lang="nb-NO" sz="1100" b="1" i="1" strike="noStrike" dirty="0">
                <a:latin typeface="+mn-lt"/>
                <a:cs typeface="Calibri"/>
              </a:rPr>
              <a:t>-og-behandling-ved-hjerneslag/prehospital-fase-behandling-under-transport#overvakning-under-transport-praktisk-informasjon)</a:t>
            </a:r>
          </a:p>
          <a:p>
            <a:pPr marL="229405" indent="-229405">
              <a:buAutoNum type="arabicPeriod"/>
            </a:pPr>
            <a:r>
              <a:rPr lang="nb-NO" sz="1100" i="1" strike="noStrike" dirty="0">
                <a:latin typeface="+mn-lt"/>
                <a:cs typeface="Calibri"/>
              </a:rPr>
              <a:t>Ved symptomer ring 113</a:t>
            </a:r>
          </a:p>
          <a:p>
            <a:pPr marL="229405" indent="-229405">
              <a:buAutoNum type="arabicPeriod"/>
            </a:pPr>
            <a:r>
              <a:rPr lang="nb-NO" sz="1100" i="1" strike="noStrike" dirty="0">
                <a:latin typeface="+mn-lt"/>
                <a:cs typeface="Calibri"/>
              </a:rPr>
              <a:t>Sikre ABC</a:t>
            </a:r>
          </a:p>
          <a:p>
            <a:pPr marL="229405" indent="-229405">
              <a:buAutoNum type="arabicPeriod"/>
            </a:pPr>
            <a:r>
              <a:rPr lang="nb-NO" sz="1100" i="1" strike="noStrike" dirty="0">
                <a:latin typeface="+mn-lt"/>
                <a:cs typeface="Calibri"/>
              </a:rPr>
              <a:t>Hodeenden heves 15-30 grader</a:t>
            </a:r>
          </a:p>
          <a:p>
            <a:pPr marL="229405" indent="-229405">
              <a:buAutoNum type="arabicPeriod"/>
            </a:pPr>
            <a:r>
              <a:rPr lang="nb-NO" sz="1100" i="1" strike="noStrike" dirty="0">
                <a:latin typeface="+mn-lt"/>
                <a:cs typeface="Calibri"/>
              </a:rPr>
              <a:t>Slagpasienter med nedsatt bevissthet må legges i sideleie med den friske siden ned, for å holde frie luftveier. </a:t>
            </a:r>
            <a:endParaRPr lang="nb-NO" sz="1100" i="1" u="sng" strike="noStrike" dirty="0">
              <a:latin typeface="+mn-lt"/>
              <a:cs typeface="Calibri"/>
            </a:endParaRPr>
          </a:p>
          <a:p>
            <a:pPr marL="229405" indent="-229405">
              <a:buAutoNum type="arabicPeriod"/>
            </a:pPr>
            <a:r>
              <a:rPr lang="nb-NO" sz="1100" i="1" strike="noStrike" dirty="0">
                <a:latin typeface="+mn-lt"/>
                <a:cs typeface="Calibri"/>
              </a:rPr>
              <a:t>Gi eventuelt oksygen ved O2 metning under 90% (skal forordnes av lege)</a:t>
            </a:r>
          </a:p>
          <a:p>
            <a:pPr marL="229405" marR="0" lvl="0" indent="-229405" algn="l" defTabSz="914400" rtl="0" eaLnBrk="0" fontAlgn="base" latinLnBrk="0" hangingPunct="0">
              <a:lnSpc>
                <a:spcPct val="100000"/>
              </a:lnSpc>
              <a:spcBef>
                <a:spcPct val="30000"/>
              </a:spcBef>
              <a:spcAft>
                <a:spcPct val="0"/>
              </a:spcAft>
              <a:buClrTx/>
              <a:buSzTx/>
              <a:buFontTx/>
              <a:buAutoNum type="arabicPeriod"/>
              <a:tabLst/>
              <a:defRPr/>
            </a:pPr>
            <a:r>
              <a:rPr lang="nb-NO" sz="1100" i="1" strike="noStrike" dirty="0">
                <a:latin typeface="+mn-lt"/>
                <a:cs typeface="Calibri"/>
              </a:rPr>
              <a:t>Måle </a:t>
            </a:r>
            <a:r>
              <a:rPr lang="nb-NO" sz="1100" b="0" i="1" strike="noStrike" dirty="0">
                <a:latin typeface="+mn-lt"/>
                <a:cs typeface="Calibri"/>
              </a:rPr>
              <a:t>blodsukker </a:t>
            </a:r>
            <a:r>
              <a:rPr lang="nb-NO" sz="1100" i="1" strike="noStrike" dirty="0">
                <a:latin typeface="+mn-lt"/>
              </a:rPr>
              <a:t>og iverksett tiltak ved behov, da i samråd med lege/113.</a:t>
            </a:r>
            <a:endParaRPr lang="nb-NO" sz="1100" b="1" i="1" strike="noStrike" dirty="0">
              <a:latin typeface="+mn-lt"/>
              <a:cs typeface="Calibri"/>
            </a:endParaRPr>
          </a:p>
          <a:p>
            <a:pPr marL="229405" indent="-229405">
              <a:buAutoNum type="arabicPeriod"/>
            </a:pPr>
            <a:r>
              <a:rPr lang="nb-NO" sz="1100" i="1" strike="noStrike" dirty="0">
                <a:latin typeface="+mn-lt"/>
                <a:cs typeface="Calibri"/>
              </a:rPr>
              <a:t>Måle blodtrykk jevnlig i påvente av ambulanse</a:t>
            </a:r>
          </a:p>
          <a:p>
            <a:pPr marL="229405" indent="-229405">
              <a:buAutoNum type="arabicPeriod"/>
            </a:pPr>
            <a:r>
              <a:rPr lang="nb-NO" sz="1100" i="1" u="none" strike="noStrike" dirty="0">
                <a:latin typeface="+mn-lt"/>
                <a:cs typeface="Calibri"/>
              </a:rPr>
              <a:t>Gi ikke noe pr os</a:t>
            </a:r>
          </a:p>
          <a:p>
            <a:pPr marL="0" indent="0">
              <a:buNone/>
            </a:pPr>
            <a:endParaRPr lang="nb-NO" sz="1100" i="1" u="none" strike="noStrike" dirty="0">
              <a:latin typeface="+mn-lt"/>
              <a:cs typeface="Calibri"/>
            </a:endParaRPr>
          </a:p>
          <a:p>
            <a:pPr marL="0" indent="0">
              <a:buNone/>
            </a:pPr>
            <a:r>
              <a:rPr lang="nb-NO" sz="1100" i="1" u="none" strike="noStrike" dirty="0">
                <a:latin typeface="+mn-lt"/>
                <a:cs typeface="Calibri"/>
              </a:rPr>
              <a:t>0 pr os gjelder for disse pasientene helt til mulig svelgparese er undersøkt av de som har opplæring i dette. Dette for å unngå aspirasjonspneumoni i den akutte fasen.</a:t>
            </a:r>
          </a:p>
          <a:p>
            <a:endParaRPr lang="nb-NO" sz="1100" b="1" i="1" dirty="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100" b="1" i="1" dirty="0">
                <a:latin typeface="+mn-lt"/>
              </a:rPr>
              <a:t>Rask innleggelse av pasienter med symptomer på hjerneslag er nødvendig for å raskt kunne gi rett behandling </a:t>
            </a:r>
            <a:r>
              <a:rPr lang="nn-NO" sz="1100" dirty="0">
                <a:effectLst/>
                <a:latin typeface="+mn-lt"/>
                <a:ea typeface="Arial" panose="020B0604020202020204" pitchFamily="34" charset="0"/>
              </a:rPr>
              <a:t>(2021): </a:t>
            </a:r>
            <a:r>
              <a:rPr lang="nn-NO" sz="1100" u="sng" dirty="0">
                <a:solidFill>
                  <a:srgbClr val="0000FF"/>
                </a:solidFill>
                <a:effectLst/>
                <a:latin typeface="+mn-lt"/>
                <a:ea typeface="Arial" panose="020B0604020202020204" pitchFamily="34" charset="0"/>
                <a:hlinkClick r:id="rId3"/>
              </a:rPr>
              <a:t>https://www.helsedirektoratet.no/retningslinjer/hjerneslag/akuttfasen-undersokelse-og-behandling-ved-hjerneslag/reperfusjonsbehandling-og-antitrombotisk-behandling-ved-akutt-hjerneinfarkt#trombolytisk-behandling-av-pasienter-med-akutt-hjerneinfarkt</a:t>
            </a:r>
            <a:endParaRPr lang="nb-NO" sz="1100" dirty="0">
              <a:effectLst/>
              <a:latin typeface="+mn-lt"/>
              <a:ea typeface="Arial" panose="020B0604020202020204" pitchFamily="34" charset="0"/>
            </a:endParaRPr>
          </a:p>
          <a:p>
            <a:endParaRPr lang="nb-NO" sz="1100" b="1" dirty="0">
              <a:latin typeface="+mn-lt"/>
            </a:endParaRPr>
          </a:p>
          <a:p>
            <a:endParaRPr lang="nb-NO" sz="1100" b="1" dirty="0"/>
          </a:p>
        </p:txBody>
      </p:sp>
      <p:sp>
        <p:nvSpPr>
          <p:cNvPr id="4" name="Plassholder for lysbildenummer 3">
            <a:extLst>
              <a:ext uri="{FF2B5EF4-FFF2-40B4-BE49-F238E27FC236}">
                <a16:creationId xmlns:a16="http://schemas.microsoft.com/office/drawing/2014/main" id="{693BD599-C0DF-FF36-9ACD-6F4FE1BFC9A2}"/>
              </a:ext>
            </a:extLst>
          </p:cNvPr>
          <p:cNvSpPr>
            <a:spLocks noGrp="1"/>
          </p:cNvSpPr>
          <p:nvPr>
            <p:ph type="sldNum" sz="quarter" idx="10"/>
          </p:nvPr>
        </p:nvSpPr>
        <p:spPr/>
        <p:txBody>
          <a:bodyPr/>
          <a:lstStyle/>
          <a:p>
            <a:fld id="{E08AA6CC-4B99-481C-BB47-C5F3AB778CFA}" type="slidenum">
              <a:rPr lang="nb-NO" altLang="nb-NO" smtClean="0"/>
              <a:pPr/>
              <a:t>60</a:t>
            </a:fld>
            <a:endParaRPr lang="nb-NO" altLang="nb-NO"/>
          </a:p>
        </p:txBody>
      </p:sp>
    </p:spTree>
    <p:extLst>
      <p:ext uri="{BB962C8B-B14F-4D97-AF65-F5344CB8AC3E}">
        <p14:creationId xmlns:p14="http://schemas.microsoft.com/office/powerpoint/2010/main" val="29722472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500A1-2D49-62C4-E7CD-CAF9D057A104}"/>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7C70E27E-9C9B-6597-1AC6-712E34B03A26}"/>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A3C35319-ADA9-9008-D93F-AB9F48252D80}"/>
              </a:ext>
            </a:extLst>
          </p:cNvPr>
          <p:cNvSpPr>
            <a:spLocks noGrp="1"/>
          </p:cNvSpPr>
          <p:nvPr>
            <p:ph type="body" idx="1"/>
          </p:nvPr>
        </p:nvSpPr>
        <p:spPr/>
        <p:txBody>
          <a:bodyPr/>
          <a:lstStyle/>
          <a:p>
            <a:pPr eaLnBrk="1" hangingPunct="1">
              <a:spcBef>
                <a:spcPct val="0"/>
              </a:spcBef>
            </a:pPr>
            <a:r>
              <a:rPr lang="nb-NO" altLang="nb-NO" sz="1100" b="1" i="1" dirty="0">
                <a:latin typeface="+mn-lt"/>
              </a:rPr>
              <a:t>Pupillereaksjon</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nb-NO" sz="1100" i="1" kern="1200" dirty="0">
                <a:solidFill>
                  <a:schemeClr val="tx1"/>
                </a:solidFill>
                <a:effectLst/>
                <a:latin typeface="+mn-lt"/>
                <a:ea typeface="+mn-ea"/>
                <a:cs typeface="+mn-cs"/>
              </a:rPr>
              <a:t>Under normale forhold er pupillen rund med en størrelse på 3-4 millimeter i diameter. Den vil normalt raskt trekke seg sammen ved direkte belysning (for å beskytte seg mot lyset), for så å utvide seg når lyset fjernes. </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nb-NO" sz="1100" i="1" kern="1200" dirty="0">
                <a:solidFill>
                  <a:schemeClr val="tx1"/>
                </a:solidFill>
                <a:effectLst/>
                <a:latin typeface="+mn-lt"/>
                <a:ea typeface="+mn-ea"/>
                <a:cs typeface="+mn-cs"/>
              </a:rPr>
              <a:t>Ved økt trykk i hodet kan pupillene reagere gradvis tregere, eller bli stor, eller «</a:t>
            </a:r>
            <a:r>
              <a:rPr lang="nb-NO" sz="1100" i="1" kern="1200" dirty="0" err="1">
                <a:solidFill>
                  <a:schemeClr val="tx1"/>
                </a:solidFill>
                <a:effectLst/>
                <a:latin typeface="+mn-lt"/>
                <a:ea typeface="+mn-ea"/>
                <a:cs typeface="+mn-cs"/>
              </a:rPr>
              <a:t>lysstiv</a:t>
            </a:r>
            <a:r>
              <a:rPr lang="nb-NO" sz="1100" i="1" kern="1200" dirty="0">
                <a:solidFill>
                  <a:schemeClr val="tx1"/>
                </a:solidFill>
                <a:effectLst/>
                <a:latin typeface="+mn-lt"/>
                <a:ea typeface="+mn-ea"/>
                <a:cs typeface="+mn-cs"/>
              </a:rPr>
              <a:t>» som betyr at den ikke reagerer på lys med sammentrekking. Endring av pupillereaksjon kan skje på begge pupillene samtidig eller bare på en pupille </a:t>
            </a:r>
            <a:r>
              <a:rPr lang="nb-NO" sz="1100" b="0" i="1" dirty="0">
                <a:latin typeface="+mn-lt"/>
              </a:rPr>
              <a:t>(se fagkompendium for Trinn 1)</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nb-NO" sz="1100" i="1" dirty="0">
              <a:effectLst/>
              <a:latin typeface="+mn-lt"/>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nb-NO" sz="1100" i="1" dirty="0">
                <a:effectLst/>
                <a:latin typeface="+mn-lt"/>
                <a:ea typeface="Calibri" panose="020F0502020204030204" pitchFamily="34" charset="0"/>
                <a:cs typeface="Times New Roman" panose="02020603050405020304" pitchFamily="18" charset="0"/>
              </a:rPr>
              <a:t> Feilkilder er vanlig lommelykt/mobillykt m/blått lys (for mye lys), obs- rusmidler, glassøye, blindhet og øyeskader. Lys på pupillene kan gi epilepsianfall. </a:t>
            </a:r>
            <a:endParaRPr lang="nb-NO" sz="1100" b="0" i="1" dirty="0">
              <a:latin typeface="+mn-lt"/>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nb-NO" sz="1100" b="0" i="1" dirty="0">
              <a:latin typeface="+mn-lt"/>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nb-NO" sz="1100" b="1" i="1" dirty="0">
                <a:effectLst/>
                <a:latin typeface="+mn-lt"/>
                <a:ea typeface="Calibri" panose="020F0502020204030204" pitchFamily="34" charset="0"/>
                <a:cs typeface="Times New Roman" panose="02020603050405020304" pitchFamily="18" charset="0"/>
              </a:rPr>
              <a:t>Akutt </a:t>
            </a:r>
            <a:r>
              <a:rPr lang="nb-NO" sz="1100" b="1" i="1" u="sng" dirty="0">
                <a:effectLst/>
                <a:latin typeface="+mn-lt"/>
                <a:ea typeface="Calibri" panose="020F0502020204030204" pitchFamily="34" charset="0"/>
                <a:cs typeface="Times New Roman" panose="02020603050405020304" pitchFamily="18" charset="0"/>
              </a:rPr>
              <a:t>ensidig</a:t>
            </a:r>
            <a:r>
              <a:rPr lang="nb-NO" sz="1100" b="1" i="1" dirty="0">
                <a:effectLst/>
                <a:latin typeface="+mn-lt"/>
                <a:ea typeface="Calibri" panose="020F0502020204030204" pitchFamily="34" charset="0"/>
                <a:cs typeface="Times New Roman" panose="02020603050405020304" pitchFamily="18" charset="0"/>
              </a:rPr>
              <a:t> liten el. stor pupille + hodepine, nakke el. kjevesmerter eller dilatert/</a:t>
            </a:r>
            <a:r>
              <a:rPr lang="nb-NO" sz="1100" b="1" i="1" dirty="0" err="1">
                <a:effectLst/>
                <a:latin typeface="+mn-lt"/>
                <a:ea typeface="Calibri" panose="020F0502020204030204" pitchFamily="34" charset="0"/>
                <a:cs typeface="Times New Roman" panose="02020603050405020304" pitchFamily="18" charset="0"/>
              </a:rPr>
              <a:t>lysstiv</a:t>
            </a:r>
            <a:r>
              <a:rPr lang="nb-NO" sz="1100" b="1" i="1" dirty="0">
                <a:effectLst/>
                <a:latin typeface="+mn-lt"/>
                <a:ea typeface="Calibri" panose="020F0502020204030204" pitchFamily="34" charset="0"/>
                <a:cs typeface="Times New Roman" panose="02020603050405020304" pitchFamily="18" charset="0"/>
              </a:rPr>
              <a:t> pupille skal innlegges som øyeblikkelig hjelp!</a:t>
            </a:r>
            <a:r>
              <a:rPr lang="nb-NO" sz="1100" i="1" dirty="0">
                <a:effectLst/>
                <a:latin typeface="+mn-lt"/>
                <a:ea typeface="Calibri" panose="020F0502020204030204" pitchFamily="34" charset="0"/>
                <a:cs typeface="Times New Roman" panose="02020603050405020304" pitchFamily="18" charset="0"/>
              </a:rPr>
              <a:t> </a:t>
            </a:r>
            <a:endParaRPr lang="nb-NO" sz="1100" b="0" i="1" dirty="0">
              <a:latin typeface="+mn-lt"/>
            </a:endParaRPr>
          </a:p>
          <a:p>
            <a:pPr marL="0" indent="0" eaLnBrk="1" hangingPunct="1">
              <a:spcBef>
                <a:spcPct val="0"/>
              </a:spcBef>
              <a:buFont typeface="Arial" panose="020B0604020202020204" pitchFamily="34" charset="0"/>
              <a:buNone/>
            </a:pPr>
            <a:endParaRPr lang="nb-NO" altLang="nb-NO" sz="1100" dirty="0"/>
          </a:p>
        </p:txBody>
      </p:sp>
      <p:sp>
        <p:nvSpPr>
          <p:cNvPr id="4" name="Plassholder for lysbildenummer 3">
            <a:extLst>
              <a:ext uri="{FF2B5EF4-FFF2-40B4-BE49-F238E27FC236}">
                <a16:creationId xmlns:a16="http://schemas.microsoft.com/office/drawing/2014/main" id="{6E352A45-9E42-C048-4936-C334D8009F38}"/>
              </a:ext>
            </a:extLst>
          </p:cNvPr>
          <p:cNvSpPr>
            <a:spLocks noGrp="1"/>
          </p:cNvSpPr>
          <p:nvPr>
            <p:ph type="sldNum" sz="quarter" idx="10"/>
          </p:nvPr>
        </p:nvSpPr>
        <p:spPr/>
        <p:txBody>
          <a:bodyPr/>
          <a:lstStyle/>
          <a:p>
            <a:fld id="{E08AA6CC-4B99-481C-BB47-C5F3AB778CFA}" type="slidenum">
              <a:rPr lang="nb-NO" altLang="nb-NO" smtClean="0"/>
              <a:pPr/>
              <a:t>61</a:t>
            </a:fld>
            <a:endParaRPr lang="nb-NO" altLang="nb-NO"/>
          </a:p>
        </p:txBody>
      </p:sp>
    </p:spTree>
    <p:extLst>
      <p:ext uri="{BB962C8B-B14F-4D97-AF65-F5344CB8AC3E}">
        <p14:creationId xmlns:p14="http://schemas.microsoft.com/office/powerpoint/2010/main" val="14816635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100" b="0" i="1" dirty="0">
                <a:latin typeface="+mn-lt"/>
              </a:rPr>
              <a:t>Da skal vi trene sammen to og to.</a:t>
            </a:r>
          </a:p>
          <a:p>
            <a:pPr>
              <a:lnSpc>
                <a:spcPct val="115000"/>
              </a:lnSpc>
              <a:spcAft>
                <a:spcPts val="1000"/>
              </a:spcAft>
            </a:pPr>
            <a:r>
              <a:rPr lang="nb-NO" sz="1100" b="1" i="1" dirty="0">
                <a:latin typeface="+mn-lt"/>
              </a:rPr>
              <a:t>Utstyr: </a:t>
            </a:r>
            <a:r>
              <a:rPr lang="nb-NO" sz="1100" i="1" dirty="0">
                <a:solidFill>
                  <a:srgbClr val="191919"/>
                </a:solidFill>
                <a:effectLst/>
                <a:latin typeface="+mn-lt"/>
                <a:ea typeface="Times New Roman" panose="02020603050405020304" pitchFamily="18" charset="0"/>
                <a:cs typeface="Times New Roman" panose="02020603050405020304" pitchFamily="18" charset="0"/>
              </a:rPr>
              <a:t>Blodsukkerapparat og strimler, engangslansett, utstyr til huddesinfeksjon, bomull/tupfer, hansker og avfallsbeholder for stikkende skjærende avfall</a:t>
            </a:r>
            <a:endParaRPr lang="nb-NO" sz="1100" i="1" dirty="0">
              <a:effectLst/>
              <a:latin typeface="+mn-lt"/>
              <a:ea typeface="Times New Roman" panose="02020603050405020304" pitchFamily="18" charset="0"/>
              <a:cs typeface="Times New Roman" panose="02020603050405020304" pitchFamily="18" charset="0"/>
            </a:endParaRPr>
          </a:p>
          <a:p>
            <a:endParaRPr lang="nb-NO" sz="1100" b="1" i="1" dirty="0">
              <a:latin typeface="+mn-lt"/>
            </a:endParaRPr>
          </a:p>
          <a:p>
            <a:r>
              <a:rPr lang="nb-NO" sz="1100" b="1" i="1" dirty="0">
                <a:latin typeface="+mn-lt"/>
              </a:rPr>
              <a:t>Gjennomføring (</a:t>
            </a:r>
            <a:r>
              <a:rPr lang="nb-NO" sz="1100" b="1" i="1" dirty="0" err="1">
                <a:latin typeface="+mn-lt"/>
              </a:rPr>
              <a:t>Noklus</a:t>
            </a:r>
            <a:r>
              <a:rPr lang="nb-NO" sz="1100" b="1" i="1" dirty="0">
                <a:latin typeface="+mn-lt"/>
              </a:rPr>
              <a:t> 25.10.23): </a:t>
            </a:r>
          </a:p>
          <a:p>
            <a:endParaRPr lang="nb-NO" sz="1100" b="1" i="1" dirty="0">
              <a:latin typeface="+mn-lt"/>
            </a:endParaRPr>
          </a:p>
          <a:p>
            <a:pPr marL="342900" lvl="0" indent="-342900">
              <a:lnSpc>
                <a:spcPct val="115000"/>
              </a:lnSpc>
              <a:buFont typeface="+mj-lt"/>
              <a:buAutoNum type="arabicPeriod"/>
            </a:pPr>
            <a:r>
              <a:rPr lang="nb-NO" sz="1100" i="1" dirty="0">
                <a:solidFill>
                  <a:srgbClr val="191919"/>
                </a:solidFill>
                <a:effectLst/>
                <a:latin typeface="+mn-lt"/>
                <a:ea typeface="Times New Roman" panose="02020603050405020304" pitchFamily="18" charset="0"/>
                <a:cs typeface="Times New Roman" panose="02020603050405020304" pitchFamily="18" charset="0"/>
              </a:rPr>
              <a:t>Utfør håndhygiene og ta på hansker for å beskytte mot </a:t>
            </a:r>
            <a:r>
              <a:rPr lang="nb-NO" sz="1100" i="1" dirty="0" err="1">
                <a:solidFill>
                  <a:srgbClr val="191919"/>
                </a:solidFill>
                <a:effectLst/>
                <a:latin typeface="+mn-lt"/>
                <a:ea typeface="Times New Roman" panose="02020603050405020304" pitchFamily="18" charset="0"/>
                <a:cs typeface="Times New Roman" panose="02020603050405020304" pitchFamily="18" charset="0"/>
              </a:rPr>
              <a:t>blodsøl</a:t>
            </a:r>
            <a:endParaRPr lang="nb-NO" sz="1100" i="1" dirty="0">
              <a:effectLst/>
              <a:latin typeface="+mn-lt"/>
              <a:ea typeface="Times New Roman" panose="02020603050405020304" pitchFamily="18" charset="0"/>
              <a:cs typeface="Times New Roman" panose="02020603050405020304" pitchFamily="18" charset="0"/>
            </a:endParaRPr>
          </a:p>
          <a:p>
            <a:pPr marL="342900" lvl="0" indent="-342900">
              <a:lnSpc>
                <a:spcPct val="115000"/>
              </a:lnSpc>
              <a:buFont typeface="+mj-lt"/>
              <a:buAutoNum type="arabicPeriod"/>
            </a:pPr>
            <a:r>
              <a:rPr lang="nb-NO" sz="1100" i="1" dirty="0">
                <a:solidFill>
                  <a:srgbClr val="191919"/>
                </a:solidFill>
                <a:effectLst/>
                <a:latin typeface="+mn-lt"/>
                <a:ea typeface="Times New Roman" panose="02020603050405020304" pitchFamily="18" charset="0"/>
                <a:cs typeface="Times New Roman" panose="02020603050405020304" pitchFamily="18" charset="0"/>
              </a:rPr>
              <a:t>Sørg for at pasientens hånd er ren, varm og tørr. Er stikkstedet kaldt må det varmes for å sikre god blødning. Bruk for eksempel en hanske med lunkent vann. </a:t>
            </a:r>
            <a:endParaRPr lang="nb-NO" sz="1100" i="1" dirty="0">
              <a:effectLst/>
              <a:latin typeface="+mn-lt"/>
              <a:ea typeface="Times New Roman" panose="02020603050405020304" pitchFamily="18" charset="0"/>
              <a:cs typeface="Times New Roman" panose="02020603050405020304" pitchFamily="18" charset="0"/>
            </a:endParaRPr>
          </a:p>
          <a:p>
            <a:pPr marL="342900" lvl="0" indent="-342900">
              <a:lnSpc>
                <a:spcPct val="115000"/>
              </a:lnSpc>
              <a:buFont typeface="+mj-lt"/>
              <a:buAutoNum type="arabicPeriod"/>
            </a:pPr>
            <a:r>
              <a:rPr lang="nb-NO" sz="1100" i="1" dirty="0">
                <a:solidFill>
                  <a:srgbClr val="191919"/>
                </a:solidFill>
                <a:effectLst/>
                <a:latin typeface="+mn-lt"/>
                <a:ea typeface="Times New Roman" panose="02020603050405020304" pitchFamily="18" charset="0"/>
                <a:cs typeface="Times New Roman" panose="02020603050405020304" pitchFamily="18" charset="0"/>
              </a:rPr>
              <a:t>Vask og tørk stikkstedet, ev. desinfiser stikkstedet med 70% alkohol og la det lufttørke i ca. 30 sekunder. </a:t>
            </a:r>
            <a:endParaRPr lang="nb-NO" sz="1100" i="1" dirty="0">
              <a:effectLst/>
              <a:latin typeface="+mn-lt"/>
              <a:ea typeface="Times New Roman" panose="02020603050405020304" pitchFamily="18" charset="0"/>
              <a:cs typeface="Times New Roman" panose="02020603050405020304" pitchFamily="18" charset="0"/>
            </a:endParaRPr>
          </a:p>
          <a:p>
            <a:pPr marL="342900" marR="0" lvl="0" indent="-342900" algn="l" defTabSz="914400" rtl="0" eaLnBrk="0" fontAlgn="base" latinLnBrk="0" hangingPunct="0">
              <a:lnSpc>
                <a:spcPct val="115000"/>
              </a:lnSpc>
              <a:spcBef>
                <a:spcPct val="30000"/>
              </a:spcBef>
              <a:spcAft>
                <a:spcPct val="0"/>
              </a:spcAft>
              <a:buClrTx/>
              <a:buSzTx/>
              <a:buFont typeface="+mj-lt"/>
              <a:buAutoNum type="arabicPeriod"/>
              <a:tabLst/>
              <a:defRPr/>
            </a:pPr>
            <a:r>
              <a:rPr lang="nb-NO" sz="1100" i="1" dirty="0">
                <a:solidFill>
                  <a:srgbClr val="191919"/>
                </a:solidFill>
                <a:effectLst/>
                <a:latin typeface="+mn-lt"/>
                <a:ea typeface="Times New Roman" panose="02020603050405020304" pitchFamily="18" charset="0"/>
                <a:cs typeface="Times New Roman" panose="02020603050405020304" pitchFamily="18" charset="0"/>
              </a:rPr>
              <a:t>Klargjør instrumentet </a:t>
            </a:r>
            <a:r>
              <a:rPr lang="nb-NO" sz="1100" b="0" i="1" dirty="0">
                <a:solidFill>
                  <a:srgbClr val="191919"/>
                </a:solidFill>
                <a:effectLst/>
                <a:latin typeface="+mn-lt"/>
                <a:ea typeface="Times New Roman" panose="02020603050405020304" pitchFamily="18" charset="0"/>
                <a:cs typeface="Times New Roman" panose="02020603050405020304" pitchFamily="18" charset="0"/>
              </a:rPr>
              <a:t>og strimmelen, </a:t>
            </a:r>
            <a:r>
              <a:rPr lang="nb-NO" sz="1100" b="0" i="1" dirty="0">
                <a:latin typeface="+mn-lt"/>
              </a:rPr>
              <a:t>ikke berør/forurens </a:t>
            </a:r>
            <a:r>
              <a:rPr lang="nb-NO" sz="1100" b="0" i="1" dirty="0" err="1">
                <a:latin typeface="+mn-lt"/>
              </a:rPr>
              <a:t>testfeltet</a:t>
            </a:r>
            <a:r>
              <a:rPr lang="nb-NO" sz="1100" b="0" i="1" dirty="0">
                <a:latin typeface="+mn-lt"/>
              </a:rPr>
              <a:t> på strimmelen</a:t>
            </a:r>
            <a:endParaRPr lang="nb-NO" sz="1100" b="0" i="1" dirty="0">
              <a:effectLst/>
              <a:latin typeface="+mn-lt"/>
              <a:ea typeface="Times New Roman" panose="02020603050405020304" pitchFamily="18" charset="0"/>
              <a:cs typeface="Times New Roman" panose="02020603050405020304" pitchFamily="18" charset="0"/>
            </a:endParaRPr>
          </a:p>
          <a:p>
            <a:pPr marL="342900" lvl="0" indent="-342900">
              <a:lnSpc>
                <a:spcPct val="115000"/>
              </a:lnSpc>
              <a:buFont typeface="+mj-lt"/>
              <a:buAutoNum type="arabicPeriod"/>
            </a:pPr>
            <a:r>
              <a:rPr lang="nb-NO" sz="1100" i="1" dirty="0">
                <a:solidFill>
                  <a:srgbClr val="191919"/>
                </a:solidFill>
                <a:effectLst/>
                <a:latin typeface="+mn-lt"/>
                <a:ea typeface="Times New Roman" panose="02020603050405020304" pitchFamily="18" charset="0"/>
                <a:cs typeface="Times New Roman" panose="02020603050405020304" pitchFamily="18" charset="0"/>
              </a:rPr>
              <a:t>Stikk med engangslansett på siden av fingeren hvor det er minst følsomt. </a:t>
            </a:r>
            <a:endParaRPr lang="nb-NO" sz="1100" b="1" i="1" dirty="0">
              <a:effectLst/>
              <a:latin typeface="+mn-lt"/>
              <a:ea typeface="Times New Roman" panose="02020603050405020304" pitchFamily="18" charset="0"/>
              <a:cs typeface="Times New Roman" panose="02020603050405020304" pitchFamily="18" charset="0"/>
            </a:endParaRPr>
          </a:p>
          <a:p>
            <a:pPr marL="742950" lvl="1" indent="-285750">
              <a:lnSpc>
                <a:spcPct val="115000"/>
              </a:lnSpc>
              <a:buFont typeface="+mj-lt"/>
              <a:buAutoNum type="alphaLcPeriod"/>
            </a:pPr>
            <a:r>
              <a:rPr lang="nb-NO" sz="1100" i="1" dirty="0">
                <a:solidFill>
                  <a:srgbClr val="191919"/>
                </a:solidFill>
                <a:effectLst/>
                <a:latin typeface="+mn-lt"/>
                <a:ea typeface="Times New Roman" panose="02020603050405020304" pitchFamily="18" charset="0"/>
                <a:cs typeface="Times New Roman" panose="02020603050405020304" pitchFamily="18" charset="0"/>
              </a:rPr>
              <a:t>Til glukosemåling anbefales generelt lansett med liten stikkedybde, ca.1.2 – 1.8 mm. Ved grov/tykk hud, kan det være at du trenger en tykkere nål for å oppnå god nok blødning</a:t>
            </a:r>
            <a:endParaRPr lang="nb-NO" sz="1100" i="1" dirty="0">
              <a:solidFill>
                <a:schemeClr val="tx1"/>
              </a:solidFill>
              <a:effectLst/>
              <a:latin typeface="+mn-lt"/>
              <a:ea typeface="Times New Roman" panose="02020603050405020304" pitchFamily="18" charset="0"/>
              <a:cs typeface="Times New Roman" panose="02020603050405020304" pitchFamily="18" charset="0"/>
            </a:endParaRPr>
          </a:p>
          <a:p>
            <a:pPr marL="742950" lvl="1" indent="-285750">
              <a:lnSpc>
                <a:spcPct val="115000"/>
              </a:lnSpc>
              <a:buFont typeface="+mj-lt"/>
              <a:buAutoNum type="alphaLcPeriod"/>
            </a:pPr>
            <a:r>
              <a:rPr lang="nb-NO" sz="1100" i="1" dirty="0">
                <a:solidFill>
                  <a:srgbClr val="191919"/>
                </a:solidFill>
                <a:effectLst/>
                <a:latin typeface="+mn-lt"/>
                <a:ea typeface="Times New Roman" panose="02020603050405020304" pitchFamily="18" charset="0"/>
                <a:cs typeface="Times New Roman" panose="02020603050405020304" pitchFamily="18" charset="0"/>
              </a:rPr>
              <a:t>Benytt helst langfinger eller ringfinger. Unngå pekefinger og områder med ødem/finger med stram ring. Ikke stikk i gamle sår. Tørk bort første bloddråpe, utfør målingen i andre bloddråpe</a:t>
            </a:r>
            <a:endParaRPr lang="nb-NO" sz="1100" i="1" dirty="0">
              <a:effectLst/>
              <a:latin typeface="+mn-lt"/>
              <a:ea typeface="Times New Roman" panose="02020603050405020304" pitchFamily="18" charset="0"/>
              <a:cs typeface="Times New Roman" panose="02020603050405020304" pitchFamily="18" charset="0"/>
            </a:endParaRPr>
          </a:p>
          <a:p>
            <a:pPr marL="342900" lvl="0" indent="-342900">
              <a:lnSpc>
                <a:spcPct val="115000"/>
              </a:lnSpc>
              <a:buFont typeface="+mj-lt"/>
              <a:buAutoNum type="arabicPeriod"/>
            </a:pPr>
            <a:r>
              <a:rPr lang="nb-NO" sz="1100" i="1" dirty="0">
                <a:solidFill>
                  <a:srgbClr val="191919"/>
                </a:solidFill>
                <a:effectLst/>
                <a:latin typeface="+mn-lt"/>
                <a:ea typeface="Times New Roman" panose="02020603050405020304" pitchFamily="18" charset="0"/>
                <a:cs typeface="Times New Roman" panose="02020603050405020304" pitchFamily="18" charset="0"/>
              </a:rPr>
              <a:t>Før strimmelen inn i bloddråpen og sørg for at hele </a:t>
            </a:r>
            <a:r>
              <a:rPr lang="nb-NO" sz="1100" i="1" dirty="0" err="1">
                <a:solidFill>
                  <a:srgbClr val="191919"/>
                </a:solidFill>
                <a:effectLst/>
                <a:latin typeface="+mn-lt"/>
                <a:ea typeface="Times New Roman" panose="02020603050405020304" pitchFamily="18" charset="0"/>
                <a:cs typeface="Times New Roman" panose="02020603050405020304" pitchFamily="18" charset="0"/>
              </a:rPr>
              <a:t>testfeltet</a:t>
            </a:r>
            <a:r>
              <a:rPr lang="nb-NO" sz="1100" i="1" dirty="0">
                <a:solidFill>
                  <a:srgbClr val="191919"/>
                </a:solidFill>
                <a:effectLst/>
                <a:latin typeface="+mn-lt"/>
                <a:ea typeface="Times New Roman" panose="02020603050405020304" pitchFamily="18" charset="0"/>
                <a:cs typeface="Times New Roman" panose="02020603050405020304" pitchFamily="18" charset="0"/>
              </a:rPr>
              <a:t> dekkes/fylles før du fjerner strimmelen. </a:t>
            </a:r>
            <a:endParaRPr lang="nb-NO" sz="1100" i="1" dirty="0">
              <a:effectLst/>
              <a:latin typeface="+mn-lt"/>
              <a:ea typeface="Times New Roman" panose="02020603050405020304" pitchFamily="18" charset="0"/>
              <a:cs typeface="Times New Roman" panose="02020603050405020304" pitchFamily="18" charset="0"/>
            </a:endParaRPr>
          </a:p>
          <a:p>
            <a:pPr marL="342900" lvl="0" indent="-342900">
              <a:lnSpc>
                <a:spcPct val="115000"/>
              </a:lnSpc>
              <a:buFont typeface="+mj-lt"/>
              <a:buAutoNum type="arabicPeriod"/>
            </a:pPr>
            <a:r>
              <a:rPr lang="nb-NO" sz="1100" i="1" dirty="0">
                <a:solidFill>
                  <a:srgbClr val="191919"/>
                </a:solidFill>
                <a:effectLst/>
                <a:latin typeface="+mn-lt"/>
                <a:ea typeface="Times New Roman" panose="02020603050405020304" pitchFamily="18" charset="0"/>
                <a:cs typeface="Times New Roman" panose="02020603050405020304" pitchFamily="18" charset="0"/>
              </a:rPr>
              <a:t>Trykk en ren tupfer/bomullsdott på pasientens finger i minst 10 sekunder</a:t>
            </a:r>
            <a:endParaRPr lang="nb-NO" sz="1100" i="1" dirty="0">
              <a:effectLst/>
              <a:latin typeface="+mn-lt"/>
              <a:ea typeface="Times New Roman" panose="02020603050405020304" pitchFamily="18" charset="0"/>
              <a:cs typeface="Times New Roman" panose="02020603050405020304" pitchFamily="18" charset="0"/>
            </a:endParaRPr>
          </a:p>
          <a:p>
            <a:pPr marL="342900" lvl="0" indent="-342900">
              <a:lnSpc>
                <a:spcPct val="115000"/>
              </a:lnSpc>
              <a:buFont typeface="+mj-lt"/>
              <a:buAutoNum type="arabicPeriod"/>
            </a:pPr>
            <a:r>
              <a:rPr lang="nb-NO" sz="1100" i="1" dirty="0">
                <a:solidFill>
                  <a:srgbClr val="191919"/>
                </a:solidFill>
                <a:effectLst/>
                <a:latin typeface="+mn-lt"/>
                <a:ea typeface="Times New Roman" panose="02020603050405020304" pitchFamily="18" charset="0"/>
                <a:cs typeface="Times New Roman" panose="02020603050405020304" pitchFamily="18" charset="0"/>
              </a:rPr>
              <a:t>Fjern avfall. Brukt lansett kastes i egnet beholder. Utfør håndhygiene</a:t>
            </a:r>
            <a:endParaRPr lang="nb-NO" sz="1100" i="1" dirty="0">
              <a:effectLst/>
              <a:latin typeface="+mn-lt"/>
              <a:ea typeface="Times New Roman" panose="02020603050405020304" pitchFamily="18" charset="0"/>
              <a:cs typeface="Times New Roman" panose="02020603050405020304" pitchFamily="18" charset="0"/>
            </a:endParaRPr>
          </a:p>
          <a:p>
            <a:pPr marL="342900" lvl="0" indent="-342900">
              <a:lnSpc>
                <a:spcPct val="115000"/>
              </a:lnSpc>
              <a:spcAft>
                <a:spcPts val="1000"/>
              </a:spcAft>
              <a:buFont typeface="+mj-lt"/>
              <a:buAutoNum type="arabicPeriod"/>
            </a:pPr>
            <a:r>
              <a:rPr lang="nb-NO" sz="1100" i="1" dirty="0">
                <a:solidFill>
                  <a:srgbClr val="191919"/>
                </a:solidFill>
                <a:effectLst/>
                <a:latin typeface="+mn-lt"/>
                <a:ea typeface="Times New Roman" panose="02020603050405020304" pitchFamily="18" charset="0"/>
                <a:cs typeface="Times New Roman" panose="02020603050405020304" pitchFamily="18" charset="0"/>
              </a:rPr>
              <a:t>Vurder og eventuelt følg opp prøveresultatet </a:t>
            </a:r>
            <a:endParaRPr lang="nb-NO" sz="1100" i="1" dirty="0">
              <a:effectLst/>
              <a:latin typeface="+mn-lt"/>
              <a:ea typeface="Times New Roman" panose="02020603050405020304" pitchFamily="18" charset="0"/>
              <a:cs typeface="Times New Roman" panose="02020603050405020304" pitchFamily="18" charset="0"/>
            </a:endParaRPr>
          </a:p>
          <a:p>
            <a:endParaRPr lang="nb-NO" sz="1100" i="1" dirty="0">
              <a:latin typeface="+mn-lt"/>
              <a:cs typeface="Calibri" panose="020F0502020204030204"/>
            </a:endParaRPr>
          </a:p>
          <a:p>
            <a:r>
              <a:rPr lang="nb-NO" sz="1100" b="1" i="1" dirty="0">
                <a:latin typeface="+mn-lt"/>
              </a:rPr>
              <a:t>Normalt fastende blodsukker er 4-7 </a:t>
            </a:r>
            <a:r>
              <a:rPr lang="nb-NO" sz="1100" b="1" i="1" dirty="0" err="1">
                <a:latin typeface="+mn-lt"/>
              </a:rPr>
              <a:t>mmol</a:t>
            </a:r>
            <a:r>
              <a:rPr lang="nb-NO" sz="1100" b="1" i="1" dirty="0">
                <a:latin typeface="+mn-lt"/>
              </a:rPr>
              <a:t>/liter</a:t>
            </a:r>
            <a:r>
              <a:rPr lang="nb-NO" sz="1100" i="1" dirty="0">
                <a:latin typeface="+mn-lt"/>
              </a:rPr>
              <a:t>, men ved kjent diabetes kan legen ha satt et annet akseptabelt «normalnivå».</a:t>
            </a:r>
          </a:p>
          <a:p>
            <a:endParaRPr lang="nb-NO" sz="1100" i="1" dirty="0">
              <a:latin typeface="+mn-lt"/>
              <a:cs typeface="Calibri" panose="020F0502020204030204"/>
            </a:endParaRPr>
          </a:p>
          <a:p>
            <a:pPr marL="342900" lvl="0" indent="-342900">
              <a:lnSpc>
                <a:spcPct val="115000"/>
              </a:lnSpc>
              <a:buFont typeface="Symbol" panose="05050102010706020507" pitchFamily="18" charset="2"/>
              <a:buChar char=""/>
            </a:pPr>
            <a:r>
              <a:rPr lang="nb-NO" sz="1100" i="1" dirty="0">
                <a:solidFill>
                  <a:srgbClr val="191919"/>
                </a:solidFill>
                <a:effectLst/>
                <a:latin typeface="+mn-lt"/>
                <a:ea typeface="Times New Roman" panose="02020603050405020304" pitchFamily="18" charset="0"/>
                <a:cs typeface="Times New Roman" panose="02020603050405020304" pitchFamily="18" charset="0"/>
              </a:rPr>
              <a:t>Lavt blodsukker kan ha symptomer som ligner hjerneslag eller akutt forvirring (delirium). Ikke utelukk det ene fremfor det andre før en har gjort en fullstendig ABCDE observasjon</a:t>
            </a:r>
            <a:endParaRPr lang="nb-NO" sz="1100" i="1" dirty="0">
              <a:effectLst/>
              <a:latin typeface="+mn-lt"/>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nb-NO" sz="1100" i="1" dirty="0">
                <a:solidFill>
                  <a:srgbClr val="191919"/>
                </a:solidFill>
                <a:effectLst/>
                <a:latin typeface="+mn-lt"/>
                <a:ea typeface="Times New Roman" panose="02020603050405020304" pitchFamily="18" charset="0"/>
                <a:cs typeface="Times New Roman" panose="02020603050405020304" pitchFamily="18" charset="0"/>
              </a:rPr>
              <a:t>Mange pasienter kan ha diabetes type 2 uten å kjenne til det. Ved annen sykdom kan underliggende problemer med blodsukkeret gjøre at symptomene på </a:t>
            </a:r>
            <a:r>
              <a:rPr lang="nb-NO" sz="1100" i="1" dirty="0" err="1">
                <a:solidFill>
                  <a:srgbClr val="191919"/>
                </a:solidFill>
                <a:effectLst/>
                <a:latin typeface="+mn-lt"/>
                <a:ea typeface="Times New Roman" panose="02020603050405020304" pitchFamily="18" charset="0"/>
                <a:cs typeface="Times New Roman" panose="02020603050405020304" pitchFamily="18" charset="0"/>
              </a:rPr>
              <a:t>hypo</a:t>
            </a:r>
            <a:r>
              <a:rPr lang="nb-NO" sz="1100" i="1" dirty="0">
                <a:solidFill>
                  <a:srgbClr val="191919"/>
                </a:solidFill>
                <a:effectLst/>
                <a:latin typeface="+mn-lt"/>
                <a:ea typeface="Times New Roman" panose="02020603050405020304" pitchFamily="18" charset="0"/>
                <a:cs typeface="Times New Roman" panose="02020603050405020304" pitchFamily="18" charset="0"/>
              </a:rPr>
              <a:t>- eller hyperglykemi kommer akutt</a:t>
            </a:r>
            <a:endParaRPr lang="nb-NO" sz="1100" i="1" dirty="0">
              <a:effectLst/>
              <a:latin typeface="+mn-lt"/>
              <a:ea typeface="Times New Roman" panose="02020603050405020304" pitchFamily="18" charset="0"/>
              <a:cs typeface="Times New Roman" panose="02020603050405020304" pitchFamily="18" charset="0"/>
            </a:endParaRPr>
          </a:p>
          <a:p>
            <a:pPr marL="342900" lvl="0" indent="-342900">
              <a:lnSpc>
                <a:spcPct val="115000"/>
              </a:lnSpc>
              <a:spcAft>
                <a:spcPts val="1000"/>
              </a:spcAft>
              <a:buFont typeface="Symbol" panose="05050102010706020507" pitchFamily="18" charset="2"/>
              <a:buChar char=""/>
            </a:pPr>
            <a:r>
              <a:rPr lang="nb-NO" sz="1100" i="1" dirty="0">
                <a:solidFill>
                  <a:srgbClr val="191919"/>
                </a:solidFill>
                <a:effectLst/>
                <a:latin typeface="+mn-lt"/>
                <a:ea typeface="Times New Roman" panose="02020603050405020304" pitchFamily="18" charset="0"/>
                <a:cs typeface="Times New Roman" panose="02020603050405020304" pitchFamily="18" charset="0"/>
              </a:rPr>
              <a:t>Kapillær glukosemåling kan være uegnet for personer med redusert perifer sirkulasjon. Sjokk, alvorlig lavt </a:t>
            </a:r>
            <a:r>
              <a:rPr lang="nb-NO" sz="1100" i="1" dirty="0" err="1">
                <a:solidFill>
                  <a:srgbClr val="191919"/>
                </a:solidFill>
                <a:effectLst/>
                <a:latin typeface="+mn-lt"/>
                <a:ea typeface="Times New Roman" panose="02020603050405020304" pitchFamily="18" charset="0"/>
                <a:cs typeface="Times New Roman" panose="02020603050405020304" pitchFamily="18" charset="0"/>
              </a:rPr>
              <a:t>blodtrykkk</a:t>
            </a:r>
            <a:r>
              <a:rPr lang="nb-NO" sz="1100" i="1" dirty="0">
                <a:solidFill>
                  <a:srgbClr val="191919"/>
                </a:solidFill>
                <a:effectLst/>
                <a:latin typeface="+mn-lt"/>
                <a:ea typeface="Times New Roman" panose="02020603050405020304" pitchFamily="18" charset="0"/>
                <a:cs typeface="Times New Roman" panose="02020603050405020304" pitchFamily="18" charset="0"/>
              </a:rPr>
              <a:t> og alvorlig dehydrering er eksempler på kliniske tilstander som kan påvirke målingen.</a:t>
            </a:r>
            <a:endParaRPr lang="nb-NO" sz="1100" i="1" dirty="0">
              <a:effectLst/>
              <a:latin typeface="+mn-lt"/>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sz="1100" b="1" dirty="0">
              <a:latin typeface="+mn-lt"/>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100" b="1" i="1" dirty="0">
                <a:latin typeface="+mn-lt"/>
              </a:rPr>
              <a:t>Feilkilder og faktorer som påvirker målingen kan være</a:t>
            </a:r>
            <a:r>
              <a:rPr lang="nb-NO" altLang="nb-NO" sz="1100" b="1" i="1" dirty="0">
                <a:latin typeface="+mn-lt"/>
                <a:cs typeface="Calibri"/>
              </a:rPr>
              <a:t>: </a:t>
            </a:r>
            <a:r>
              <a:rPr lang="nb-NO" altLang="nb-NO" sz="1100" b="0" i="1" dirty="0">
                <a:latin typeface="+mn-lt"/>
                <a:cs typeface="Calibri"/>
              </a:rPr>
              <a:t>søl fra mat og drikke på fingrene, samt feil bruk av apparat og/eller strimler </a:t>
            </a:r>
            <a:r>
              <a:rPr lang="nb-NO" sz="1100" b="0" i="1" dirty="0">
                <a:latin typeface="+mn-lt"/>
              </a:rPr>
              <a:t>(for ytterligere kunnskap se fagkompendium for Trinn 1)</a:t>
            </a:r>
          </a:p>
          <a:p>
            <a:endParaRPr lang="nb-NO" altLang="nb-NO" sz="1100" b="0" dirty="0">
              <a:cs typeface="Calibri"/>
            </a:endParaRPr>
          </a:p>
        </p:txBody>
      </p:sp>
      <p:sp>
        <p:nvSpPr>
          <p:cNvPr id="4" name="Plassholder for lysbildenummer 3"/>
          <p:cNvSpPr>
            <a:spLocks noGrp="1"/>
          </p:cNvSpPr>
          <p:nvPr>
            <p:ph type="sldNum" sz="quarter" idx="5"/>
          </p:nvPr>
        </p:nvSpPr>
        <p:spPr/>
        <p:txBody>
          <a:bodyPr/>
          <a:lstStyle/>
          <a:p>
            <a:fld id="{80467F5B-2F3B-47C8-8D92-64EC6D9D6733}" type="slidenum">
              <a:rPr lang="nb-NO" smtClean="0"/>
              <a:t>62</a:t>
            </a:fld>
            <a:endParaRPr lang="nb-NO"/>
          </a:p>
        </p:txBody>
      </p:sp>
    </p:spTree>
    <p:extLst>
      <p:ext uri="{BB962C8B-B14F-4D97-AF65-F5344CB8AC3E}">
        <p14:creationId xmlns:p14="http://schemas.microsoft.com/office/powerpoint/2010/main" val="22066319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702EB-E1AC-040A-50AD-D0890F5C7EF5}"/>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E0074C61-DAB1-6DBA-7343-1FE2AD8E23ED}"/>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B35D6DF6-096C-70A5-5391-770FCD3A2DCC}"/>
              </a:ext>
            </a:extLst>
          </p:cNvPr>
          <p:cNvSpPr>
            <a:spLocks noGrp="1"/>
          </p:cNvSpPr>
          <p:nvPr>
            <p:ph type="body" idx="1"/>
          </p:nvPr>
        </p:nvSpPr>
        <p:spPr/>
        <p:txBody>
          <a:bodyPr/>
          <a:lstStyle/>
          <a:p>
            <a:pPr eaLnBrk="1" hangingPunct="1">
              <a:spcBef>
                <a:spcPct val="0"/>
              </a:spcBef>
            </a:pPr>
            <a:r>
              <a:rPr lang="nb-NO" altLang="nb-NO" sz="1200" b="1" i="1" dirty="0"/>
              <a:t>Da har vi gjennomgått pasientobservasjonene under D. </a:t>
            </a:r>
          </a:p>
          <a:p>
            <a:pPr eaLnBrk="1" hangingPunct="1">
              <a:spcBef>
                <a:spcPct val="0"/>
              </a:spcBef>
            </a:pPr>
            <a:endParaRPr lang="nb-NO" altLang="nb-NO" sz="1200" i="1" dirty="0"/>
          </a:p>
          <a:p>
            <a:pPr eaLnBrk="1" hangingPunct="1">
              <a:spcBef>
                <a:spcPct val="0"/>
              </a:spcBef>
            </a:pPr>
            <a:r>
              <a:rPr lang="nb-NO" altLang="nb-NO" sz="1200" i="1" dirty="0"/>
              <a:t>Ved kognitivt svikt og kommunikasjonsutfordringer kan det være vanskelig å vurdere pasientens bevissthet. </a:t>
            </a:r>
          </a:p>
          <a:p>
            <a:pPr eaLnBrk="1" hangingPunct="1">
              <a:spcBef>
                <a:spcPct val="0"/>
              </a:spcBef>
            </a:pPr>
            <a:r>
              <a:rPr lang="nb-NO" altLang="nb-NO" sz="1200" i="1" dirty="0"/>
              <a:t>Ofte er tidsforløpet en av de viktigste indikatorene for hastegraden. Det vil si at jo raskere symptomene utvikler seg, dess mer alvorlig kan en anta at tilstanden er. </a:t>
            </a:r>
          </a:p>
          <a:p>
            <a:pPr eaLnBrk="1" hangingPunct="1">
              <a:spcBef>
                <a:spcPct val="0"/>
              </a:spcBef>
            </a:pPr>
            <a:endParaRPr lang="nb-NO" altLang="nb-NO" sz="1200" i="1" dirty="0"/>
          </a:p>
          <a:p>
            <a:pPr eaLnBrk="1" hangingPunct="1">
              <a:spcBef>
                <a:spcPct val="0"/>
              </a:spcBef>
            </a:pPr>
            <a:endParaRPr lang="nb-NO" altLang="nb-NO" sz="1200" i="1" dirty="0"/>
          </a:p>
          <a:p>
            <a:pPr marL="0" marR="0" lvl="0" indent="0" algn="l" defTabSz="914400" rtl="0" eaLnBrk="1" fontAlgn="base" latinLnBrk="0" hangingPunct="1">
              <a:lnSpc>
                <a:spcPct val="100000"/>
              </a:lnSpc>
              <a:spcBef>
                <a:spcPct val="0"/>
              </a:spcBef>
              <a:spcAft>
                <a:spcPct val="0"/>
              </a:spcAft>
              <a:buClrTx/>
              <a:buSzTx/>
              <a:buFontTx/>
              <a:buNone/>
              <a:tabLst/>
              <a:defRPr/>
            </a:pPr>
            <a:r>
              <a:rPr lang="nb-NO" altLang="nb-NO" sz="1200" i="1" dirty="0"/>
              <a:t>Nå kan dere finne egenvurderingen og fylle inn.</a:t>
            </a:r>
          </a:p>
          <a:p>
            <a:pPr eaLnBrk="1" hangingPunct="1">
              <a:spcBef>
                <a:spcPct val="0"/>
              </a:spcBef>
            </a:pPr>
            <a:endParaRPr lang="nb-NO" altLang="nb-NO" dirty="0"/>
          </a:p>
        </p:txBody>
      </p:sp>
      <p:sp>
        <p:nvSpPr>
          <p:cNvPr id="4" name="Plassholder for lysbildenummer 3">
            <a:extLst>
              <a:ext uri="{FF2B5EF4-FFF2-40B4-BE49-F238E27FC236}">
                <a16:creationId xmlns:a16="http://schemas.microsoft.com/office/drawing/2014/main" id="{87FC2C22-3389-0F7F-3B16-EA0D8EC3866E}"/>
              </a:ext>
            </a:extLst>
          </p:cNvPr>
          <p:cNvSpPr>
            <a:spLocks noGrp="1"/>
          </p:cNvSpPr>
          <p:nvPr>
            <p:ph type="sldNum" sz="quarter" idx="5"/>
          </p:nvPr>
        </p:nvSpPr>
        <p:spPr/>
        <p:txBody>
          <a:bodyPr/>
          <a:lstStyle/>
          <a:p>
            <a:fld id="{80467F5B-2F3B-47C8-8D92-64EC6D9D6733}" type="slidenum">
              <a:rPr lang="nb-NO" smtClean="0"/>
              <a:t>63</a:t>
            </a:fld>
            <a:endParaRPr lang="nb-NO"/>
          </a:p>
        </p:txBody>
      </p:sp>
    </p:spTree>
    <p:extLst>
      <p:ext uri="{BB962C8B-B14F-4D97-AF65-F5344CB8AC3E}">
        <p14:creationId xmlns:p14="http://schemas.microsoft.com/office/powerpoint/2010/main" val="41694273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702EB-E1AC-040A-50AD-D0890F5C7EF5}"/>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E0074C61-DAB1-6DBA-7343-1FE2AD8E23ED}"/>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B35D6DF6-096C-70A5-5391-770FCD3A2DCC}"/>
              </a:ext>
            </a:extLst>
          </p:cNvPr>
          <p:cNvSpPr>
            <a:spLocks noGrp="1"/>
          </p:cNvSpPr>
          <p:nvPr>
            <p:ph type="body" idx="1"/>
          </p:nvPr>
        </p:nvSpPr>
        <p:spPr/>
        <p:txBody>
          <a:bodyPr/>
          <a:lstStyle/>
          <a:p>
            <a:pPr eaLnBrk="1" hangingPunct="1">
              <a:spcBef>
                <a:spcPct val="0"/>
              </a:spcBef>
            </a:pPr>
            <a:r>
              <a:rPr lang="nb-NO" altLang="nb-NO" sz="1200" i="1" dirty="0">
                <a:cs typeface="Calibri"/>
              </a:rPr>
              <a:t>Da er vi kommet til den siste bokstaven i en systematisk pasientobservasjon, bokstaven E som står for </a:t>
            </a:r>
            <a:r>
              <a:rPr lang="nb-NO" altLang="nb-NO" sz="1200" i="1" dirty="0" err="1">
                <a:cs typeface="Calibri"/>
              </a:rPr>
              <a:t>exposure</a:t>
            </a:r>
            <a:r>
              <a:rPr lang="nb-NO" altLang="nb-NO" sz="1200" i="1" dirty="0">
                <a:cs typeface="Calibri"/>
              </a:rPr>
              <a:t> og </a:t>
            </a:r>
            <a:r>
              <a:rPr lang="nb-NO" altLang="nb-NO" sz="1200" i="1" dirty="0" err="1">
                <a:cs typeface="Calibri"/>
              </a:rPr>
              <a:t>environment</a:t>
            </a:r>
            <a:r>
              <a:rPr lang="nb-NO" altLang="nb-NO" sz="1200" i="1" dirty="0">
                <a:cs typeface="Calibri"/>
              </a:rPr>
              <a:t>. </a:t>
            </a:r>
          </a:p>
          <a:p>
            <a:pPr eaLnBrk="1" hangingPunct="1">
              <a:spcBef>
                <a:spcPct val="0"/>
              </a:spcBef>
            </a:pPr>
            <a:endParaRPr lang="nb-NO" altLang="nb-NO" sz="1200" i="1" dirty="0">
              <a:cs typeface="Calibri"/>
            </a:endParaRPr>
          </a:p>
          <a:p>
            <a:pPr eaLnBrk="1" hangingPunct="1">
              <a:spcBef>
                <a:spcPct val="0"/>
              </a:spcBef>
            </a:pPr>
            <a:r>
              <a:rPr lang="nb-NO" altLang="nb-NO" sz="1200" i="1" dirty="0">
                <a:cs typeface="Calibri"/>
              </a:rPr>
              <a:t>Vi bruker begrepene </a:t>
            </a:r>
            <a:r>
              <a:rPr lang="nb-NO" altLang="nb-NO" sz="1200" b="1" i="1" dirty="0">
                <a:cs typeface="Calibri"/>
              </a:rPr>
              <a:t>kroppsundersøkelse og omgivelser </a:t>
            </a:r>
            <a:r>
              <a:rPr lang="nb-NO" altLang="nb-NO" sz="1200" i="1" dirty="0">
                <a:cs typeface="Calibri"/>
              </a:rPr>
              <a:t>da</a:t>
            </a:r>
            <a:r>
              <a:rPr lang="nb-NO" altLang="nb-NO" sz="1200" i="1" baseline="0" dirty="0">
                <a:cs typeface="Calibri"/>
              </a:rPr>
              <a:t> E handler om å få oversikt over detaljer – både på pasientens kropp og i omgivelsene rundt.</a:t>
            </a:r>
            <a:endParaRPr lang="nb-NO" altLang="nb-NO" sz="1200" i="1" dirty="0">
              <a:cs typeface="Calibri"/>
            </a:endParaRPr>
          </a:p>
          <a:p>
            <a:pPr>
              <a:spcBef>
                <a:spcPct val="0"/>
              </a:spcBef>
            </a:pPr>
            <a:endParaRPr lang="nb-NO" altLang="nb-NO" sz="1200" dirty="0">
              <a:cs typeface="Calibri"/>
            </a:endParaRPr>
          </a:p>
          <a:p>
            <a:pPr>
              <a:spcBef>
                <a:spcPct val="0"/>
              </a:spcBef>
            </a:pPr>
            <a:r>
              <a:rPr lang="nb-NO" altLang="nb-NO" sz="1200" i="0" dirty="0">
                <a:cs typeface="Calibri"/>
              </a:rPr>
              <a:t>Trykk for neste side for gjennomgang av E</a:t>
            </a:r>
          </a:p>
        </p:txBody>
      </p:sp>
      <p:sp>
        <p:nvSpPr>
          <p:cNvPr id="4" name="Plassholder for lysbildenummer 3">
            <a:extLst>
              <a:ext uri="{FF2B5EF4-FFF2-40B4-BE49-F238E27FC236}">
                <a16:creationId xmlns:a16="http://schemas.microsoft.com/office/drawing/2014/main" id="{87FC2C22-3389-0F7F-3B16-EA0D8EC3866E}"/>
              </a:ext>
            </a:extLst>
          </p:cNvPr>
          <p:cNvSpPr>
            <a:spLocks noGrp="1"/>
          </p:cNvSpPr>
          <p:nvPr>
            <p:ph type="sldNum" sz="quarter" idx="5"/>
          </p:nvPr>
        </p:nvSpPr>
        <p:spPr/>
        <p:txBody>
          <a:bodyPr/>
          <a:lstStyle/>
          <a:p>
            <a:fld id="{80467F5B-2F3B-47C8-8D92-64EC6D9D6733}" type="slidenum">
              <a:rPr lang="nb-NO" smtClean="0"/>
              <a:t>64</a:t>
            </a:fld>
            <a:endParaRPr lang="nb-NO"/>
          </a:p>
        </p:txBody>
      </p:sp>
    </p:spTree>
    <p:extLst>
      <p:ext uri="{BB962C8B-B14F-4D97-AF65-F5344CB8AC3E}">
        <p14:creationId xmlns:p14="http://schemas.microsoft.com/office/powerpoint/2010/main" val="31425908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100" b="1" i="1" dirty="0"/>
              <a:t>En fullstendig kroppsundersøkelse må utføres for å </a:t>
            </a:r>
            <a:r>
              <a:rPr lang="nb-NO" sz="1100" b="1" i="1" u="sng" dirty="0"/>
              <a:t>unngå å overse </a:t>
            </a:r>
            <a:r>
              <a:rPr lang="nb-NO" sz="1100" b="1" i="1" dirty="0"/>
              <a:t>viktig informasjon.</a:t>
            </a:r>
            <a:r>
              <a:rPr lang="nb-NO" sz="1100" i="1" dirty="0"/>
              <a:t> Det krever at vi avdekker alle deler av pasientens kropp ved å fjerne tøy og snu pasienten. Her er det viktig å huske på å ivareta personens integritet.</a:t>
            </a:r>
          </a:p>
          <a:p>
            <a:pPr marL="171450" indent="-171450">
              <a:buFontTx/>
              <a:buChar char="-"/>
            </a:pPr>
            <a:r>
              <a:rPr lang="nb-NO" sz="1100" i="1" dirty="0"/>
              <a:t>Se etter blødninger, ev. stopp synlige blødninger med trykkbandasje og hevelse av skadested</a:t>
            </a:r>
          </a:p>
          <a:p>
            <a:pPr marL="171450" indent="-171450">
              <a:buFontTx/>
              <a:buChar char="-"/>
            </a:pPr>
            <a:r>
              <a:rPr lang="nb-NO" sz="1100" i="1" dirty="0"/>
              <a:t>Vær obs på nedkjøling (sommer som vinter, inne som ute), da dette kan skje raskt og øker blødningstendens. Tilstreb tørt tøy/underlag og tepper snarest mulig</a:t>
            </a:r>
          </a:p>
          <a:p>
            <a:pPr marL="171450" indent="-171450">
              <a:buFontTx/>
              <a:buChar char="-"/>
            </a:pPr>
            <a:r>
              <a:rPr lang="nb-NO" sz="1100" i="1" dirty="0"/>
              <a:t>Se etter hudforandringer og vær spesielt oppmerksom på inngangsporter som kateter, dren, peg eller stomier som kan være utsatt for lokale infeksjoner. </a:t>
            </a:r>
          </a:p>
          <a:p>
            <a:pPr marL="171450" indent="-171450">
              <a:buFontTx/>
              <a:buChar char="-"/>
            </a:pPr>
            <a:r>
              <a:rPr lang="nb-NO" sz="1100" i="1" dirty="0"/>
              <a:t>Vurder også behov for ytterligere tester i form av </a:t>
            </a:r>
            <a:r>
              <a:rPr lang="nb-NO" sz="1100" b="0" i="1" dirty="0"/>
              <a:t>blodprøver, urinprøver, ultralyd, EKG eller lignende.</a:t>
            </a:r>
          </a:p>
          <a:p>
            <a:endParaRPr lang="nb-NO" sz="1100" i="1" dirty="0">
              <a:cs typeface="Calibri"/>
            </a:endParaRPr>
          </a:p>
          <a:p>
            <a:r>
              <a:rPr lang="nb-NO" sz="1100" b="1" i="1" dirty="0"/>
              <a:t>Omgivelsene/hjemmeforhold </a:t>
            </a:r>
            <a:r>
              <a:rPr lang="nb-NO" sz="1100" i="1" dirty="0"/>
              <a:t>gir mye relevant informasjon om situasjonen og bakgrunnen til pasienten. Hvor fant du pasienten? Vurder pasientens funksjonsnivå. Har noe endret seg raskt kan dette indikere behov for videre utredning </a:t>
            </a:r>
          </a:p>
          <a:p>
            <a:endParaRPr lang="nb-NO" sz="1100" dirty="0"/>
          </a:p>
          <a:p>
            <a:r>
              <a:rPr lang="nb-NO" sz="1100" i="0" dirty="0"/>
              <a:t>Snakk deg gjennom siden</a:t>
            </a:r>
          </a:p>
        </p:txBody>
      </p:sp>
      <p:sp>
        <p:nvSpPr>
          <p:cNvPr id="4" name="Plassholder for lysbildenummer 3"/>
          <p:cNvSpPr>
            <a:spLocks noGrp="1"/>
          </p:cNvSpPr>
          <p:nvPr>
            <p:ph type="sldNum" sz="quarter" idx="10"/>
          </p:nvPr>
        </p:nvSpPr>
        <p:spPr/>
        <p:txBody>
          <a:bodyPr/>
          <a:lstStyle/>
          <a:p>
            <a:fld id="{E08AA6CC-4B99-481C-BB47-C5F3AB778CFA}" type="slidenum">
              <a:rPr lang="nb-NO" altLang="nb-NO" smtClean="0">
                <a:solidFill>
                  <a:prstClr val="black"/>
                </a:solidFill>
              </a:rPr>
              <a:pPr/>
              <a:t>65</a:t>
            </a:fld>
            <a:endParaRPr lang="nb-NO" altLang="nb-NO">
              <a:solidFill>
                <a:prstClr val="black"/>
              </a:solidFill>
            </a:endParaRPr>
          </a:p>
        </p:txBody>
      </p:sp>
    </p:spTree>
    <p:extLst>
      <p:ext uri="{BB962C8B-B14F-4D97-AF65-F5344CB8AC3E}">
        <p14:creationId xmlns:p14="http://schemas.microsoft.com/office/powerpoint/2010/main" val="262451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DD09E-BE06-1A19-D96B-52DAB39FC9A7}"/>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868472CC-1E74-B81D-06D7-8D4D8BFB30C5}"/>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080C6AD2-5A58-56B5-76F9-72B5319C9F17}"/>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i="0" dirty="0">
                <a:solidFill>
                  <a:schemeClr val="tx1"/>
                </a:solidFill>
              </a:rPr>
              <a:t>Snakk deg gjennom siden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sz="1200" b="1" dirty="0"/>
          </a:p>
          <a:p>
            <a:r>
              <a:rPr lang="nb-NO" sz="1200" b="1" i="1" dirty="0"/>
              <a:t>Det er to pasientobservasjoner under E som bør belyses ekstra. Dette er temperaturmåling og smertevurdering. </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i="1" dirty="0"/>
              <a:t>Feber er et symptom og</a:t>
            </a:r>
            <a:r>
              <a:rPr lang="nb-NO" sz="1200" i="1" u="none" dirty="0"/>
              <a:t> ikke en sykdom i seg selv. Feber sees ved infeksjoner og ved en lang rekke sykdommer som ledsages av betennelsestilstander og vevs henfall</a:t>
            </a:r>
            <a:r>
              <a:rPr lang="nb-NO" sz="1200" i="1" u="none" baseline="0" dirty="0"/>
              <a:t>, s</a:t>
            </a:r>
            <a:r>
              <a:rPr lang="nb-NO" sz="1200" i="1" u="none" dirty="0"/>
              <a:t>om for eksempel forbrenninger, store skader, blødninger og allergiske reaksjoner.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sz="1200" i="1" u="non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i="1" dirty="0">
                <a:solidFill>
                  <a:schemeClr val="tx1"/>
                </a:solidFill>
              </a:rPr>
              <a:t>Temperatur kan i hovedsak måles fem steder på kroppen: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sz="1200" i="1" dirty="0">
                <a:solidFill>
                  <a:schemeClr val="tx1"/>
                </a:solidFill>
              </a:rPr>
              <a:t>Rektalt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sz="1200" i="1" dirty="0">
                <a:solidFill>
                  <a:schemeClr val="tx1"/>
                </a:solidFill>
              </a:rPr>
              <a:t>Oralt, i munnen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sz="1200" i="1" dirty="0">
                <a:solidFill>
                  <a:schemeClr val="tx1"/>
                </a:solidFill>
              </a:rPr>
              <a:t>Aksillært, under armen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sz="1200" i="1" dirty="0" err="1">
                <a:solidFill>
                  <a:schemeClr val="tx1"/>
                </a:solidFill>
              </a:rPr>
              <a:t>Tympanisk</a:t>
            </a:r>
            <a:r>
              <a:rPr lang="nb-NO" sz="1200" i="1" dirty="0">
                <a:solidFill>
                  <a:schemeClr val="tx1"/>
                </a:solidFill>
              </a:rPr>
              <a:t>, i  øret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b-NO" sz="1200" i="1" dirty="0">
                <a:solidFill>
                  <a:schemeClr val="tx1"/>
                </a:solidFill>
              </a:rPr>
              <a:t>I panna</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nb-NO" sz="1200" i="1" dirty="0">
              <a:solidFill>
                <a:schemeClr val="tx1"/>
              </a:solidFill>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nb-NO" sz="1200" i="1" dirty="0">
                <a:solidFill>
                  <a:schemeClr val="tx1"/>
                </a:solidFill>
              </a:rPr>
              <a:t>Se heftet Grunnleggende ferdigheter for de ulike typene og lær fra deg/demonstrer det dere bruker i egen avdeling.</a:t>
            </a:r>
          </a:p>
          <a:p>
            <a:endParaRPr lang="nb-NO" sz="1200" b="1" i="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sz="1200" i="1" u="none" dirty="0">
              <a:solidFill>
                <a:schemeClr val="bg1"/>
              </a:solidFill>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nb-NO" sz="1200" i="1" dirty="0">
              <a:solidFill>
                <a:schemeClr val="tx1"/>
              </a:solidFill>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nb-NO" sz="1200" i="1" dirty="0">
              <a:solidFill>
                <a:schemeClr val="tx1"/>
              </a:solidFill>
            </a:endParaRPr>
          </a:p>
          <a:p>
            <a:endParaRPr lang="nb-NO" sz="1200" u="none" dirty="0"/>
          </a:p>
        </p:txBody>
      </p:sp>
      <p:sp>
        <p:nvSpPr>
          <p:cNvPr id="4" name="Plassholder for lysbildenummer 3">
            <a:extLst>
              <a:ext uri="{FF2B5EF4-FFF2-40B4-BE49-F238E27FC236}">
                <a16:creationId xmlns:a16="http://schemas.microsoft.com/office/drawing/2014/main" id="{476B1327-6DBE-1878-FB8A-16BE934B5C4A}"/>
              </a:ext>
            </a:extLst>
          </p:cNvPr>
          <p:cNvSpPr>
            <a:spLocks noGrp="1"/>
          </p:cNvSpPr>
          <p:nvPr>
            <p:ph type="sldNum" sz="quarter" idx="5"/>
          </p:nvPr>
        </p:nvSpPr>
        <p:spPr/>
        <p:txBody>
          <a:bodyPr/>
          <a:lstStyle/>
          <a:p>
            <a:fld id="{80467F5B-2F3B-47C8-8D92-64EC6D9D6733}" type="slidenum">
              <a:rPr lang="nb-NO" smtClean="0"/>
              <a:t>66</a:t>
            </a:fld>
            <a:endParaRPr lang="nb-NO"/>
          </a:p>
        </p:txBody>
      </p:sp>
    </p:spTree>
    <p:extLst>
      <p:ext uri="{BB962C8B-B14F-4D97-AF65-F5344CB8AC3E}">
        <p14:creationId xmlns:p14="http://schemas.microsoft.com/office/powerpoint/2010/main" val="6634933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i="0" dirty="0">
                <a:solidFill>
                  <a:schemeClr val="tx1"/>
                </a:solidFill>
              </a:rPr>
              <a:t>Snakk deg raskt gjennom siden (kun det viktigste), vis til de som dere bruker lokalt.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sz="1200" i="1" dirty="0">
              <a:solidFill>
                <a:schemeClr val="tx1"/>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i="0" dirty="0">
                <a:solidFill>
                  <a:schemeClr val="tx1"/>
                </a:solidFill>
              </a:rPr>
              <a:t>Poengter til deltagerne at det </a:t>
            </a:r>
            <a:r>
              <a:rPr lang="nb-NO" sz="1200" b="1" i="0" dirty="0">
                <a:solidFill>
                  <a:schemeClr val="tx1"/>
                </a:solidFill>
              </a:rPr>
              <a:t>viktigste er å følge bruksanvisningen </a:t>
            </a:r>
            <a:r>
              <a:rPr lang="nb-NO" sz="1200" i="0" dirty="0">
                <a:solidFill>
                  <a:schemeClr val="tx1"/>
                </a:solidFill>
              </a:rPr>
              <a:t>til det termometeret de bruker lokalt, samt registrere eksakt temperatur og målemetode i dokumentasjonssystemet.</a:t>
            </a:r>
            <a:endParaRPr lang="nb-NO" sz="1200" i="0" dirty="0"/>
          </a:p>
          <a:p>
            <a:endParaRPr lang="nb-NO" dirty="0"/>
          </a:p>
        </p:txBody>
      </p:sp>
      <p:sp>
        <p:nvSpPr>
          <p:cNvPr id="4" name="Plassholder for lysbildenummer 3"/>
          <p:cNvSpPr>
            <a:spLocks noGrp="1"/>
          </p:cNvSpPr>
          <p:nvPr>
            <p:ph type="sldNum" sz="quarter" idx="5"/>
          </p:nvPr>
        </p:nvSpPr>
        <p:spPr/>
        <p:txBody>
          <a:bodyPr/>
          <a:lstStyle/>
          <a:p>
            <a:fld id="{80467F5B-2F3B-47C8-8D92-64EC6D9D6733}" type="slidenum">
              <a:rPr lang="nb-NO" smtClean="0"/>
              <a:t>67</a:t>
            </a:fld>
            <a:endParaRPr lang="nb-NO"/>
          </a:p>
        </p:txBody>
      </p:sp>
    </p:spTree>
    <p:extLst>
      <p:ext uri="{BB962C8B-B14F-4D97-AF65-F5344CB8AC3E}">
        <p14:creationId xmlns:p14="http://schemas.microsoft.com/office/powerpoint/2010/main" val="285465684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DD09E-BE06-1A19-D96B-52DAB39FC9A7}"/>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868472CC-1E74-B81D-06D7-8D4D8BFB30C5}"/>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080C6AD2-5A58-56B5-76F9-72B5319C9F17}"/>
              </a:ext>
            </a:extLst>
          </p:cNvPr>
          <p:cNvSpPr>
            <a:spLocks noGrp="1"/>
          </p:cNvSpPr>
          <p:nvPr>
            <p:ph type="body" idx="1"/>
          </p:nvPr>
        </p:nvSpPr>
        <p:spPr/>
        <p:txBody>
          <a:bodyPr/>
          <a:lstStyle/>
          <a:p>
            <a:r>
              <a:rPr lang="nb-NO" sz="1200" b="1" i="1" dirty="0"/>
              <a:t>Under en ABCDE observasjon er det viktig å avklare om smerten er av akutt karakter som har til hensikt å varsle om skade eller sykdom. </a:t>
            </a:r>
          </a:p>
          <a:p>
            <a:r>
              <a:rPr lang="nb-NO" sz="1200" i="1" dirty="0"/>
              <a:t>Akutt smerte er normalt et symptom på en bakenforliggende sykdom eller skade som krever nærmere utredning. Lege/legevakt eller evt. 113 må kontaktes ved plutselige og voldsomme smerter. </a:t>
            </a:r>
          </a:p>
          <a:p>
            <a:endParaRPr lang="nb-NO" sz="1200" i="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i="1" dirty="0"/>
              <a:t>Smertevurdering kan gjøres ved hjelp av ulike verktøy der pasienten angir sin opplevelse av smerte på en skala fra 0-10. Ytterpunktene er fra 0 «ingen smerte» til 10 «verst tenkelig smerte». I tillegg bør det innhentes informasjon om smertens karakter. Spør gruppen om ord som beskriver smertens karakter? Eksempel; sviende, bankende, brennende, </a:t>
            </a:r>
            <a:r>
              <a:rPr lang="nb-NO" sz="1200" i="1" dirty="0" err="1">
                <a:solidFill>
                  <a:srgbClr val="FF0000"/>
                </a:solidFill>
              </a:rPr>
              <a:t>trykkømt</a:t>
            </a:r>
            <a:r>
              <a:rPr lang="nb-NO" sz="1200" i="1" dirty="0">
                <a:solidFill>
                  <a:srgbClr val="FF0000"/>
                </a:solidFill>
              </a:rPr>
              <a:t>, </a:t>
            </a:r>
            <a:r>
              <a:rPr lang="nb-NO" sz="1200" i="1" dirty="0" err="1">
                <a:solidFill>
                  <a:srgbClr val="FF0000"/>
                </a:solidFill>
              </a:rPr>
              <a:t>slippømt</a:t>
            </a:r>
            <a:r>
              <a:rPr lang="nb-NO" sz="1200" i="1" dirty="0">
                <a:solidFill>
                  <a:srgbClr val="FF0000"/>
                </a:solidFill>
              </a:rPr>
              <a:t>, </a:t>
            </a:r>
            <a:r>
              <a:rPr lang="nb-NO" sz="1200" i="1" dirty="0" err="1">
                <a:solidFill>
                  <a:srgbClr val="FF0000"/>
                </a:solidFill>
              </a:rPr>
              <a:t>takvis</a:t>
            </a:r>
            <a:r>
              <a:rPr lang="nb-NO" sz="1200" i="1" dirty="0">
                <a:solidFill>
                  <a:srgbClr val="FF0000"/>
                </a:solidFill>
              </a:rPr>
              <a:t> </a:t>
            </a:r>
            <a:r>
              <a:rPr lang="nb-NO" sz="1200" i="1" dirty="0"/>
              <a:t>etc.</a:t>
            </a:r>
          </a:p>
          <a:p>
            <a:r>
              <a:rPr lang="nb-NO" sz="1200" i="1" dirty="0"/>
              <a:t> </a:t>
            </a:r>
          </a:p>
          <a:p>
            <a:r>
              <a:rPr lang="nb-NO" sz="1200" i="1" dirty="0"/>
              <a:t>Eksempler på verktøy: </a:t>
            </a:r>
          </a:p>
          <a:p>
            <a:pPr marL="171450" indent="-171450">
              <a:buFont typeface="Arial" panose="020B0604020202020204" pitchFamily="34" charset="0"/>
              <a:buChar char="•"/>
            </a:pPr>
            <a:r>
              <a:rPr lang="nb-NO" sz="1200" i="1" u="sng" dirty="0"/>
              <a:t>ESAS (Edmonton Symptom </a:t>
            </a:r>
            <a:r>
              <a:rPr lang="nb-NO" sz="1200" i="1" u="sng" dirty="0" err="1"/>
              <a:t>Assessment</a:t>
            </a:r>
            <a:r>
              <a:rPr lang="nb-NO" sz="1200" i="1" u="sng" dirty="0"/>
              <a:t> </a:t>
            </a:r>
            <a:r>
              <a:rPr lang="nb-NO" sz="1200" i="1" u="sng" dirty="0" err="1"/>
              <a:t>Scale</a:t>
            </a:r>
            <a:r>
              <a:rPr lang="nb-NO" sz="1200" i="1" u="sng" dirty="0"/>
              <a:t>)</a:t>
            </a:r>
            <a:r>
              <a:rPr lang="nb-NO" sz="1200" i="1" dirty="0"/>
              <a:t> som går igjennom ti punkter hvor det vurderes numerisk skår fra ingen plager til verst tenkelig. </a:t>
            </a:r>
          </a:p>
          <a:p>
            <a:pPr marL="171450" indent="-171450">
              <a:buFont typeface="Arial" panose="020B0604020202020204" pitchFamily="34" charset="0"/>
              <a:buChar char="•"/>
            </a:pPr>
            <a:r>
              <a:rPr lang="nb-NO" sz="1200" i="1" u="sng" dirty="0"/>
              <a:t>VAS (Visuell analog skala</a:t>
            </a:r>
            <a:r>
              <a:rPr lang="nb-NO" sz="1200" i="1" dirty="0"/>
              <a:t>). VAS-linjalen er en ikke-gradert skala der pasienten angir sin smerte et sted mellom «ingen smerte» til «verst tenkelig smerte». Undersøkeren leser deretter av mer «nøyaktige smerteangivelse» på baksiden av linjalen ved hjelp av </a:t>
            </a:r>
            <a:r>
              <a:rPr lang="nb-NO" sz="1200" i="1" dirty="0" err="1"/>
              <a:t>skyvelær</a:t>
            </a:r>
            <a:r>
              <a:rPr lang="nb-NO" sz="1200" i="1" dirty="0"/>
              <a:t>. </a:t>
            </a:r>
          </a:p>
          <a:p>
            <a:pPr marL="171450" indent="-171450">
              <a:buFont typeface="Arial" panose="020B0604020202020204" pitchFamily="34" charset="0"/>
              <a:buChar char="•"/>
            </a:pPr>
            <a:r>
              <a:rPr lang="nb-NO" sz="1200" i="1" u="sng" dirty="0"/>
              <a:t>NRS (</a:t>
            </a:r>
            <a:r>
              <a:rPr lang="nb-NO" sz="1200" i="1" u="sng" dirty="0" err="1"/>
              <a:t>numeric</a:t>
            </a:r>
            <a:r>
              <a:rPr lang="nb-NO" sz="1200" i="1" u="sng" dirty="0"/>
              <a:t> </a:t>
            </a:r>
            <a:r>
              <a:rPr lang="nb-NO" sz="1200" i="1" u="sng" dirty="0" err="1"/>
              <a:t>rating</a:t>
            </a:r>
            <a:r>
              <a:rPr lang="nb-NO" sz="1200" i="1" u="sng" dirty="0"/>
              <a:t> </a:t>
            </a:r>
            <a:r>
              <a:rPr lang="nb-NO" sz="1200" i="1" u="sng" dirty="0" err="1"/>
              <a:t>scale</a:t>
            </a:r>
            <a:r>
              <a:rPr lang="nb-NO" sz="1200" i="1" u="sng" dirty="0"/>
              <a:t>). </a:t>
            </a:r>
            <a:r>
              <a:rPr lang="nb-NO" sz="1200" i="1" dirty="0"/>
              <a:t>Pasienten angir sin smerte på en linjal som er gradert fra 0 til 10. Også her er ytterpunktene «ingen smerte» og «verst tenkelig smerte». </a:t>
            </a:r>
          </a:p>
          <a:p>
            <a:pPr marL="171450" indent="-171450">
              <a:buFont typeface="Arial" panose="020B0604020202020204" pitchFamily="34" charset="0"/>
              <a:buChar char="•"/>
            </a:pPr>
            <a:r>
              <a:rPr lang="nb-NO" sz="1200" i="1" u="sng" dirty="0"/>
              <a:t>MOBID2:</a:t>
            </a:r>
            <a:r>
              <a:rPr lang="nb-NO" sz="1200" i="1" u="none" dirty="0"/>
              <a:t> til </a:t>
            </a:r>
            <a:r>
              <a:rPr lang="nb-NO" sz="1200" i="1" dirty="0"/>
              <a:t>pasienter som ikke klarer å uttrykke seg</a:t>
            </a:r>
          </a:p>
          <a:p>
            <a:pPr marL="0" indent="0">
              <a:buFont typeface="Arial" panose="020B0604020202020204" pitchFamily="34" charset="0"/>
              <a:buNone/>
            </a:pPr>
            <a:endParaRPr lang="nb-NO" sz="1200" i="1" dirty="0"/>
          </a:p>
          <a:p>
            <a:pPr marL="0" indent="0">
              <a:buFont typeface="Arial" panose="020B0604020202020204" pitchFamily="34" charset="0"/>
              <a:buNone/>
            </a:pPr>
            <a:endParaRPr lang="nb-NO" sz="1200" dirty="0"/>
          </a:p>
        </p:txBody>
      </p:sp>
      <p:sp>
        <p:nvSpPr>
          <p:cNvPr id="4" name="Plassholder for lysbildenummer 3">
            <a:extLst>
              <a:ext uri="{FF2B5EF4-FFF2-40B4-BE49-F238E27FC236}">
                <a16:creationId xmlns:a16="http://schemas.microsoft.com/office/drawing/2014/main" id="{476B1327-6DBE-1878-FB8A-16BE934B5C4A}"/>
              </a:ext>
            </a:extLst>
          </p:cNvPr>
          <p:cNvSpPr>
            <a:spLocks noGrp="1"/>
          </p:cNvSpPr>
          <p:nvPr>
            <p:ph type="sldNum" sz="quarter" idx="5"/>
          </p:nvPr>
        </p:nvSpPr>
        <p:spPr/>
        <p:txBody>
          <a:bodyPr/>
          <a:lstStyle/>
          <a:p>
            <a:fld id="{80467F5B-2F3B-47C8-8D92-64EC6D9D6733}" type="slidenum">
              <a:rPr lang="nb-NO" smtClean="0"/>
              <a:t>68</a:t>
            </a:fld>
            <a:endParaRPr lang="nb-NO"/>
          </a:p>
        </p:txBody>
      </p:sp>
    </p:spTree>
    <p:extLst>
      <p:ext uri="{BB962C8B-B14F-4D97-AF65-F5344CB8AC3E}">
        <p14:creationId xmlns:p14="http://schemas.microsoft.com/office/powerpoint/2010/main" val="18067341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702EB-E1AC-040A-50AD-D0890F5C7EF5}"/>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E0074C61-DAB1-6DBA-7343-1FE2AD8E23ED}"/>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B35D6DF6-096C-70A5-5391-770FCD3A2DCC}"/>
              </a:ext>
            </a:extLst>
          </p:cNvPr>
          <p:cNvSpPr>
            <a:spLocks noGrp="1"/>
          </p:cNvSpPr>
          <p:nvPr>
            <p:ph type="body" idx="1"/>
          </p:nvPr>
        </p:nvSpPr>
        <p:spPr/>
        <p:txBody>
          <a:bodyPr/>
          <a:lstStyle/>
          <a:p>
            <a:pPr eaLnBrk="1" hangingPunct="1">
              <a:spcBef>
                <a:spcPct val="0"/>
              </a:spcBef>
            </a:pPr>
            <a:r>
              <a:rPr lang="nb-NO" altLang="nb-NO" sz="1200" b="1" i="1" dirty="0"/>
              <a:t>Da har vi gjennomgått E, har dere noen spørsmål eller kommentarer? </a:t>
            </a:r>
          </a:p>
          <a:p>
            <a:pPr eaLnBrk="1" hangingPunct="1">
              <a:spcBef>
                <a:spcPct val="0"/>
              </a:spcBef>
            </a:pPr>
            <a:endParaRPr lang="nb-NO" altLang="nb-NO" sz="1200" b="1" i="1" dirty="0"/>
          </a:p>
          <a:p>
            <a:pPr marL="0" marR="0" lvl="0" indent="0" algn="l" defTabSz="914400" rtl="0" eaLnBrk="1" fontAlgn="base" latinLnBrk="0" hangingPunct="1">
              <a:lnSpc>
                <a:spcPct val="100000"/>
              </a:lnSpc>
              <a:spcBef>
                <a:spcPct val="0"/>
              </a:spcBef>
              <a:spcAft>
                <a:spcPct val="0"/>
              </a:spcAft>
              <a:buClrTx/>
              <a:buSzTx/>
              <a:buFontTx/>
              <a:buNone/>
              <a:tabLst/>
              <a:defRPr/>
            </a:pPr>
            <a:r>
              <a:rPr lang="nb-NO" altLang="nb-NO" sz="1200" i="1" dirty="0"/>
              <a:t>Nå kan dere finne egenvurderingen og fylle inn.</a:t>
            </a:r>
          </a:p>
          <a:p>
            <a:pPr eaLnBrk="1" hangingPunct="1">
              <a:spcBef>
                <a:spcPct val="0"/>
              </a:spcBef>
            </a:pPr>
            <a:endParaRPr lang="nb-NO" altLang="nb-NO" sz="1200" i="1" dirty="0"/>
          </a:p>
          <a:p>
            <a:pPr marL="0" marR="0" lvl="0" indent="0" algn="l" defTabSz="914400" rtl="0" eaLnBrk="1" fontAlgn="base" latinLnBrk="0" hangingPunct="1">
              <a:lnSpc>
                <a:spcPct val="100000"/>
              </a:lnSpc>
              <a:spcBef>
                <a:spcPct val="0"/>
              </a:spcBef>
              <a:spcAft>
                <a:spcPct val="0"/>
              </a:spcAft>
              <a:buClrTx/>
              <a:buSzTx/>
              <a:buFontTx/>
              <a:buNone/>
              <a:tabLst/>
              <a:defRPr/>
            </a:pPr>
            <a:r>
              <a:rPr lang="nb-NO" altLang="nb-NO" sz="1200" i="1" dirty="0"/>
              <a:t>Funn i ABCDE observasjonen må dokumenteres og kommuniseres til kollegaer eller annet helsepersonell. ISBAR kommunikasjonsverktøy er et strukturert hjelpemiddel til dette, se skjema på nettsiden </a:t>
            </a:r>
            <a:r>
              <a:rPr lang="nb-NO" altLang="nb-NO" sz="1200" i="1" dirty="0" err="1"/>
              <a:t>xxxx</a:t>
            </a:r>
            <a:r>
              <a:rPr lang="nb-NO" altLang="nb-NO" sz="1200" i="1" dirty="0"/>
              <a:t>. </a:t>
            </a:r>
          </a:p>
          <a:p>
            <a:pPr marL="0" marR="0" lvl="0" indent="0" algn="l" defTabSz="914400" rtl="0" eaLnBrk="1" fontAlgn="base" latinLnBrk="0" hangingPunct="1">
              <a:lnSpc>
                <a:spcPct val="100000"/>
              </a:lnSpc>
              <a:spcBef>
                <a:spcPct val="0"/>
              </a:spcBef>
              <a:spcAft>
                <a:spcPct val="0"/>
              </a:spcAft>
              <a:buClrTx/>
              <a:buSzTx/>
              <a:buFontTx/>
              <a:buNone/>
              <a:tabLst/>
              <a:defRPr/>
            </a:pPr>
            <a:endParaRPr lang="nb-NO" altLang="nb-NO" sz="1200" i="1" dirty="0"/>
          </a:p>
          <a:p>
            <a:pPr eaLnBrk="1" hangingPunct="1">
              <a:spcBef>
                <a:spcPct val="0"/>
              </a:spcBef>
            </a:pPr>
            <a:r>
              <a:rPr lang="nb-NO" altLang="nb-NO" sz="1200" i="1" dirty="0"/>
              <a:t>Vis til lokal prosedyre dere har i avdelingen, og/eller diskuter og avklar spørsmålene på neste bilde. </a:t>
            </a:r>
          </a:p>
          <a:p>
            <a:pPr eaLnBrk="1" hangingPunct="1">
              <a:spcBef>
                <a:spcPct val="0"/>
              </a:spcBef>
            </a:pPr>
            <a:endParaRPr lang="nb-NO" altLang="nb-NO" i="1" dirty="0"/>
          </a:p>
          <a:p>
            <a:pPr eaLnBrk="1" hangingPunct="1">
              <a:spcBef>
                <a:spcPct val="0"/>
              </a:spcBef>
            </a:pPr>
            <a:endParaRPr lang="nb-NO" altLang="nb-NO" dirty="0"/>
          </a:p>
        </p:txBody>
      </p:sp>
      <p:sp>
        <p:nvSpPr>
          <p:cNvPr id="4" name="Plassholder for lysbildenummer 3">
            <a:extLst>
              <a:ext uri="{FF2B5EF4-FFF2-40B4-BE49-F238E27FC236}">
                <a16:creationId xmlns:a16="http://schemas.microsoft.com/office/drawing/2014/main" id="{87FC2C22-3389-0F7F-3B16-EA0D8EC3866E}"/>
              </a:ext>
            </a:extLst>
          </p:cNvPr>
          <p:cNvSpPr>
            <a:spLocks noGrp="1"/>
          </p:cNvSpPr>
          <p:nvPr>
            <p:ph type="sldNum" sz="quarter" idx="5"/>
          </p:nvPr>
        </p:nvSpPr>
        <p:spPr/>
        <p:txBody>
          <a:bodyPr/>
          <a:lstStyle/>
          <a:p>
            <a:fld id="{80467F5B-2F3B-47C8-8D92-64EC6D9D6733}" type="slidenum">
              <a:rPr lang="nb-NO" smtClean="0"/>
              <a:t>69</a:t>
            </a:fld>
            <a:endParaRPr lang="nb-NO"/>
          </a:p>
        </p:txBody>
      </p:sp>
    </p:spTree>
    <p:extLst>
      <p:ext uri="{BB962C8B-B14F-4D97-AF65-F5344CB8AC3E}">
        <p14:creationId xmlns:p14="http://schemas.microsoft.com/office/powerpoint/2010/main" val="1128059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lassholder for lysbilde 1"/>
          <p:cNvSpPr>
            <a:spLocks noGrp="1" noRot="1" noChangeAspect="1" noChangeArrowheads="1" noTextEdit="1"/>
          </p:cNvSpPr>
          <p:nvPr>
            <p:ph type="sldImg"/>
          </p:nvPr>
        </p:nvSpPr>
        <p:spPr bwMode="auto">
          <a:xfrm>
            <a:off x="147638" y="1328738"/>
            <a:ext cx="6386512" cy="35925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Plassholder for notat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sz="1100" b="1" dirty="0"/>
              <a:t>Til instruktører:</a:t>
            </a:r>
          </a:p>
          <a:p>
            <a:endParaRPr lang="nb-NO" altLang="nb-NO" sz="1100" b="1" dirty="0"/>
          </a:p>
          <a:p>
            <a:r>
              <a:rPr lang="nb-NO" altLang="nb-NO" sz="1100" b="1" dirty="0"/>
              <a:t>Her starter presentasjonen til ansatte/kursdeltagere.</a:t>
            </a:r>
            <a:endParaRPr lang="nb-NO" altLang="nb-NO" sz="1100" dirty="0"/>
          </a:p>
          <a:p>
            <a:pPr marL="171450" indent="-171450">
              <a:buFont typeface="Arial" panose="020B0604020202020204" pitchFamily="34" charset="0"/>
              <a:buChar char="•"/>
            </a:pPr>
            <a:r>
              <a:rPr lang="nb-NO" altLang="nb-NO" sz="1100" dirty="0"/>
              <a:t>Tidsestimat alt. 1 – Denne PP med filmer og praktisk trening = ca. 3 x 45 min.</a:t>
            </a:r>
          </a:p>
          <a:p>
            <a:pPr marL="171450" indent="-171450">
              <a:buFont typeface="Arial" panose="020B0604020202020204" pitchFamily="34" charset="0"/>
              <a:buChar char="•"/>
            </a:pPr>
            <a:r>
              <a:rPr lang="nb-NO" altLang="nb-NO" sz="1100" dirty="0"/>
              <a:t>Tidsestimat alt. 2 – Hvis det legges til bilder/innhold må tiden økes tilsvarende.</a:t>
            </a:r>
          </a:p>
          <a:p>
            <a:pPr marL="171450" indent="-171450">
              <a:buFont typeface="Arial" panose="020B0604020202020204" pitchFamily="34" charset="0"/>
              <a:buChar char="•"/>
            </a:pPr>
            <a:r>
              <a:rPr lang="nb-NO" altLang="nb-NO" sz="1100" dirty="0"/>
              <a:t>Tidsestimat alt. 3 – Hvis deltagerne ikke har praktisk erfaring med å ta målinger, bør tiden økes ytterligere, ev. legg inn tid for mer praktisk trening etter kurs</a:t>
            </a:r>
          </a:p>
          <a:p>
            <a:endParaRPr lang="nb-NO" altLang="nb-NO" sz="1100" b="1" dirty="0"/>
          </a:p>
          <a:p>
            <a:r>
              <a:rPr lang="nb-NO" altLang="nb-NO" sz="1100" b="1" i="1" dirty="0"/>
              <a:t>Velkommen til kurs, trinn 1 i </a:t>
            </a:r>
            <a:r>
              <a:rPr lang="nb-NO" altLang="nb-NO" sz="1100" b="1" i="1" dirty="0" err="1"/>
              <a:t>KlinObsKommune</a:t>
            </a:r>
            <a:r>
              <a:rPr lang="nb-NO" altLang="nb-NO" sz="1100" b="1" i="1" dirty="0"/>
              <a:t> modellen! </a:t>
            </a:r>
            <a:endParaRPr lang="nb-NO" altLang="nb-NO" sz="1100" i="1" dirty="0"/>
          </a:p>
          <a:p>
            <a:r>
              <a:rPr lang="nb-NO" altLang="nb-NO" sz="1100" i="1" dirty="0"/>
              <a:t>I dag skal vi jobbe med vitale målinger og handlingsberedskap i en ABCDE observasjon; en forutsetning for god klinisk</a:t>
            </a:r>
            <a:r>
              <a:rPr lang="nb-NO" altLang="nb-NO" sz="1100" i="1" baseline="0" dirty="0"/>
              <a:t> observasjonskompetanse og tiltak ved forverret somatisk helsetilstand.</a:t>
            </a:r>
            <a:endParaRPr lang="nb-NO" altLang="nb-NO" sz="1100" i="1" dirty="0"/>
          </a:p>
          <a:p>
            <a:endParaRPr lang="nb-NO" altLang="nb-NO" sz="1100" i="1" dirty="0">
              <a:cs typeface="Calibri"/>
            </a:endParaRPr>
          </a:p>
          <a:p>
            <a:endParaRPr lang="nb-NO" altLang="nb-NO" dirty="0"/>
          </a:p>
        </p:txBody>
      </p:sp>
      <p:sp>
        <p:nvSpPr>
          <p:cNvPr id="10244" name="Plassholder for lysbildenumm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39377" indent="-284375">
              <a:defRPr>
                <a:solidFill>
                  <a:schemeClr val="tx1"/>
                </a:solidFill>
                <a:latin typeface="Arial" pitchFamily="34" charset="0"/>
              </a:defRPr>
            </a:lvl2pPr>
            <a:lvl3pPr marL="1137502" indent="-227501">
              <a:defRPr>
                <a:solidFill>
                  <a:schemeClr val="tx1"/>
                </a:solidFill>
                <a:latin typeface="Arial" pitchFamily="34" charset="0"/>
              </a:defRPr>
            </a:lvl3pPr>
            <a:lvl4pPr marL="1592502" indent="-227501">
              <a:defRPr>
                <a:solidFill>
                  <a:schemeClr val="tx1"/>
                </a:solidFill>
                <a:latin typeface="Arial" pitchFamily="34" charset="0"/>
              </a:defRPr>
            </a:lvl4pPr>
            <a:lvl5pPr marL="2047504" indent="-227501">
              <a:defRPr>
                <a:solidFill>
                  <a:schemeClr val="tx1"/>
                </a:solidFill>
                <a:latin typeface="Arial" pitchFamily="34" charset="0"/>
              </a:defRPr>
            </a:lvl5pPr>
            <a:lvl6pPr marL="2502503" indent="-227501" defTabSz="455000" eaLnBrk="0" fontAlgn="base" hangingPunct="0">
              <a:spcBef>
                <a:spcPct val="0"/>
              </a:spcBef>
              <a:spcAft>
                <a:spcPct val="0"/>
              </a:spcAft>
              <a:defRPr>
                <a:solidFill>
                  <a:schemeClr val="tx1"/>
                </a:solidFill>
                <a:latin typeface="Arial" pitchFamily="34" charset="0"/>
              </a:defRPr>
            </a:lvl6pPr>
            <a:lvl7pPr marL="2957503" indent="-227501" defTabSz="455000" eaLnBrk="0" fontAlgn="base" hangingPunct="0">
              <a:spcBef>
                <a:spcPct val="0"/>
              </a:spcBef>
              <a:spcAft>
                <a:spcPct val="0"/>
              </a:spcAft>
              <a:defRPr>
                <a:solidFill>
                  <a:schemeClr val="tx1"/>
                </a:solidFill>
                <a:latin typeface="Arial" pitchFamily="34" charset="0"/>
              </a:defRPr>
            </a:lvl7pPr>
            <a:lvl8pPr marL="3412504" indent="-227501" defTabSz="455000" eaLnBrk="0" fontAlgn="base" hangingPunct="0">
              <a:spcBef>
                <a:spcPct val="0"/>
              </a:spcBef>
              <a:spcAft>
                <a:spcPct val="0"/>
              </a:spcAft>
              <a:defRPr>
                <a:solidFill>
                  <a:schemeClr val="tx1"/>
                </a:solidFill>
                <a:latin typeface="Arial" pitchFamily="34" charset="0"/>
              </a:defRPr>
            </a:lvl8pPr>
            <a:lvl9pPr marL="3867505" indent="-227501" defTabSz="455000" eaLnBrk="0" fontAlgn="base" hangingPunct="0">
              <a:spcBef>
                <a:spcPct val="0"/>
              </a:spcBef>
              <a:spcAft>
                <a:spcPct val="0"/>
              </a:spcAft>
              <a:defRPr>
                <a:solidFill>
                  <a:schemeClr val="tx1"/>
                </a:solidFill>
                <a:latin typeface="Arial" pitchFamily="34" charset="0"/>
              </a:defRPr>
            </a:lvl9pPr>
          </a:lstStyle>
          <a:p>
            <a:pPr defTabSz="458809">
              <a:defRPr/>
            </a:pPr>
            <a:fld id="{8F26759A-1113-4715-8928-B009C9C033FB}" type="slidenum">
              <a:rPr lang="nb-NO" altLang="nb-NO">
                <a:solidFill>
                  <a:prstClr val="black"/>
                </a:solidFill>
              </a:rPr>
              <a:pPr defTabSz="458809">
                <a:defRPr/>
              </a:pPr>
              <a:t>7</a:t>
            </a:fld>
            <a:endParaRPr lang="nb-NO" altLang="nb-NO">
              <a:solidFill>
                <a:prstClr val="black"/>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702EB-E1AC-040A-50AD-D0890F5C7EF5}"/>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E0074C61-DAB1-6DBA-7343-1FE2AD8E23ED}"/>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B35D6DF6-096C-70A5-5391-770FCD3A2DCC}"/>
              </a:ext>
            </a:extLst>
          </p:cNvPr>
          <p:cNvSpPr>
            <a:spLocks noGrp="1"/>
          </p:cNvSpPr>
          <p:nvPr>
            <p:ph type="body" idx="1"/>
          </p:nvPr>
        </p:nvSpPr>
        <p:spPr/>
        <p:txBody>
          <a:bodyPr/>
          <a:lstStyle/>
          <a:p>
            <a:r>
              <a:rPr lang="nb-NO" sz="1200" i="1" dirty="0"/>
              <a:t>F står for «</a:t>
            </a:r>
            <a:r>
              <a:rPr lang="nb-NO" sz="1200" i="1" dirty="0" err="1"/>
              <a:t>Further</a:t>
            </a:r>
            <a:r>
              <a:rPr lang="nb-NO" sz="1200" i="1" dirty="0"/>
              <a:t> </a:t>
            </a:r>
            <a:r>
              <a:rPr lang="nb-NO" sz="1200" i="1" dirty="0" err="1"/>
              <a:t>care</a:t>
            </a:r>
            <a:r>
              <a:rPr lang="nb-NO" sz="1200" i="1" dirty="0"/>
              <a:t>» eller «videre oppfølging» når kliniske observasjoner er utført. </a:t>
            </a:r>
          </a:p>
          <a:p>
            <a:endParaRPr lang="nb-NO" sz="1200" i="1" dirty="0"/>
          </a:p>
          <a:p>
            <a:r>
              <a:rPr lang="nb-NO" sz="1200" b="1" i="0" dirty="0"/>
              <a:t>Sjekk ut om dette er avklart lokalt - hva blir gjort, varslet og dokumentert når, hvor, hvordan, til hvem og av hvem? Ta en diskusjon i gruppa, og vis til lokale prosedyrer. </a:t>
            </a:r>
            <a:r>
              <a:rPr lang="nb-NO" sz="1200" b="1" i="1" dirty="0"/>
              <a:t>Diskuter: hva gjør vi med varsling og dokumentasjon når…</a:t>
            </a:r>
            <a:endParaRPr lang="nb-NO" sz="1200" i="1" dirty="0"/>
          </a:p>
          <a:p>
            <a:pPr marL="171450" indent="-171450">
              <a:buFont typeface="Wingdings" panose="05000000000000000000" pitchFamily="2" charset="2"/>
              <a:buChar char="ü"/>
            </a:pPr>
            <a:r>
              <a:rPr lang="nb-NO" sz="1200" i="1" dirty="0"/>
              <a:t>målinger blir tatt i normaltilstand/habituell tilstand: </a:t>
            </a:r>
          </a:p>
          <a:p>
            <a:pPr marL="171450" indent="-171450">
              <a:buFont typeface="Wingdings" panose="05000000000000000000" pitchFamily="2" charset="2"/>
              <a:buChar char="ü"/>
            </a:pPr>
            <a:r>
              <a:rPr lang="nb-NO" sz="1200" i="1" dirty="0"/>
              <a:t>målinger tas ved endringer: </a:t>
            </a:r>
          </a:p>
          <a:p>
            <a:pPr marL="171450" indent="-171450">
              <a:buFont typeface="Wingdings" panose="05000000000000000000" pitchFamily="2" charset="2"/>
              <a:buChar char="ü"/>
            </a:pPr>
            <a:r>
              <a:rPr lang="nb-NO" sz="1200" i="1" dirty="0"/>
              <a:t>målinger tas ved subakutte situasjoner: </a:t>
            </a:r>
          </a:p>
          <a:p>
            <a:pPr marL="171450" indent="-171450">
              <a:buFont typeface="Wingdings" panose="05000000000000000000" pitchFamily="2" charset="2"/>
              <a:buChar char="ü"/>
            </a:pPr>
            <a:r>
              <a:rPr lang="nb-NO" sz="1200" i="1" dirty="0"/>
              <a:t>målinger tas i akutte situasjoner: </a:t>
            </a:r>
          </a:p>
          <a:p>
            <a:endParaRPr lang="nb-NO" dirty="0"/>
          </a:p>
        </p:txBody>
      </p:sp>
      <p:sp>
        <p:nvSpPr>
          <p:cNvPr id="4" name="Plassholder for lysbildenummer 3">
            <a:extLst>
              <a:ext uri="{FF2B5EF4-FFF2-40B4-BE49-F238E27FC236}">
                <a16:creationId xmlns:a16="http://schemas.microsoft.com/office/drawing/2014/main" id="{87FC2C22-3389-0F7F-3B16-EA0D8EC3866E}"/>
              </a:ext>
            </a:extLst>
          </p:cNvPr>
          <p:cNvSpPr>
            <a:spLocks noGrp="1"/>
          </p:cNvSpPr>
          <p:nvPr>
            <p:ph type="sldNum" sz="quarter" idx="5"/>
          </p:nvPr>
        </p:nvSpPr>
        <p:spPr/>
        <p:txBody>
          <a:bodyPr/>
          <a:lstStyle/>
          <a:p>
            <a:fld id="{80467F5B-2F3B-47C8-8D92-64EC6D9D6733}" type="slidenum">
              <a:rPr lang="nb-NO" smtClean="0"/>
              <a:t>70</a:t>
            </a:fld>
            <a:endParaRPr lang="nb-NO"/>
          </a:p>
        </p:txBody>
      </p:sp>
    </p:spTree>
    <p:extLst>
      <p:ext uri="{BB962C8B-B14F-4D97-AF65-F5344CB8AC3E}">
        <p14:creationId xmlns:p14="http://schemas.microsoft.com/office/powerpoint/2010/main" val="38755591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180B7-764D-01F5-6BE3-2F4DD2A7FFCA}"/>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F7B41F20-2D97-3470-5120-48C86AE0F921}"/>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600AACFC-1FC2-E967-C018-547C2C9C9E5C}"/>
              </a:ext>
            </a:extLst>
          </p:cNvPr>
          <p:cNvSpPr>
            <a:spLocks noGrp="1"/>
          </p:cNvSpPr>
          <p:nvPr>
            <p:ph type="body" idx="1"/>
          </p:nvPr>
        </p:nvSpPr>
        <p:spPr/>
        <p:txBody>
          <a:bodyPr/>
          <a:lstStyle/>
          <a:p>
            <a:r>
              <a:rPr lang="nb-NO" b="1" dirty="0"/>
              <a:t>Til instruktør</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Spørsmålene kan diskuteres med gruppa, vis til lokale retningslinjer. </a:t>
            </a:r>
            <a:endParaRPr lang="nb-NO" b="1" dirty="0"/>
          </a:p>
          <a:p>
            <a:endParaRPr lang="nb-NO" b="1"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latin typeface="+mn-lt"/>
                <a:ea typeface="Calibri"/>
                <a:cs typeface="Calibri"/>
              </a:rPr>
              <a:t>Ko</a:t>
            </a:r>
            <a:r>
              <a:rPr lang="nb-NO" sz="1200" dirty="0">
                <a:effectLst/>
                <a:latin typeface="+mn-lt"/>
                <a:ea typeface="Calibri"/>
                <a:cs typeface="Calibri"/>
              </a:rPr>
              <a:t>mmunens helse- og omsorgstjeneste og spesialisthelsetjenesten skal ha kompetanse og rutiner som setter helsepersonell i stand til å lage gode behandlingsplaner og ta gode beslutninger om livsforlengende behandling.</a:t>
            </a:r>
          </a:p>
          <a:p>
            <a:endParaRPr lang="nb-NO" dirty="0"/>
          </a:p>
          <a:p>
            <a:r>
              <a:rPr lang="nb-NO" sz="1800" dirty="0">
                <a:effectLst/>
                <a:latin typeface="Calibri" panose="020F0502020204030204" pitchFamily="34" charset="0"/>
                <a:ea typeface="Calibri" panose="020F0502020204030204" pitchFamily="34" charset="0"/>
                <a:cs typeface="Times New Roman" panose="02020603050405020304" pitchFamily="18" charset="0"/>
              </a:rPr>
              <a:t>Referanser: </a:t>
            </a:r>
          </a:p>
          <a:p>
            <a:r>
              <a:rPr lang="nb-NO" sz="1800" dirty="0">
                <a:effectLst/>
                <a:latin typeface="Calibri" panose="020F0502020204030204" pitchFamily="34" charset="0"/>
                <a:ea typeface="Calibri" panose="020F0502020204030204" pitchFamily="34" charset="0"/>
                <a:cs typeface="Times New Roman" panose="02020603050405020304" pitchFamily="18" charset="0"/>
              </a:rPr>
              <a:t>Nasjonal veileder for begrensning av livsforlengende behandling (Helsedirektoratet, 2024a)</a:t>
            </a:r>
            <a:endParaRPr lang="nb-NO" dirty="0"/>
          </a:p>
          <a:p>
            <a:endParaRPr lang="nb-NO" dirty="0"/>
          </a:p>
          <a:p>
            <a:endParaRPr lang="nb-NO" dirty="0"/>
          </a:p>
        </p:txBody>
      </p:sp>
      <p:sp>
        <p:nvSpPr>
          <p:cNvPr id="4" name="Plassholder for lysbildenummer 3">
            <a:extLst>
              <a:ext uri="{FF2B5EF4-FFF2-40B4-BE49-F238E27FC236}">
                <a16:creationId xmlns:a16="http://schemas.microsoft.com/office/drawing/2014/main" id="{6605AD88-832E-C8AD-F374-490832BE6428}"/>
              </a:ext>
            </a:extLst>
          </p:cNvPr>
          <p:cNvSpPr>
            <a:spLocks noGrp="1"/>
          </p:cNvSpPr>
          <p:nvPr>
            <p:ph type="sldNum" sz="quarter" idx="5"/>
          </p:nvPr>
        </p:nvSpPr>
        <p:spPr/>
        <p:txBody>
          <a:bodyPr/>
          <a:lstStyle/>
          <a:p>
            <a:fld id="{80467F5B-2F3B-47C8-8D92-64EC6D9D6733}" type="slidenum">
              <a:rPr lang="nb-NO" smtClean="0"/>
              <a:t>71</a:t>
            </a:fld>
            <a:endParaRPr lang="nb-NO"/>
          </a:p>
        </p:txBody>
      </p:sp>
    </p:spTree>
    <p:extLst>
      <p:ext uri="{BB962C8B-B14F-4D97-AF65-F5344CB8AC3E}">
        <p14:creationId xmlns:p14="http://schemas.microsoft.com/office/powerpoint/2010/main" val="162522020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CBDE8-A543-3903-15D1-CCCA84E97833}"/>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CAA8925F-8E9C-8291-DDDF-3A682D57BD08}"/>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62450C8D-65C3-0D72-7F36-E8B9B500608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Til </a:t>
            </a:r>
            <a:r>
              <a:rPr lang="en-US" b="1" dirty="0" err="1"/>
              <a:t>instruktør</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Når</a:t>
            </a:r>
            <a:r>
              <a:rPr lang="en-US" dirty="0"/>
              <a:t> </a:t>
            </a:r>
            <a:r>
              <a:rPr lang="en-US" dirty="0" err="1"/>
              <a:t>grunnleggende</a:t>
            </a:r>
            <a:r>
              <a:rPr lang="en-US" dirty="0"/>
              <a:t> </a:t>
            </a:r>
            <a:r>
              <a:rPr lang="en-US" dirty="0" err="1"/>
              <a:t>ferdigheter</a:t>
            </a:r>
            <a:r>
              <a:rPr lang="en-US" dirty="0"/>
              <a:t> er </a:t>
            </a:r>
            <a:r>
              <a:rPr lang="en-US" dirty="0" err="1"/>
              <a:t>på</a:t>
            </a:r>
            <a:r>
              <a:rPr lang="en-US" dirty="0"/>
              <a:t> </a:t>
            </a:r>
            <a:r>
              <a:rPr lang="en-US" dirty="0" err="1"/>
              <a:t>plass</a:t>
            </a:r>
            <a:r>
              <a:rPr lang="en-US" dirty="0"/>
              <a:t> </a:t>
            </a:r>
            <a:r>
              <a:rPr lang="en-US" dirty="0" err="1"/>
              <a:t>anbefales</a:t>
            </a:r>
            <a:r>
              <a:rPr lang="en-US" dirty="0"/>
              <a:t> det </a:t>
            </a:r>
            <a:r>
              <a:rPr lang="en-US" dirty="0" err="1"/>
              <a:t>videre</a:t>
            </a:r>
            <a:r>
              <a:rPr lang="en-US" dirty="0"/>
              <a:t> </a:t>
            </a:r>
            <a:r>
              <a:rPr lang="en-US" dirty="0" err="1"/>
              <a:t>å</a:t>
            </a:r>
            <a:r>
              <a:rPr lang="en-US" dirty="0"/>
              <a:t> </a:t>
            </a:r>
            <a:r>
              <a:rPr lang="en-US" dirty="0" err="1"/>
              <a:t>gi</a:t>
            </a:r>
            <a:r>
              <a:rPr lang="en-US" dirty="0"/>
              <a:t> </a:t>
            </a:r>
            <a:r>
              <a:rPr lang="en-US" dirty="0" err="1"/>
              <a:t>opplæring</a:t>
            </a:r>
            <a:r>
              <a:rPr lang="en-US" dirty="0"/>
              <a:t> for </a:t>
            </a:r>
            <a:r>
              <a:rPr lang="en-US" dirty="0" err="1"/>
              <a:t>å</a:t>
            </a:r>
            <a:r>
              <a:rPr lang="en-US" dirty="0"/>
              <a:t> ta </a:t>
            </a:r>
            <a:r>
              <a:rPr lang="en-US" dirty="0" err="1"/>
              <a:t>i</a:t>
            </a:r>
            <a:r>
              <a:rPr lang="en-US" dirty="0"/>
              <a:t> bruk NEWS2 </a:t>
            </a:r>
            <a:r>
              <a:rPr lang="en-US" dirty="0" err="1"/>
              <a:t>og</a:t>
            </a:r>
            <a:r>
              <a:rPr lang="en-US" dirty="0"/>
              <a:t> ISBAR. Se da “</a:t>
            </a:r>
            <a:r>
              <a:rPr lang="en-US" dirty="0" err="1"/>
              <a:t>Informasjon</a:t>
            </a:r>
            <a:r>
              <a:rPr lang="en-US" dirty="0"/>
              <a:t> </a:t>
            </a:r>
            <a:r>
              <a:rPr lang="en-US" dirty="0" err="1"/>
              <a:t>ved</a:t>
            </a:r>
            <a:r>
              <a:rPr lang="en-US" dirty="0"/>
              <a:t> </a:t>
            </a:r>
            <a:r>
              <a:rPr lang="en-US" dirty="0" err="1"/>
              <a:t>oppstart</a:t>
            </a:r>
            <a:r>
              <a:rPr lang="en-US" dirty="0"/>
              <a:t> av NEWS </a:t>
            </a:r>
            <a:r>
              <a:rPr lang="en-US" dirty="0" err="1"/>
              <a:t>i</a:t>
            </a:r>
            <a:r>
              <a:rPr lang="en-US" dirty="0"/>
              <a:t> </a:t>
            </a:r>
            <a:r>
              <a:rPr lang="en-US" dirty="0" err="1"/>
              <a:t>kommunehelsetjenesten</a:t>
            </a:r>
            <a:r>
              <a:rPr lang="en-US" dirty="0"/>
              <a:t>, </a:t>
            </a:r>
            <a:r>
              <a:rPr lang="en-US" dirty="0" err="1"/>
              <a:t>trinn</a:t>
            </a:r>
            <a:r>
              <a:rPr lang="en-US" dirty="0"/>
              <a:t> 3: </a:t>
            </a:r>
            <a:r>
              <a:rPr lang="nb-NO" dirty="0">
                <a:hlinkClick r:id="rId3"/>
              </a:rPr>
              <a:t>Trinn 3: ABCDE, NEWS og ISBAR satt i system</a:t>
            </a:r>
            <a:r>
              <a:rPr lang="nb-NO"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nb-NO" dirty="0"/>
          </a:p>
        </p:txBody>
      </p:sp>
      <p:sp>
        <p:nvSpPr>
          <p:cNvPr id="4" name="Plassholder for lysbildenummer 3">
            <a:extLst>
              <a:ext uri="{FF2B5EF4-FFF2-40B4-BE49-F238E27FC236}">
                <a16:creationId xmlns:a16="http://schemas.microsoft.com/office/drawing/2014/main" id="{7ED48FF6-E8D0-2224-135F-8562CC97AB35}"/>
              </a:ext>
            </a:extLst>
          </p:cNvPr>
          <p:cNvSpPr>
            <a:spLocks noGrp="1"/>
          </p:cNvSpPr>
          <p:nvPr>
            <p:ph type="sldNum" sz="quarter" idx="5"/>
          </p:nvPr>
        </p:nvSpPr>
        <p:spPr/>
        <p:txBody>
          <a:bodyPr/>
          <a:lstStyle/>
          <a:p>
            <a:fld id="{80467F5B-2F3B-47C8-8D92-64EC6D9D6733}" type="slidenum">
              <a:rPr lang="nb-NO" smtClean="0"/>
              <a:t>72</a:t>
            </a:fld>
            <a:endParaRPr lang="nb-NO"/>
          </a:p>
        </p:txBody>
      </p:sp>
    </p:spTree>
    <p:extLst>
      <p:ext uri="{BB962C8B-B14F-4D97-AF65-F5344CB8AC3E}">
        <p14:creationId xmlns:p14="http://schemas.microsoft.com/office/powerpoint/2010/main" val="260909761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80467F5B-2F3B-47C8-8D92-64EC6D9D6733}" type="slidenum">
              <a:rPr lang="nb-NO" smtClean="0"/>
              <a:t>73</a:t>
            </a:fld>
            <a:endParaRPr lang="nb-NO"/>
          </a:p>
        </p:txBody>
      </p:sp>
    </p:spTree>
    <p:extLst>
      <p:ext uri="{BB962C8B-B14F-4D97-AF65-F5344CB8AC3E}">
        <p14:creationId xmlns:p14="http://schemas.microsoft.com/office/powerpoint/2010/main" val="3170307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altLang="nb-NO" sz="1200" b="1" dirty="0"/>
              <a:t>Til instruktører: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altLang="nb-NO" sz="1200"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nb-NO" altLang="nb-NO" sz="1200" b="1" dirty="0"/>
              <a:t>Bli kjent med deltakerne dine – er de motivert for opplæring/oppfriskning</a:t>
            </a:r>
            <a:r>
              <a:rPr lang="nb-NO" altLang="nb-NO" sz="1200" b="1" baseline="0" dirty="0"/>
              <a:t> på trinn1</a:t>
            </a:r>
            <a:r>
              <a:rPr lang="nb-NO" altLang="nb-NO" sz="1200" b="1" dirty="0"/>
              <a:t>?</a:t>
            </a:r>
          </a:p>
          <a:p>
            <a:r>
              <a:rPr lang="nb-NO" altLang="nb-NO" sz="1200" i="0" dirty="0"/>
              <a:t>Ved liten tid til disposisjon gjøres dette svært kort.</a:t>
            </a:r>
            <a:r>
              <a:rPr lang="nb-NO" altLang="nb-NO" sz="1200" i="0" baseline="0" dirty="0"/>
              <a:t> M</a:t>
            </a:r>
            <a:r>
              <a:rPr lang="nb-NO" altLang="nb-NO" sz="1200" i="0" dirty="0"/>
              <a:t>en det er alltid en fordel å bli litt kjent med bakgrunn og forventninger/motivasjon til undervisningen. </a:t>
            </a:r>
          </a:p>
          <a:p>
            <a:endParaRPr lang="nb-NO" altLang="nb-NO" sz="1200" i="1" dirty="0"/>
          </a:p>
          <a:p>
            <a:r>
              <a:rPr lang="nb-NO" altLang="nb-NO" sz="1200" i="1" dirty="0"/>
              <a:t>Kjenner dere hverandre? Kjenner vi hverandre? Hvis ikke tar vi en «runde rundt bordet», hvem vi er og hvor vi jobber? Si gjerne litt om motivasjon eller ønsker for dette kurset. </a:t>
            </a:r>
          </a:p>
          <a:p>
            <a:endParaRPr lang="nb-NO" altLang="nb-NO" sz="1200" i="1" dirty="0"/>
          </a:p>
          <a:p>
            <a:endParaRPr lang="nb-NO" altLang="nb-NO" sz="1200" i="1" dirty="0"/>
          </a:p>
          <a:p>
            <a:endParaRPr lang="nb-NO" altLang="nb-NO" sz="1200" dirty="0"/>
          </a:p>
          <a:p>
            <a:endParaRPr lang="nb-NO" altLang="nb-NO" dirty="0"/>
          </a:p>
          <a:p>
            <a:endParaRPr lang="nb-NO" dirty="0"/>
          </a:p>
        </p:txBody>
      </p:sp>
      <p:sp>
        <p:nvSpPr>
          <p:cNvPr id="4" name="Plassholder for lysbildenummer 3"/>
          <p:cNvSpPr>
            <a:spLocks noGrp="1"/>
          </p:cNvSpPr>
          <p:nvPr>
            <p:ph type="sldNum" sz="quarter" idx="5"/>
          </p:nvPr>
        </p:nvSpPr>
        <p:spPr/>
        <p:txBody>
          <a:bodyPr/>
          <a:lstStyle/>
          <a:p>
            <a:fld id="{80467F5B-2F3B-47C8-8D92-64EC6D9D6733}" type="slidenum">
              <a:rPr lang="nb-NO" smtClean="0"/>
              <a:t>8</a:t>
            </a:fld>
            <a:endParaRPr lang="nb-NO"/>
          </a:p>
        </p:txBody>
      </p:sp>
    </p:spTree>
    <p:extLst>
      <p:ext uri="{BB962C8B-B14F-4D97-AF65-F5344CB8AC3E}">
        <p14:creationId xmlns:p14="http://schemas.microsoft.com/office/powerpoint/2010/main" val="2162513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17617">
              <a:defRPr/>
            </a:pPr>
            <a:r>
              <a:rPr lang="nb-NO" altLang="nb-NO" sz="1200" b="1" i="0" dirty="0"/>
              <a:t>Til instruktør: </a:t>
            </a:r>
          </a:p>
          <a:p>
            <a:pPr defTabSz="917617">
              <a:defRPr/>
            </a:pPr>
            <a:r>
              <a:rPr lang="nb-NO" altLang="nb-NO" sz="1200" b="0" i="0" dirty="0"/>
              <a:t>Hold mest fokus på det </a:t>
            </a:r>
            <a:r>
              <a:rPr lang="nb-NO" altLang="nb-NO" sz="1200" b="0" i="1" dirty="0"/>
              <a:t>dere</a:t>
            </a:r>
            <a:r>
              <a:rPr lang="nb-NO" altLang="nb-NO" sz="1200" b="0" i="0" dirty="0"/>
              <a:t> skal gjøre lokalt.</a:t>
            </a:r>
          </a:p>
          <a:p>
            <a:pPr defTabSz="917617">
              <a:defRPr/>
            </a:pPr>
            <a:endParaRPr lang="nb-NO" altLang="nb-NO" sz="1200" b="1" i="1" dirty="0"/>
          </a:p>
          <a:p>
            <a:pPr defTabSz="917617">
              <a:defRPr/>
            </a:pPr>
            <a:r>
              <a:rPr lang="nb-NO" altLang="nb-NO" sz="1200" b="1" i="1" dirty="0"/>
              <a:t>Modellen viser fagområder som bør vektlegges for å styrke klinisk observasjonskompetanse og handlingsberedskap i kommunehelsetjenesten. </a:t>
            </a:r>
            <a:r>
              <a:rPr lang="nb-NO" altLang="nb-NO" sz="1200" b="0" i="1" dirty="0"/>
              <a:t>Kompetansemo</a:t>
            </a:r>
            <a:r>
              <a:rPr lang="nb-NO" altLang="nb-NO" sz="1200" i="1" dirty="0"/>
              <a:t>dellen </a:t>
            </a:r>
            <a:r>
              <a:rPr lang="nb-NO" altLang="nb-NO" sz="1200" i="1" dirty="0" err="1"/>
              <a:t>KlinObsKommune</a:t>
            </a:r>
            <a:r>
              <a:rPr lang="nb-NO" altLang="nb-NO" sz="1200" i="1" dirty="0"/>
              <a:t> er utarbeidet av Utviklingssenter for sykehjem og hjemmetjenester (USHT). T</a:t>
            </a:r>
            <a:r>
              <a:rPr lang="nb-NO" sz="1200" i="1" dirty="0"/>
              <a:t>rinnene i trappa viser hva som anbefales vektlagt i en gitt rekkefølge. </a:t>
            </a:r>
            <a:r>
              <a:rPr lang="nb-NO" altLang="nb-NO" sz="1200" i="1" dirty="0"/>
              <a:t>Innholdet er i tråd med nasjonale faglige råd for</a:t>
            </a:r>
            <a:r>
              <a:rPr lang="nb-NO" altLang="nb-NO" sz="1200" i="1" baseline="0" dirty="0"/>
              <a:t> tidlig oppdagelse og rask respons ved forverret somatisk tilstand. Det tas </a:t>
            </a:r>
            <a:r>
              <a:rPr lang="nb-NO" altLang="nb-NO" sz="1200" i="1" dirty="0"/>
              <a:t>utgangspunkt i systematisk pasientobservasjon ved bruk av ABCDE-metodikk, risikovurdering ved bruk av NEWS2 og kommunikasjon ved bruk av ISBAR. </a:t>
            </a:r>
          </a:p>
          <a:p>
            <a:endParaRPr lang="nb-NO" altLang="nb-NO" sz="1200" i="1" dirty="0"/>
          </a:p>
          <a:p>
            <a:pPr marL="171450" indent="-171450">
              <a:buFont typeface="Arial" panose="020B0604020202020204" pitchFamily="34" charset="0"/>
              <a:buChar char="•"/>
            </a:pPr>
            <a:r>
              <a:rPr lang="nb-NO" altLang="nb-NO" sz="1200" b="1" i="1" dirty="0"/>
              <a:t>Trinn 1,</a:t>
            </a:r>
            <a:r>
              <a:rPr lang="nb-NO" altLang="nb-NO" sz="1200" b="0" i="1" dirty="0"/>
              <a:t> </a:t>
            </a:r>
            <a:r>
              <a:rPr lang="nb-NO" altLang="nb-NO" sz="1200" b="1" i="1" dirty="0"/>
              <a:t>grunnleggende ferdigheter</a:t>
            </a:r>
            <a:r>
              <a:rPr lang="nb-NO" altLang="nb-NO" sz="1200" i="1" dirty="0"/>
              <a:t>, </a:t>
            </a:r>
            <a:r>
              <a:rPr lang="nb-NO" altLang="nb-NO" sz="1200" b="0" i="1" dirty="0"/>
              <a:t>opplæring</a:t>
            </a:r>
            <a:r>
              <a:rPr lang="nb-NO" altLang="nb-NO" sz="1200" i="1" dirty="0"/>
              <a:t>/oppfriskning som er en forutsetning for å lykkes med videre opplæring innen klinisk observasjonskompetanse. </a:t>
            </a:r>
            <a:r>
              <a:rPr lang="nb-NO" altLang="nb-NO" sz="1200" b="1" i="1" dirty="0"/>
              <a:t>(ferdighetstrening). </a:t>
            </a:r>
            <a:r>
              <a:rPr lang="nb-NO" altLang="nb-NO" sz="1200" i="1" dirty="0"/>
              <a:t> </a:t>
            </a:r>
          </a:p>
          <a:p>
            <a:pPr marL="171450" indent="-171450">
              <a:buFont typeface="Arial" panose="020B0604020202020204" pitchFamily="34" charset="0"/>
              <a:buChar char="•"/>
            </a:pPr>
            <a:r>
              <a:rPr lang="nb-NO" altLang="nb-NO" sz="1200" b="1" i="1" dirty="0"/>
              <a:t>Trinn 2,</a:t>
            </a:r>
            <a:r>
              <a:rPr lang="nb-NO" altLang="nb-NO" sz="1200" b="0" i="1" dirty="0"/>
              <a:t> </a:t>
            </a:r>
            <a:r>
              <a:rPr lang="nb-NO" altLang="nb-NO" sz="1200" b="1" i="1" dirty="0"/>
              <a:t>hjerte-lungeredning</a:t>
            </a:r>
            <a:r>
              <a:rPr lang="nb-NO" altLang="nb-NO" sz="1200" i="1" dirty="0"/>
              <a:t>. Det er forventninger om at helsepersonell behersker HLR, noe som innebærer handlingsberedskap ved respirasjons- og sirkulasjonssvikt. Det bør jevnlig trenes på HLR.</a:t>
            </a:r>
          </a:p>
          <a:p>
            <a:pPr marL="171450" indent="-171450">
              <a:buFont typeface="Arial" panose="020B0604020202020204" pitchFamily="34" charset="0"/>
              <a:buChar char="•"/>
            </a:pPr>
            <a:r>
              <a:rPr lang="nb-NO" altLang="nb-NO" sz="1200" b="1" i="1" dirty="0"/>
              <a:t>Trinn 3, </a:t>
            </a:r>
            <a:r>
              <a:rPr lang="nb-NO" altLang="nb-NO" sz="1200" b="0" i="1" dirty="0"/>
              <a:t>her blir </a:t>
            </a:r>
            <a:r>
              <a:rPr lang="nb-NO" altLang="nb-NO" sz="1200" i="1" dirty="0"/>
              <a:t>det mer </a:t>
            </a:r>
            <a:r>
              <a:rPr lang="nb-NO" altLang="nb-NO" sz="1200" b="1" i="1" dirty="0"/>
              <a:t>utdypende kunnskap innen ABCDE-metodikk</a:t>
            </a:r>
            <a:r>
              <a:rPr lang="nb-NO" altLang="nb-NO" sz="1200" i="1" dirty="0"/>
              <a:t>, bruk av risikovurderingsverktøyet </a:t>
            </a:r>
            <a:r>
              <a:rPr lang="nb-NO" altLang="nb-NO" sz="1200" b="1" i="1" dirty="0"/>
              <a:t>NEWS2</a:t>
            </a:r>
            <a:r>
              <a:rPr lang="nb-NO" altLang="nb-NO" sz="1200" i="1" dirty="0"/>
              <a:t> og kommunikasjonsverktøyet </a:t>
            </a:r>
            <a:r>
              <a:rPr lang="nb-NO" altLang="nb-NO" sz="1200" b="1" i="1" dirty="0"/>
              <a:t>ISBAR (simulering).  </a:t>
            </a:r>
          </a:p>
          <a:p>
            <a:pPr marL="171450" indent="-171450">
              <a:buFont typeface="Arial" panose="020B0604020202020204" pitchFamily="34" charset="0"/>
              <a:buChar char="•"/>
            </a:pPr>
            <a:r>
              <a:rPr lang="nb-NO" altLang="nb-NO" sz="1200" b="1" i="1" dirty="0"/>
              <a:t>Trinn 4, </a:t>
            </a:r>
            <a:r>
              <a:rPr lang="nb-NO" altLang="nb-NO" sz="1200" b="0" i="1" dirty="0"/>
              <a:t>her kan læringsmålene være </a:t>
            </a:r>
            <a:r>
              <a:rPr lang="nb-NO" altLang="nb-NO" sz="1200" b="1" i="1" dirty="0"/>
              <a:t>kommunikasjon og beslutningstagning (simulering)</a:t>
            </a:r>
          </a:p>
          <a:p>
            <a:pPr marL="171450" indent="-171450">
              <a:buFont typeface="Arial" panose="020B0604020202020204" pitchFamily="34" charset="0"/>
              <a:buChar char="•"/>
            </a:pPr>
            <a:r>
              <a:rPr lang="nb-NO" altLang="nb-NO" sz="1200" b="1" i="1" dirty="0"/>
              <a:t>Trinn 5, </a:t>
            </a:r>
            <a:r>
              <a:rPr lang="nb-NO" altLang="nb-NO" sz="1200" i="1" dirty="0"/>
              <a:t>her kan læringsmålingene være</a:t>
            </a:r>
            <a:r>
              <a:rPr lang="nb-NO" altLang="nb-NO" sz="1200" b="1" i="1" dirty="0"/>
              <a:t> tverrfaglig samhandling langs pasientforløpene (simulering)</a:t>
            </a:r>
            <a:r>
              <a:rPr lang="nb-NO" altLang="nb-NO" sz="1200" i="1" dirty="0"/>
              <a:t>. De to siste trinnene kan være et langsiktig mål for noen tjenestesteder.</a:t>
            </a:r>
          </a:p>
          <a:p>
            <a:pPr defTabSz="917617">
              <a:defRPr/>
            </a:pPr>
            <a:endParaRPr lang="nb-NO" altLang="nb-NO" sz="1200" i="1" dirty="0"/>
          </a:p>
          <a:p>
            <a:pPr defTabSz="917617">
              <a:defRPr/>
            </a:pPr>
            <a:r>
              <a:rPr lang="nb-NO" altLang="nb-NO" sz="1200" i="1" dirty="0"/>
              <a:t>I de neste 3 timene vil vi gjennomgå;</a:t>
            </a:r>
            <a:r>
              <a:rPr lang="nb-NO" altLang="nb-NO" sz="1200" i="1" baseline="0" dirty="0"/>
              <a:t> introduksjon til ABCDE, </a:t>
            </a:r>
            <a:r>
              <a:rPr lang="nb-NO" altLang="nb-NO" sz="1200" i="1" dirty="0"/>
              <a:t>grunnleggende ferdigheter innen vitale målinger og handlingsberedskap i en slik observasjon. Vi starter med å gjennomgå teori, så vises korte opplæringsfilmer, før vi deretter gjennomfører praktisk trening to og to/i små grupper. </a:t>
            </a:r>
          </a:p>
          <a:p>
            <a:endParaRPr lang="nb-NO" altLang="nb-NO" dirty="0">
              <a:solidFill>
                <a:srgbClr val="FF0000"/>
              </a:solidFill>
            </a:endParaRPr>
          </a:p>
        </p:txBody>
      </p:sp>
      <p:sp>
        <p:nvSpPr>
          <p:cNvPr id="4" name="Plassholder for lysbildenummer 3"/>
          <p:cNvSpPr>
            <a:spLocks noGrp="1"/>
          </p:cNvSpPr>
          <p:nvPr>
            <p:ph type="sldNum" sz="quarter" idx="5"/>
          </p:nvPr>
        </p:nvSpPr>
        <p:spPr/>
        <p:txBody>
          <a:bodyPr/>
          <a:lstStyle/>
          <a:p>
            <a:fld id="{80467F5B-2F3B-47C8-8D92-64EC6D9D6733}" type="slidenum">
              <a:rPr lang="nb-NO" smtClean="0"/>
              <a:t>9</a:t>
            </a:fld>
            <a:endParaRPr lang="nb-NO"/>
          </a:p>
        </p:txBody>
      </p:sp>
    </p:spTree>
    <p:extLst>
      <p:ext uri="{BB962C8B-B14F-4D97-AF65-F5344CB8AC3E}">
        <p14:creationId xmlns:p14="http://schemas.microsoft.com/office/powerpoint/2010/main" val="8213993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25.png"/><Relationship Id="rId4" Type="http://schemas.openxmlformats.org/officeDocument/2006/relationships/image" Target="../media/image24.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3.xml"/><Relationship Id="rId5" Type="http://schemas.openxmlformats.org/officeDocument/2006/relationships/image" Target="../media/image38.png"/><Relationship Id="rId4" Type="http://schemas.openxmlformats.org/officeDocument/2006/relationships/image" Target="../media/image3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9.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16.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13" name="Plassholder for bilde 12">
            <a:extLst>
              <a:ext uri="{FF2B5EF4-FFF2-40B4-BE49-F238E27FC236}">
                <a16:creationId xmlns:a16="http://schemas.microsoft.com/office/drawing/2014/main" id="{A8D3799E-BF4D-4C50-A004-5AF8F92CC5C8}"/>
              </a:ext>
            </a:extLst>
          </p:cNvPr>
          <p:cNvSpPr>
            <a:spLocks noGrp="1"/>
          </p:cNvSpPr>
          <p:nvPr>
            <p:ph type="pic" sz="quarter" idx="11" hasCustomPrompt="1"/>
          </p:nvPr>
        </p:nvSpPr>
        <p:spPr>
          <a:xfrm>
            <a:off x="476250" y="1363663"/>
            <a:ext cx="11239500" cy="5003800"/>
          </a:xfrm>
        </p:spPr>
        <p:txBody>
          <a:bodyPr anchor="ctr">
            <a:normAutofit/>
          </a:bodyPr>
          <a:lstStyle>
            <a:lvl1pPr algn="r">
              <a:defRPr sz="12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noProof="0"/>
              <a:t>Dobbeltklikk på ikonet midt på lysbildet</a:t>
            </a:r>
            <a:br>
              <a:rPr lang="nb-NO" noProof="0"/>
            </a:br>
            <a:r>
              <a:rPr lang="nb-NO" noProof="0"/>
              <a:t>Velg bildet du ønsker å sette inn (</a:t>
            </a:r>
            <a:r>
              <a:rPr lang="nb-NO" noProof="0" err="1"/>
              <a:t>jpg</a:t>
            </a:r>
            <a:r>
              <a:rPr lang="nb-NO" noProof="0"/>
              <a:t> eller </a:t>
            </a:r>
            <a:r>
              <a:rPr lang="nb-NO" noProof="0" err="1"/>
              <a:t>png</a:t>
            </a:r>
            <a:r>
              <a:rPr lang="nb-NO" noProof="0"/>
              <a:t> format)</a:t>
            </a:r>
            <a:br>
              <a:rPr lang="nb-NO" noProof="0"/>
            </a:br>
            <a:r>
              <a:rPr lang="nb-NO" noProof="0"/>
              <a:t>Beskjær bildet for å endre bildeutsnitt, men la bildet fylle hele </a:t>
            </a:r>
            <a:r>
              <a:rPr lang="nb-NO" noProof="0" err="1"/>
              <a:t>bildeboksen</a:t>
            </a:r>
            <a:r>
              <a:rPr lang="nb-NO" noProof="0"/>
              <a:t>.</a:t>
            </a:r>
          </a:p>
          <a:p>
            <a:endParaRPr lang="nb-NO"/>
          </a:p>
        </p:txBody>
      </p:sp>
      <p:sp>
        <p:nvSpPr>
          <p:cNvPr id="2" name="Tittel 1">
            <a:extLst>
              <a:ext uri="{FF2B5EF4-FFF2-40B4-BE49-F238E27FC236}">
                <a16:creationId xmlns:a16="http://schemas.microsoft.com/office/drawing/2014/main" id="{6FCD5D32-ECCE-4F2A-B50C-CDE5B0DF10D0}"/>
              </a:ext>
            </a:extLst>
          </p:cNvPr>
          <p:cNvSpPr>
            <a:spLocks noGrp="1"/>
          </p:cNvSpPr>
          <p:nvPr>
            <p:ph type="ctrTitle" hasCustomPrompt="1"/>
          </p:nvPr>
        </p:nvSpPr>
        <p:spPr>
          <a:xfrm>
            <a:off x="1537855" y="490016"/>
            <a:ext cx="6747163" cy="1543732"/>
          </a:xfrm>
          <a:solidFill>
            <a:schemeClr val="accent2"/>
          </a:solidFill>
        </p:spPr>
        <p:txBody>
          <a:bodyPr anchor="ctr">
            <a:normAutofit/>
          </a:bodyPr>
          <a:lstStyle>
            <a:lvl1pPr algn="ctr">
              <a:defRPr sz="3600">
                <a:solidFill>
                  <a:schemeClr val="bg1"/>
                </a:solidFill>
              </a:defRPr>
            </a:lvl1pPr>
          </a:lstStyle>
          <a:p>
            <a:r>
              <a:rPr lang="nb-NO"/>
              <a:t>KLIKK FOR Å REDIGERE TITTELSTIL</a:t>
            </a:r>
          </a:p>
        </p:txBody>
      </p:sp>
      <p:sp>
        <p:nvSpPr>
          <p:cNvPr id="10" name="Plassholder for bilde 9" descr="Dobbeltklikk på ikonet under&#10;Velg logo du ønsker å sette inn (bredde og png format)&#10;">
            <a:extLst>
              <a:ext uri="{FF2B5EF4-FFF2-40B4-BE49-F238E27FC236}">
                <a16:creationId xmlns:a16="http://schemas.microsoft.com/office/drawing/2014/main" id="{689AD396-9376-466B-9010-3749669D79C7}"/>
              </a:ext>
            </a:extLst>
          </p:cNvPr>
          <p:cNvSpPr>
            <a:spLocks noGrp="1"/>
          </p:cNvSpPr>
          <p:nvPr>
            <p:ph type="pic" sz="quarter" idx="10" hasCustomPrompt="1"/>
          </p:nvPr>
        </p:nvSpPr>
        <p:spPr>
          <a:xfrm>
            <a:off x="8482013" y="296863"/>
            <a:ext cx="3233737" cy="1206500"/>
          </a:xfrm>
        </p:spPr>
        <p:txBody>
          <a:bodyPr/>
          <a:lstStyle>
            <a:lvl1pPr>
              <a:defRPr sz="12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noProof="0"/>
              <a:t>Dobbeltklikk på ikonet under</a:t>
            </a:r>
            <a:br>
              <a:rPr lang="nb-NO" noProof="0"/>
            </a:br>
            <a:r>
              <a:rPr lang="nb-NO" noProof="0"/>
              <a:t>Velg logo du ønsker å sette inn (bredde og </a:t>
            </a:r>
            <a:r>
              <a:rPr lang="nb-NO" noProof="0" err="1"/>
              <a:t>png</a:t>
            </a:r>
            <a:r>
              <a:rPr lang="nb-NO" noProof="0"/>
              <a:t> format)</a:t>
            </a:r>
          </a:p>
          <a:p>
            <a:endParaRPr lang="nb-NO"/>
          </a:p>
        </p:txBody>
      </p:sp>
      <p:pic>
        <p:nvPicPr>
          <p:cNvPr id="21" name="Grafikk 20">
            <a:extLst>
              <a:ext uri="{FF2B5EF4-FFF2-40B4-BE49-F238E27FC236}">
                <a16:creationId xmlns:a16="http://schemas.microsoft.com/office/drawing/2014/main" id="{6EB34D53-9709-45F7-83F2-13F8DF387E0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6550" y="6039562"/>
            <a:ext cx="11239200" cy="342891"/>
          </a:xfrm>
          <a:prstGeom prst="rect">
            <a:avLst/>
          </a:prstGeom>
        </p:spPr>
      </p:pic>
      <p:pic>
        <p:nvPicPr>
          <p:cNvPr id="23" name="Grafikk 22">
            <a:extLst>
              <a:ext uri="{FF2B5EF4-FFF2-40B4-BE49-F238E27FC236}">
                <a16:creationId xmlns:a16="http://schemas.microsoft.com/office/drawing/2014/main" id="{B6726A82-0C4C-47A8-953F-992DBA3B36A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0057" y="674557"/>
            <a:ext cx="961621" cy="576973"/>
          </a:xfrm>
          <a:prstGeom prst="rect">
            <a:avLst/>
          </a:prstGeom>
        </p:spPr>
      </p:pic>
    </p:spTree>
    <p:extLst>
      <p:ext uri="{BB962C8B-B14F-4D97-AF65-F5344CB8AC3E}">
        <p14:creationId xmlns:p14="http://schemas.microsoft.com/office/powerpoint/2010/main" val="2862856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kside med web">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30735C2-5F5E-4F4C-9EFD-1D28C9280853}"/>
              </a:ext>
            </a:extLst>
          </p:cNvPr>
          <p:cNvSpPr>
            <a:spLocks noGrp="1"/>
          </p:cNvSpPr>
          <p:nvPr>
            <p:ph type="title"/>
          </p:nvPr>
        </p:nvSpPr>
        <p:spPr/>
        <p:txBody>
          <a:bodyPr/>
          <a:lstStyle/>
          <a:p>
            <a:r>
              <a:rPr lang="nb-NO"/>
              <a:t>Klikk for å redigere tittelstil</a:t>
            </a:r>
          </a:p>
        </p:txBody>
      </p:sp>
      <p:pic>
        <p:nvPicPr>
          <p:cNvPr id="4" name="Grafikk 3">
            <a:extLst>
              <a:ext uri="{FF2B5EF4-FFF2-40B4-BE49-F238E27FC236}">
                <a16:creationId xmlns:a16="http://schemas.microsoft.com/office/drawing/2014/main" id="{7CC324D9-DD2F-4F28-AE26-2BC92C5FE9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67325" y="3228975"/>
            <a:ext cx="1657350" cy="400050"/>
          </a:xfrm>
          <a:prstGeom prst="rect">
            <a:avLst/>
          </a:prstGeom>
        </p:spPr>
      </p:pic>
      <p:pic>
        <p:nvPicPr>
          <p:cNvPr id="6" name="Grafikk 5">
            <a:extLst>
              <a:ext uri="{FF2B5EF4-FFF2-40B4-BE49-F238E27FC236}">
                <a16:creationId xmlns:a16="http://schemas.microsoft.com/office/drawing/2014/main" id="{8CBFEC84-4C8C-4314-843E-49663864392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67325" y="3228975"/>
            <a:ext cx="1657350" cy="400050"/>
          </a:xfrm>
          <a:prstGeom prst="rect">
            <a:avLst/>
          </a:prstGeom>
        </p:spPr>
      </p:pic>
      <p:pic>
        <p:nvPicPr>
          <p:cNvPr id="14" name="Grafikk 13">
            <a:extLst>
              <a:ext uri="{FF2B5EF4-FFF2-40B4-BE49-F238E27FC236}">
                <a16:creationId xmlns:a16="http://schemas.microsoft.com/office/drawing/2014/main" id="{0D81A0A4-A6E3-4D4B-AD58-360336E4EC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67325" y="3228975"/>
            <a:ext cx="1657350" cy="400050"/>
          </a:xfrm>
          <a:prstGeom prst="rect">
            <a:avLst/>
          </a:prstGeom>
        </p:spPr>
      </p:pic>
      <p:pic>
        <p:nvPicPr>
          <p:cNvPr id="16" name="Grafikk 15">
            <a:extLst>
              <a:ext uri="{FF2B5EF4-FFF2-40B4-BE49-F238E27FC236}">
                <a16:creationId xmlns:a16="http://schemas.microsoft.com/office/drawing/2014/main" id="{BC143602-F15F-4018-A316-20C831BB401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67325" y="1400175"/>
            <a:ext cx="1657350" cy="400050"/>
          </a:xfrm>
          <a:prstGeom prst="rect">
            <a:avLst/>
          </a:prstGeom>
        </p:spPr>
      </p:pic>
    </p:spTree>
    <p:extLst>
      <p:ext uri="{BB962C8B-B14F-4D97-AF65-F5344CB8AC3E}">
        <p14:creationId xmlns:p14="http://schemas.microsoft.com/office/powerpoint/2010/main" val="83628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JELPESIDE oversikt over sid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31752D1-1B4C-4D73-A38B-C79007AF7565}"/>
              </a:ext>
            </a:extLst>
          </p:cNvPr>
          <p:cNvSpPr/>
          <p:nvPr userDrawn="1"/>
        </p:nvSpPr>
        <p:spPr>
          <a:xfrm>
            <a:off x="9107526" y="665907"/>
            <a:ext cx="2569332" cy="646331"/>
          </a:xfrm>
          <a:prstGeom prst="rect">
            <a:avLst/>
          </a:prstGeom>
        </p:spPr>
        <p:txBody>
          <a:bodyPr wrap="square">
            <a:spAutoFit/>
          </a:bodyPr>
          <a:lstStyle/>
          <a:p>
            <a:r>
              <a:rPr lang="nb-NO" sz="1200" noProof="1">
                <a:latin typeface="+mj-lt"/>
                <a:ea typeface="Arial Unicode MS" panose="020B0604020202020204" pitchFamily="34" charset="-128"/>
                <a:cs typeface="Arial Unicode MS" panose="020B0604020202020204" pitchFamily="34" charset="-128"/>
              </a:rPr>
              <a:t>Valgene vist her, </a:t>
            </a:r>
          </a:p>
          <a:p>
            <a:r>
              <a:rPr lang="nb-NO" sz="1200" noProof="1">
                <a:latin typeface="+mj-lt"/>
                <a:ea typeface="Arial Unicode MS" panose="020B0604020202020204" pitchFamily="34" charset="-128"/>
                <a:cs typeface="Arial Unicode MS" panose="020B0604020202020204" pitchFamily="34" charset="-128"/>
              </a:rPr>
              <a:t>finner du i nedtrekksmenyen </a:t>
            </a:r>
          </a:p>
          <a:p>
            <a:r>
              <a:rPr lang="nb-NO" sz="1200" noProof="1">
                <a:latin typeface="+mj-lt"/>
                <a:ea typeface="Arial Unicode MS" panose="020B0604020202020204" pitchFamily="34" charset="-128"/>
                <a:cs typeface="Arial Unicode MS" panose="020B0604020202020204" pitchFamily="34" charset="-128"/>
              </a:rPr>
              <a:t>«nytt lysbilde»</a:t>
            </a:r>
          </a:p>
        </p:txBody>
      </p:sp>
      <p:pic>
        <p:nvPicPr>
          <p:cNvPr id="7" name="Bilde 6">
            <a:extLst>
              <a:ext uri="{FF2B5EF4-FFF2-40B4-BE49-F238E27FC236}">
                <a16:creationId xmlns:a16="http://schemas.microsoft.com/office/drawing/2014/main" id="{98D8C669-342D-4291-8032-B3626B07FA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9352" y="457991"/>
            <a:ext cx="3306894" cy="5942017"/>
          </a:xfrm>
          <a:prstGeom prst="rect">
            <a:avLst/>
          </a:prstGeom>
        </p:spPr>
      </p:pic>
      <p:sp>
        <p:nvSpPr>
          <p:cNvPr id="8" name="TekstSylinder 7">
            <a:extLst>
              <a:ext uri="{FF2B5EF4-FFF2-40B4-BE49-F238E27FC236}">
                <a16:creationId xmlns:a16="http://schemas.microsoft.com/office/drawing/2014/main" id="{CC403E03-2AB1-44E2-BCDA-8ABC0FB14007}"/>
              </a:ext>
            </a:extLst>
          </p:cNvPr>
          <p:cNvSpPr txBox="1"/>
          <p:nvPr userDrawn="1"/>
        </p:nvSpPr>
        <p:spPr>
          <a:xfrm>
            <a:off x="2052035" y="1694205"/>
            <a:ext cx="2450123" cy="276999"/>
          </a:xfrm>
          <a:prstGeom prst="rect">
            <a:avLst/>
          </a:prstGeom>
          <a:noFill/>
        </p:spPr>
        <p:txBody>
          <a:bodyPr wrap="square" rtlCol="0">
            <a:spAutoFit/>
          </a:bodyPr>
          <a:lstStyle/>
          <a:p>
            <a:pPr algn="ctr"/>
            <a:r>
              <a:rPr lang="nb-NO" sz="1200"/>
              <a:t>Oversikt over sider i malen</a:t>
            </a:r>
          </a:p>
        </p:txBody>
      </p:sp>
      <p:sp>
        <p:nvSpPr>
          <p:cNvPr id="9" name="TekstSylinder 8">
            <a:extLst>
              <a:ext uri="{FF2B5EF4-FFF2-40B4-BE49-F238E27FC236}">
                <a16:creationId xmlns:a16="http://schemas.microsoft.com/office/drawing/2014/main" id="{2BAF7D7C-32CB-4609-B155-10B658CE043A}"/>
              </a:ext>
            </a:extLst>
          </p:cNvPr>
          <p:cNvSpPr txBox="1"/>
          <p:nvPr userDrawn="1"/>
        </p:nvSpPr>
        <p:spPr>
          <a:xfrm>
            <a:off x="2052035" y="1127572"/>
            <a:ext cx="2450123" cy="369332"/>
          </a:xfrm>
          <a:prstGeom prst="rect">
            <a:avLst/>
          </a:prstGeom>
          <a:noFill/>
        </p:spPr>
        <p:txBody>
          <a:bodyPr wrap="square" rtlCol="0">
            <a:spAutoFit/>
          </a:bodyPr>
          <a:lstStyle/>
          <a:p>
            <a:pPr algn="ctr"/>
            <a:r>
              <a:rPr lang="nb-NO" sz="1800"/>
              <a:t>HJELPESIDE</a:t>
            </a:r>
          </a:p>
        </p:txBody>
      </p:sp>
    </p:spTree>
    <p:extLst>
      <p:ext uri="{BB962C8B-B14F-4D97-AF65-F5344CB8AC3E}">
        <p14:creationId xmlns:p14="http://schemas.microsoft.com/office/powerpoint/2010/main" val="2234619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JELPESIDE skrift og punkter">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33D442DF-E4A6-4037-A449-AF3C733C0A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40027" y="3290526"/>
            <a:ext cx="2387723" cy="1689187"/>
          </a:xfrm>
          <a:prstGeom prst="rect">
            <a:avLst/>
          </a:prstGeom>
        </p:spPr>
      </p:pic>
      <p:sp>
        <p:nvSpPr>
          <p:cNvPr id="10" name="Ellipse 9">
            <a:extLst>
              <a:ext uri="{FF2B5EF4-FFF2-40B4-BE49-F238E27FC236}">
                <a16:creationId xmlns:a16="http://schemas.microsoft.com/office/drawing/2014/main" id="{1FCD0955-0DB8-4223-A024-E045DB9256D1}"/>
              </a:ext>
            </a:extLst>
          </p:cNvPr>
          <p:cNvSpPr/>
          <p:nvPr userDrawn="1"/>
        </p:nvSpPr>
        <p:spPr>
          <a:xfrm>
            <a:off x="3433888" y="3849700"/>
            <a:ext cx="653560" cy="368833"/>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descr="Et bilde som inneholder tekst&#10;&#10;Automatisk generert beskrivelse">
            <a:extLst>
              <a:ext uri="{FF2B5EF4-FFF2-40B4-BE49-F238E27FC236}">
                <a16:creationId xmlns:a16="http://schemas.microsoft.com/office/drawing/2014/main" id="{2CF285C5-E753-4DA5-A7DD-780E54475D9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39015" y="1821116"/>
            <a:ext cx="6917341" cy="3894821"/>
          </a:xfrm>
          <a:prstGeom prst="rect">
            <a:avLst/>
          </a:prstGeom>
        </p:spPr>
      </p:pic>
      <p:sp>
        <p:nvSpPr>
          <p:cNvPr id="15" name="Rektangel 14">
            <a:extLst>
              <a:ext uri="{FF2B5EF4-FFF2-40B4-BE49-F238E27FC236}">
                <a16:creationId xmlns:a16="http://schemas.microsoft.com/office/drawing/2014/main" id="{C8EC6384-0C15-4EEB-ABD0-FC434A8CE257}"/>
              </a:ext>
            </a:extLst>
          </p:cNvPr>
          <p:cNvSpPr/>
          <p:nvPr userDrawn="1"/>
        </p:nvSpPr>
        <p:spPr>
          <a:xfrm>
            <a:off x="2174781" y="2179942"/>
            <a:ext cx="2387723" cy="830997"/>
          </a:xfrm>
          <a:prstGeom prst="rect">
            <a:avLst/>
          </a:prstGeom>
        </p:spPr>
        <p:txBody>
          <a:bodyPr wrap="square">
            <a:spAutoFit/>
          </a:bodyPr>
          <a:lstStyle/>
          <a:p>
            <a:r>
              <a:rPr lang="nb-NO" sz="1200" noProof="1">
                <a:latin typeface="+mj-lt"/>
                <a:ea typeface="Arial Unicode MS" panose="020B0604020202020204" pitchFamily="34" charset="-128"/>
                <a:cs typeface="Arial Unicode MS" panose="020B0604020202020204" pitchFamily="34" charset="-128"/>
              </a:rPr>
              <a:t>For å få frem kulepunkt med pil, stjerne, kule eller tall brukes nivåfunksjonen i toppen (sirklet inn i rødt her)</a:t>
            </a:r>
          </a:p>
        </p:txBody>
      </p:sp>
    </p:spTree>
    <p:extLst>
      <p:ext uri="{BB962C8B-B14F-4D97-AF65-F5344CB8AC3E}">
        <p14:creationId xmlns:p14="http://schemas.microsoft.com/office/powerpoint/2010/main" val="2238408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JELPESIDE tilltelysbilde">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AE049975-E3E7-4131-9CE7-B00F4C2BC7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25947" y="392087"/>
            <a:ext cx="3306894" cy="5942017"/>
          </a:xfrm>
          <a:prstGeom prst="rect">
            <a:avLst/>
          </a:prstGeom>
        </p:spPr>
      </p:pic>
      <p:pic>
        <p:nvPicPr>
          <p:cNvPr id="6" name="Bilde 5" descr="Et bilde som inneholder tekst, person, innendørs&#10;&#10;Automatisk generert beskrivelse">
            <a:extLst>
              <a:ext uri="{FF2B5EF4-FFF2-40B4-BE49-F238E27FC236}">
                <a16:creationId xmlns:a16="http://schemas.microsoft.com/office/drawing/2014/main" id="{6389AC4F-C96B-4052-A227-905272A319B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40365" y="2617798"/>
            <a:ext cx="3775033" cy="2123456"/>
          </a:xfrm>
          <a:prstGeom prst="rect">
            <a:avLst/>
          </a:prstGeom>
          <a:ln w="3175">
            <a:solidFill>
              <a:schemeClr val="tx1"/>
            </a:solidFill>
          </a:ln>
        </p:spPr>
      </p:pic>
      <p:sp>
        <p:nvSpPr>
          <p:cNvPr id="9" name="TekstSylinder 8">
            <a:extLst>
              <a:ext uri="{FF2B5EF4-FFF2-40B4-BE49-F238E27FC236}">
                <a16:creationId xmlns:a16="http://schemas.microsoft.com/office/drawing/2014/main" id="{A22FA958-339D-4BB5-80C8-DAE6FAC12AD7}"/>
              </a:ext>
            </a:extLst>
          </p:cNvPr>
          <p:cNvSpPr txBox="1"/>
          <p:nvPr userDrawn="1"/>
        </p:nvSpPr>
        <p:spPr>
          <a:xfrm>
            <a:off x="2801773" y="5400220"/>
            <a:ext cx="2450123" cy="461665"/>
          </a:xfrm>
          <a:prstGeom prst="rect">
            <a:avLst/>
          </a:prstGeom>
          <a:noFill/>
        </p:spPr>
        <p:txBody>
          <a:bodyPr wrap="square" rtlCol="0">
            <a:spAutoFit/>
          </a:bodyPr>
          <a:lstStyle/>
          <a:p>
            <a:pPr algn="ctr"/>
            <a:r>
              <a:rPr lang="nb-NO" sz="1200"/>
              <a:t>Navn på lysbildemal -Tittellysbilde</a:t>
            </a:r>
          </a:p>
        </p:txBody>
      </p:sp>
      <p:sp>
        <p:nvSpPr>
          <p:cNvPr id="10" name="TekstSylinder 9">
            <a:extLst>
              <a:ext uri="{FF2B5EF4-FFF2-40B4-BE49-F238E27FC236}">
                <a16:creationId xmlns:a16="http://schemas.microsoft.com/office/drawing/2014/main" id="{64847162-F4EC-4D69-BBCE-ABDEE16A2ED6}"/>
              </a:ext>
            </a:extLst>
          </p:cNvPr>
          <p:cNvSpPr txBox="1"/>
          <p:nvPr userDrawn="1"/>
        </p:nvSpPr>
        <p:spPr>
          <a:xfrm>
            <a:off x="2801773" y="1654831"/>
            <a:ext cx="2450123" cy="461665"/>
          </a:xfrm>
          <a:prstGeom prst="rect">
            <a:avLst/>
          </a:prstGeom>
          <a:noFill/>
        </p:spPr>
        <p:txBody>
          <a:bodyPr wrap="square" rtlCol="0">
            <a:spAutoFit/>
          </a:bodyPr>
          <a:lstStyle/>
          <a:p>
            <a:pPr algn="ctr"/>
            <a:r>
              <a:rPr lang="nb-NO" sz="1200"/>
              <a:t>Eksempel på forside med bilde</a:t>
            </a:r>
          </a:p>
          <a:p>
            <a:pPr algn="ctr"/>
            <a:r>
              <a:rPr lang="nb-NO" sz="1200"/>
              <a:t>NB bilde må plasseres bakerst</a:t>
            </a:r>
          </a:p>
        </p:txBody>
      </p:sp>
      <p:sp>
        <p:nvSpPr>
          <p:cNvPr id="3" name="Ellipse 2">
            <a:extLst>
              <a:ext uri="{FF2B5EF4-FFF2-40B4-BE49-F238E27FC236}">
                <a16:creationId xmlns:a16="http://schemas.microsoft.com/office/drawing/2014/main" id="{27EF12F9-CD2C-459C-B2FC-F22D6778956B}"/>
              </a:ext>
            </a:extLst>
          </p:cNvPr>
          <p:cNvSpPr/>
          <p:nvPr userDrawn="1"/>
        </p:nvSpPr>
        <p:spPr>
          <a:xfrm>
            <a:off x="7716794" y="1202096"/>
            <a:ext cx="1075038" cy="914400"/>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TekstSylinder 19">
            <a:extLst>
              <a:ext uri="{FF2B5EF4-FFF2-40B4-BE49-F238E27FC236}">
                <a16:creationId xmlns:a16="http://schemas.microsoft.com/office/drawing/2014/main" id="{59A97012-103C-4104-A8E2-250FDA4776C2}"/>
              </a:ext>
            </a:extLst>
          </p:cNvPr>
          <p:cNvSpPr txBox="1"/>
          <p:nvPr userDrawn="1"/>
        </p:nvSpPr>
        <p:spPr>
          <a:xfrm>
            <a:off x="2801773" y="1088198"/>
            <a:ext cx="2450123" cy="369332"/>
          </a:xfrm>
          <a:prstGeom prst="rect">
            <a:avLst/>
          </a:prstGeom>
          <a:noFill/>
        </p:spPr>
        <p:txBody>
          <a:bodyPr wrap="square" rtlCol="0">
            <a:spAutoFit/>
          </a:bodyPr>
          <a:lstStyle/>
          <a:p>
            <a:pPr algn="ctr"/>
            <a:r>
              <a:rPr lang="nb-NO" sz="1800"/>
              <a:t>Tittellysbilde</a:t>
            </a:r>
          </a:p>
        </p:txBody>
      </p:sp>
    </p:spTree>
    <p:extLst>
      <p:ext uri="{BB962C8B-B14F-4D97-AF65-F5344CB8AC3E}">
        <p14:creationId xmlns:p14="http://schemas.microsoft.com/office/powerpoint/2010/main" val="38472046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JELPESIDE skilleside">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32D2CA45-173C-4407-9ED3-1A82E3E6DC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25947" y="392087"/>
            <a:ext cx="3306894" cy="5942017"/>
          </a:xfrm>
          <a:prstGeom prst="rect">
            <a:avLst/>
          </a:prstGeom>
        </p:spPr>
      </p:pic>
      <p:pic>
        <p:nvPicPr>
          <p:cNvPr id="7" name="Bilde 6" descr="Et bilde som inneholder tekst, visittkort&#10;&#10;Automatisk generert beskrivelse">
            <a:extLst>
              <a:ext uri="{FF2B5EF4-FFF2-40B4-BE49-F238E27FC236}">
                <a16:creationId xmlns:a16="http://schemas.microsoft.com/office/drawing/2014/main" id="{1581DFE1-EE4C-467E-8340-089E7BB69D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16930" y="2648689"/>
            <a:ext cx="3798467" cy="2136637"/>
          </a:xfrm>
          <a:prstGeom prst="rect">
            <a:avLst/>
          </a:prstGeom>
          <a:ln w="3175">
            <a:solidFill>
              <a:schemeClr val="tx1"/>
            </a:solidFill>
          </a:ln>
        </p:spPr>
      </p:pic>
      <p:sp>
        <p:nvSpPr>
          <p:cNvPr id="14" name="TekstSylinder 13">
            <a:extLst>
              <a:ext uri="{FF2B5EF4-FFF2-40B4-BE49-F238E27FC236}">
                <a16:creationId xmlns:a16="http://schemas.microsoft.com/office/drawing/2014/main" id="{250B82A2-C5FD-45D9-8B86-9C00BF1BDBB1}"/>
              </a:ext>
            </a:extLst>
          </p:cNvPr>
          <p:cNvSpPr txBox="1"/>
          <p:nvPr userDrawn="1"/>
        </p:nvSpPr>
        <p:spPr>
          <a:xfrm>
            <a:off x="2801773" y="5400220"/>
            <a:ext cx="2450123" cy="276999"/>
          </a:xfrm>
          <a:prstGeom prst="rect">
            <a:avLst/>
          </a:prstGeom>
          <a:noFill/>
        </p:spPr>
        <p:txBody>
          <a:bodyPr wrap="square" rtlCol="0">
            <a:spAutoFit/>
          </a:bodyPr>
          <a:lstStyle/>
          <a:p>
            <a:pPr algn="ctr"/>
            <a:r>
              <a:rPr lang="nb-NO" sz="1200"/>
              <a:t>Navn på lysbildemal - </a:t>
            </a:r>
            <a:r>
              <a:rPr lang="nb-NO" sz="1200" err="1"/>
              <a:t>Skilleside</a:t>
            </a:r>
            <a:endParaRPr lang="nb-NO" sz="1200"/>
          </a:p>
        </p:txBody>
      </p:sp>
      <p:sp>
        <p:nvSpPr>
          <p:cNvPr id="15" name="TekstSylinder 14">
            <a:extLst>
              <a:ext uri="{FF2B5EF4-FFF2-40B4-BE49-F238E27FC236}">
                <a16:creationId xmlns:a16="http://schemas.microsoft.com/office/drawing/2014/main" id="{0147EE6B-4410-4E18-80BF-97F12FA810FD}"/>
              </a:ext>
            </a:extLst>
          </p:cNvPr>
          <p:cNvSpPr txBox="1"/>
          <p:nvPr userDrawn="1"/>
        </p:nvSpPr>
        <p:spPr>
          <a:xfrm>
            <a:off x="2801773" y="1654831"/>
            <a:ext cx="2450123" cy="276999"/>
          </a:xfrm>
          <a:prstGeom prst="rect">
            <a:avLst/>
          </a:prstGeom>
          <a:noFill/>
        </p:spPr>
        <p:txBody>
          <a:bodyPr wrap="square" rtlCol="0">
            <a:spAutoFit/>
          </a:bodyPr>
          <a:lstStyle/>
          <a:p>
            <a:pPr algn="ctr"/>
            <a:r>
              <a:rPr lang="nb-NO" sz="1200"/>
              <a:t>Eksempel </a:t>
            </a:r>
            <a:r>
              <a:rPr lang="nb-NO" sz="1200" err="1"/>
              <a:t>Skilleside</a:t>
            </a:r>
            <a:endParaRPr lang="nb-NO" sz="1200"/>
          </a:p>
        </p:txBody>
      </p:sp>
      <p:sp>
        <p:nvSpPr>
          <p:cNvPr id="16" name="TekstSylinder 15">
            <a:extLst>
              <a:ext uri="{FF2B5EF4-FFF2-40B4-BE49-F238E27FC236}">
                <a16:creationId xmlns:a16="http://schemas.microsoft.com/office/drawing/2014/main" id="{D8A4DCFB-6077-4CD3-85EC-A870497C55DD}"/>
              </a:ext>
            </a:extLst>
          </p:cNvPr>
          <p:cNvSpPr txBox="1"/>
          <p:nvPr userDrawn="1"/>
        </p:nvSpPr>
        <p:spPr>
          <a:xfrm>
            <a:off x="2801773" y="1088198"/>
            <a:ext cx="2450123" cy="369332"/>
          </a:xfrm>
          <a:prstGeom prst="rect">
            <a:avLst/>
          </a:prstGeom>
          <a:noFill/>
        </p:spPr>
        <p:txBody>
          <a:bodyPr wrap="square" rtlCol="0">
            <a:spAutoFit/>
          </a:bodyPr>
          <a:lstStyle/>
          <a:p>
            <a:pPr algn="ctr"/>
            <a:r>
              <a:rPr lang="nb-NO" sz="1800" err="1"/>
              <a:t>Skilleside</a:t>
            </a:r>
            <a:endParaRPr lang="nb-NO" sz="1800"/>
          </a:p>
        </p:txBody>
      </p:sp>
      <p:sp>
        <p:nvSpPr>
          <p:cNvPr id="18" name="Ellipse 17">
            <a:extLst>
              <a:ext uri="{FF2B5EF4-FFF2-40B4-BE49-F238E27FC236}">
                <a16:creationId xmlns:a16="http://schemas.microsoft.com/office/drawing/2014/main" id="{72D96D5E-E733-4C46-AF62-F55932A2C7BE}"/>
              </a:ext>
            </a:extLst>
          </p:cNvPr>
          <p:cNvSpPr/>
          <p:nvPr userDrawn="1"/>
        </p:nvSpPr>
        <p:spPr>
          <a:xfrm>
            <a:off x="8526028" y="1239970"/>
            <a:ext cx="1075038" cy="914400"/>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450651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JELPESIDE innholdside">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64716109-BF5E-4139-BEEE-26E8A34186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25947" y="392087"/>
            <a:ext cx="3306894" cy="5942017"/>
          </a:xfrm>
          <a:prstGeom prst="rect">
            <a:avLst/>
          </a:prstGeom>
        </p:spPr>
      </p:pic>
      <p:pic>
        <p:nvPicPr>
          <p:cNvPr id="4" name="Bilde 3" descr="Et bilde som inneholder tekst&#10;&#10;Automatisk generert beskrivelse">
            <a:extLst>
              <a:ext uri="{FF2B5EF4-FFF2-40B4-BE49-F238E27FC236}">
                <a16:creationId xmlns:a16="http://schemas.microsoft.com/office/drawing/2014/main" id="{0A21B855-C36C-4BA6-BD9C-A2F271E92D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16930" y="2622401"/>
            <a:ext cx="3798467" cy="2144791"/>
          </a:xfrm>
          <a:prstGeom prst="rect">
            <a:avLst/>
          </a:prstGeom>
          <a:solidFill>
            <a:srgbClr val="FFFFFF">
              <a:shade val="85000"/>
            </a:srgbClr>
          </a:solidFill>
          <a:ln w="3175" cap="sq">
            <a:solidFill>
              <a:schemeClr val="bg2">
                <a:lumMod val="90000"/>
              </a:schemeClr>
            </a:solidFill>
            <a:miter lim="800000"/>
          </a:ln>
          <a:effectLst/>
          <a:scene3d>
            <a:camera prst="orthographicFront"/>
            <a:lightRig rig="twoPt" dir="t">
              <a:rot lat="0" lon="0" rev="7200000"/>
            </a:lightRig>
          </a:scene3d>
          <a:sp3d>
            <a:bevelT w="25400" h="19050"/>
            <a:contourClr>
              <a:srgbClr val="FFFFFF"/>
            </a:contourClr>
          </a:sp3d>
        </p:spPr>
      </p:pic>
      <p:sp>
        <p:nvSpPr>
          <p:cNvPr id="14" name="TekstSylinder 13">
            <a:extLst>
              <a:ext uri="{FF2B5EF4-FFF2-40B4-BE49-F238E27FC236}">
                <a16:creationId xmlns:a16="http://schemas.microsoft.com/office/drawing/2014/main" id="{250B82A2-C5FD-45D9-8B86-9C00BF1BDBB1}"/>
              </a:ext>
            </a:extLst>
          </p:cNvPr>
          <p:cNvSpPr txBox="1"/>
          <p:nvPr userDrawn="1"/>
        </p:nvSpPr>
        <p:spPr>
          <a:xfrm>
            <a:off x="2801773" y="5400220"/>
            <a:ext cx="2450123" cy="276999"/>
          </a:xfrm>
          <a:prstGeom prst="rect">
            <a:avLst/>
          </a:prstGeom>
          <a:noFill/>
        </p:spPr>
        <p:txBody>
          <a:bodyPr wrap="square" rtlCol="0">
            <a:spAutoFit/>
          </a:bodyPr>
          <a:lstStyle/>
          <a:p>
            <a:pPr algn="ctr"/>
            <a:r>
              <a:rPr lang="nb-NO" sz="1200"/>
              <a:t>Navn på lysbildemal - </a:t>
            </a:r>
            <a:r>
              <a:rPr lang="nb-NO" sz="1200" err="1"/>
              <a:t>Skilleside</a:t>
            </a:r>
            <a:endParaRPr lang="nb-NO" sz="1200"/>
          </a:p>
        </p:txBody>
      </p:sp>
      <p:sp>
        <p:nvSpPr>
          <p:cNvPr id="15" name="TekstSylinder 14">
            <a:extLst>
              <a:ext uri="{FF2B5EF4-FFF2-40B4-BE49-F238E27FC236}">
                <a16:creationId xmlns:a16="http://schemas.microsoft.com/office/drawing/2014/main" id="{0147EE6B-4410-4E18-80BF-97F12FA810FD}"/>
              </a:ext>
            </a:extLst>
          </p:cNvPr>
          <p:cNvSpPr txBox="1"/>
          <p:nvPr userDrawn="1"/>
        </p:nvSpPr>
        <p:spPr>
          <a:xfrm>
            <a:off x="2801773" y="1654831"/>
            <a:ext cx="2450123" cy="276999"/>
          </a:xfrm>
          <a:prstGeom prst="rect">
            <a:avLst/>
          </a:prstGeom>
          <a:noFill/>
        </p:spPr>
        <p:txBody>
          <a:bodyPr wrap="square" rtlCol="0">
            <a:spAutoFit/>
          </a:bodyPr>
          <a:lstStyle/>
          <a:p>
            <a:pPr algn="ctr"/>
            <a:r>
              <a:rPr lang="nb-NO" sz="1200"/>
              <a:t>Eksempel </a:t>
            </a:r>
            <a:r>
              <a:rPr lang="nb-NO" sz="1200" err="1"/>
              <a:t>Innholdside</a:t>
            </a:r>
            <a:endParaRPr lang="nb-NO" sz="1200"/>
          </a:p>
        </p:txBody>
      </p:sp>
      <p:sp>
        <p:nvSpPr>
          <p:cNvPr id="16" name="TekstSylinder 15">
            <a:extLst>
              <a:ext uri="{FF2B5EF4-FFF2-40B4-BE49-F238E27FC236}">
                <a16:creationId xmlns:a16="http://schemas.microsoft.com/office/drawing/2014/main" id="{D8A4DCFB-6077-4CD3-85EC-A870497C55DD}"/>
              </a:ext>
            </a:extLst>
          </p:cNvPr>
          <p:cNvSpPr txBox="1"/>
          <p:nvPr userDrawn="1"/>
        </p:nvSpPr>
        <p:spPr>
          <a:xfrm>
            <a:off x="2801773" y="1088198"/>
            <a:ext cx="2450123" cy="369332"/>
          </a:xfrm>
          <a:prstGeom prst="rect">
            <a:avLst/>
          </a:prstGeom>
          <a:noFill/>
        </p:spPr>
        <p:txBody>
          <a:bodyPr wrap="square" rtlCol="0">
            <a:spAutoFit/>
          </a:bodyPr>
          <a:lstStyle/>
          <a:p>
            <a:pPr algn="ctr"/>
            <a:r>
              <a:rPr lang="nb-NO" sz="1800" err="1"/>
              <a:t>Innholdside</a:t>
            </a:r>
            <a:endParaRPr lang="nb-NO" sz="1800"/>
          </a:p>
        </p:txBody>
      </p:sp>
      <p:sp>
        <p:nvSpPr>
          <p:cNvPr id="17" name="Ellipse 16">
            <a:extLst>
              <a:ext uri="{FF2B5EF4-FFF2-40B4-BE49-F238E27FC236}">
                <a16:creationId xmlns:a16="http://schemas.microsoft.com/office/drawing/2014/main" id="{35BAED3B-135D-45F3-8D7E-F38E57209BE8}"/>
              </a:ext>
            </a:extLst>
          </p:cNvPr>
          <p:cNvSpPr/>
          <p:nvPr userDrawn="1"/>
        </p:nvSpPr>
        <p:spPr>
          <a:xfrm>
            <a:off x="9332562" y="1272922"/>
            <a:ext cx="1860331" cy="914400"/>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Ellipse 17">
            <a:extLst>
              <a:ext uri="{FF2B5EF4-FFF2-40B4-BE49-F238E27FC236}">
                <a16:creationId xmlns:a16="http://schemas.microsoft.com/office/drawing/2014/main" id="{44828F99-5163-418D-90BA-CCF4EBD246FD}"/>
              </a:ext>
            </a:extLst>
          </p:cNvPr>
          <p:cNvSpPr/>
          <p:nvPr userDrawn="1"/>
        </p:nvSpPr>
        <p:spPr>
          <a:xfrm>
            <a:off x="7728378" y="1931830"/>
            <a:ext cx="1860331" cy="914400"/>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7182292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JELPESIDE bakside">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FA416812-82D8-45E0-A90F-7868FCAE25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25947" y="392087"/>
            <a:ext cx="3306894" cy="5942017"/>
          </a:xfrm>
          <a:prstGeom prst="rect">
            <a:avLst/>
          </a:prstGeom>
        </p:spPr>
      </p:pic>
      <p:pic>
        <p:nvPicPr>
          <p:cNvPr id="13" name="Bilde 12">
            <a:extLst>
              <a:ext uri="{FF2B5EF4-FFF2-40B4-BE49-F238E27FC236}">
                <a16:creationId xmlns:a16="http://schemas.microsoft.com/office/drawing/2014/main" id="{4D7242AF-9B06-47BB-B81D-764C6FF4DB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76547" y="4886267"/>
            <a:ext cx="2176624" cy="1224351"/>
          </a:xfrm>
          <a:prstGeom prst="rect">
            <a:avLst/>
          </a:prstGeom>
        </p:spPr>
      </p:pic>
      <p:pic>
        <p:nvPicPr>
          <p:cNvPr id="17" name="Bilde 16" descr="Et bilde som inneholder tekst&#10;&#10;Automatisk generert beskrivelse">
            <a:extLst>
              <a:ext uri="{FF2B5EF4-FFF2-40B4-BE49-F238E27FC236}">
                <a16:creationId xmlns:a16="http://schemas.microsoft.com/office/drawing/2014/main" id="{1312C0F8-7593-4267-A15C-598560BFA33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76547" y="1943415"/>
            <a:ext cx="2176624" cy="1224351"/>
          </a:xfrm>
          <a:prstGeom prst="rect">
            <a:avLst/>
          </a:prstGeom>
        </p:spPr>
      </p:pic>
      <p:sp>
        <p:nvSpPr>
          <p:cNvPr id="18" name="TekstSylinder 17">
            <a:extLst>
              <a:ext uri="{FF2B5EF4-FFF2-40B4-BE49-F238E27FC236}">
                <a16:creationId xmlns:a16="http://schemas.microsoft.com/office/drawing/2014/main" id="{E338DDC2-AD8C-4DCF-AEDE-438048DCFA4F}"/>
              </a:ext>
            </a:extLst>
          </p:cNvPr>
          <p:cNvSpPr txBox="1"/>
          <p:nvPr userDrawn="1"/>
        </p:nvSpPr>
        <p:spPr>
          <a:xfrm>
            <a:off x="4091656" y="1889041"/>
            <a:ext cx="3129126" cy="1384995"/>
          </a:xfrm>
          <a:prstGeom prst="rect">
            <a:avLst/>
          </a:prstGeom>
          <a:noFill/>
        </p:spPr>
        <p:txBody>
          <a:bodyPr wrap="square" rtlCol="0">
            <a:spAutoFit/>
          </a:bodyPr>
          <a:lstStyle/>
          <a:p>
            <a:pPr algn="l"/>
            <a:r>
              <a:rPr lang="nb-NO" sz="1200"/>
              <a:t>Eksempel på bakside med kontaktinfo og ikoner, her må xxx erstattes med din </a:t>
            </a:r>
            <a:r>
              <a:rPr lang="nb-NO" sz="1200" err="1"/>
              <a:t>kontaktifo</a:t>
            </a:r>
            <a:r>
              <a:rPr lang="nb-NO" sz="1200"/>
              <a:t>. Alle ikoner kan fjernes, bruk kun de du ønsker.</a:t>
            </a:r>
          </a:p>
          <a:p>
            <a:pPr algn="l"/>
            <a:endParaRPr lang="nb-NO" sz="1200"/>
          </a:p>
          <a:p>
            <a:pPr algn="l"/>
            <a:r>
              <a:rPr lang="nb-NO" sz="1200"/>
              <a:t>Navn på lysbildemal – Bakside kontaktinfo og ikoner</a:t>
            </a:r>
          </a:p>
          <a:p>
            <a:pPr algn="l"/>
            <a:endParaRPr lang="nb-NO" sz="1200"/>
          </a:p>
        </p:txBody>
      </p:sp>
      <p:sp>
        <p:nvSpPr>
          <p:cNvPr id="20" name="TekstSylinder 19">
            <a:extLst>
              <a:ext uri="{FF2B5EF4-FFF2-40B4-BE49-F238E27FC236}">
                <a16:creationId xmlns:a16="http://schemas.microsoft.com/office/drawing/2014/main" id="{80C5A1FD-C0C6-444F-AF1D-E81C9109DD63}"/>
              </a:ext>
            </a:extLst>
          </p:cNvPr>
          <p:cNvSpPr txBox="1"/>
          <p:nvPr userDrawn="1"/>
        </p:nvSpPr>
        <p:spPr>
          <a:xfrm>
            <a:off x="4053171" y="4903223"/>
            <a:ext cx="3129126" cy="646331"/>
          </a:xfrm>
          <a:prstGeom prst="rect">
            <a:avLst/>
          </a:prstGeom>
          <a:noFill/>
        </p:spPr>
        <p:txBody>
          <a:bodyPr wrap="square" rtlCol="0">
            <a:spAutoFit/>
          </a:bodyPr>
          <a:lstStyle/>
          <a:p>
            <a:pPr algn="l"/>
            <a:r>
              <a:rPr lang="nb-NO" sz="1200"/>
              <a:t>Eksempel på bakside med kun webadresse</a:t>
            </a:r>
          </a:p>
          <a:p>
            <a:pPr algn="l"/>
            <a:endParaRPr lang="nb-NO" sz="120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a:t>Navn på lysbildemal – Bakside med web</a:t>
            </a:r>
          </a:p>
        </p:txBody>
      </p:sp>
      <p:sp>
        <p:nvSpPr>
          <p:cNvPr id="23" name="TekstSylinder 22">
            <a:extLst>
              <a:ext uri="{FF2B5EF4-FFF2-40B4-BE49-F238E27FC236}">
                <a16:creationId xmlns:a16="http://schemas.microsoft.com/office/drawing/2014/main" id="{23EE25FC-63BA-406E-A919-37AC3ACFE8AE}"/>
              </a:ext>
            </a:extLst>
          </p:cNvPr>
          <p:cNvSpPr txBox="1"/>
          <p:nvPr userDrawn="1"/>
        </p:nvSpPr>
        <p:spPr>
          <a:xfrm>
            <a:off x="2801773" y="677880"/>
            <a:ext cx="2450123" cy="369332"/>
          </a:xfrm>
          <a:prstGeom prst="rect">
            <a:avLst/>
          </a:prstGeom>
          <a:noFill/>
        </p:spPr>
        <p:txBody>
          <a:bodyPr wrap="square" rtlCol="0">
            <a:spAutoFit/>
          </a:bodyPr>
          <a:lstStyle/>
          <a:p>
            <a:pPr algn="ctr"/>
            <a:r>
              <a:rPr lang="nb-NO" sz="1800"/>
              <a:t>Bakside</a:t>
            </a:r>
          </a:p>
        </p:txBody>
      </p:sp>
      <p:sp>
        <p:nvSpPr>
          <p:cNvPr id="27" name="Ellipse 26">
            <a:extLst>
              <a:ext uri="{FF2B5EF4-FFF2-40B4-BE49-F238E27FC236}">
                <a16:creationId xmlns:a16="http://schemas.microsoft.com/office/drawing/2014/main" id="{C1D5E552-2CFC-4240-B707-311BF63976B3}"/>
              </a:ext>
            </a:extLst>
          </p:cNvPr>
          <p:cNvSpPr/>
          <p:nvPr userDrawn="1"/>
        </p:nvSpPr>
        <p:spPr>
          <a:xfrm>
            <a:off x="7673684" y="2971800"/>
            <a:ext cx="2841916" cy="914400"/>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Bilde 2">
            <a:extLst>
              <a:ext uri="{FF2B5EF4-FFF2-40B4-BE49-F238E27FC236}">
                <a16:creationId xmlns:a16="http://schemas.microsoft.com/office/drawing/2014/main" id="{C6CD0B52-6CB4-084B-BB85-2133298E64B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76547" y="3429000"/>
            <a:ext cx="2181160" cy="1224352"/>
          </a:xfrm>
          <a:prstGeom prst="rect">
            <a:avLst/>
          </a:prstGeom>
        </p:spPr>
      </p:pic>
      <p:sp>
        <p:nvSpPr>
          <p:cNvPr id="14" name="TekstSylinder 13">
            <a:extLst>
              <a:ext uri="{FF2B5EF4-FFF2-40B4-BE49-F238E27FC236}">
                <a16:creationId xmlns:a16="http://schemas.microsoft.com/office/drawing/2014/main" id="{525414CB-7003-9148-8ACD-07D2591B53A3}"/>
              </a:ext>
            </a:extLst>
          </p:cNvPr>
          <p:cNvSpPr txBox="1"/>
          <p:nvPr userDrawn="1"/>
        </p:nvSpPr>
        <p:spPr>
          <a:xfrm>
            <a:off x="4053171" y="3431841"/>
            <a:ext cx="3129126" cy="830997"/>
          </a:xfrm>
          <a:prstGeom prst="rect">
            <a:avLst/>
          </a:prstGeom>
          <a:noFill/>
        </p:spPr>
        <p:txBody>
          <a:bodyPr wrap="square" rtlCol="0">
            <a:spAutoFit/>
          </a:bodyPr>
          <a:lstStyle/>
          <a:p>
            <a:pPr algn="l"/>
            <a:r>
              <a:rPr lang="nb-NO" sz="1200"/>
              <a:t>Eksempel på bakside med grått felt. Her kan du selv legge inn ønsket kontaktinfo.</a:t>
            </a:r>
          </a:p>
          <a:p>
            <a:pPr algn="l"/>
            <a:endParaRPr lang="nb-NO" sz="120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a:t>Navn på lysbildemal – Bakside med grått felt</a:t>
            </a:r>
          </a:p>
        </p:txBody>
      </p:sp>
    </p:spTree>
    <p:extLst>
      <p:ext uri="{BB962C8B-B14F-4D97-AF65-F5344CB8AC3E}">
        <p14:creationId xmlns:p14="http://schemas.microsoft.com/office/powerpoint/2010/main" val="757803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JELPESIDE tekstboks over bilde">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9D6B7BC7-0E6A-4C75-8D47-953F5BE30903}"/>
              </a:ext>
            </a:extLst>
          </p:cNvPr>
          <p:cNvSpPr txBox="1"/>
          <p:nvPr userDrawn="1"/>
        </p:nvSpPr>
        <p:spPr>
          <a:xfrm>
            <a:off x="2574267" y="548252"/>
            <a:ext cx="2450123" cy="369332"/>
          </a:xfrm>
          <a:prstGeom prst="rect">
            <a:avLst/>
          </a:prstGeom>
          <a:noFill/>
        </p:spPr>
        <p:txBody>
          <a:bodyPr wrap="square" rtlCol="0">
            <a:spAutoFit/>
          </a:bodyPr>
          <a:lstStyle/>
          <a:p>
            <a:pPr algn="ctr"/>
            <a:r>
              <a:rPr lang="nb-NO" sz="1800"/>
              <a:t>Tekstboks over bilde</a:t>
            </a:r>
          </a:p>
        </p:txBody>
      </p:sp>
      <p:pic>
        <p:nvPicPr>
          <p:cNvPr id="3" name="Bilde 2" descr="Et bilde som inneholder person&#10;&#10;Automatisk generert beskrivelse">
            <a:extLst>
              <a:ext uri="{FF2B5EF4-FFF2-40B4-BE49-F238E27FC236}">
                <a16:creationId xmlns:a16="http://schemas.microsoft.com/office/drawing/2014/main" id="{3BC5DD27-1034-4DAB-AE09-8913DF50E3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1591" y="1051083"/>
            <a:ext cx="6293544" cy="4199826"/>
          </a:xfrm>
          <a:prstGeom prst="rect">
            <a:avLst/>
          </a:prstGeom>
        </p:spPr>
      </p:pic>
      <p:sp>
        <p:nvSpPr>
          <p:cNvPr id="7" name="Plassholder for tekst 6">
            <a:extLst>
              <a:ext uri="{FF2B5EF4-FFF2-40B4-BE49-F238E27FC236}">
                <a16:creationId xmlns:a16="http://schemas.microsoft.com/office/drawing/2014/main" id="{093EDFD9-FC20-4DFE-A830-4AE2EED8B8AE}"/>
              </a:ext>
            </a:extLst>
          </p:cNvPr>
          <p:cNvSpPr>
            <a:spLocks noGrp="1"/>
          </p:cNvSpPr>
          <p:nvPr>
            <p:ph type="body" sz="quarter" idx="10" hasCustomPrompt="1"/>
          </p:nvPr>
        </p:nvSpPr>
        <p:spPr>
          <a:xfrm>
            <a:off x="1555345" y="1485657"/>
            <a:ext cx="4806035" cy="1457539"/>
          </a:xfrm>
        </p:spPr>
        <p:txBody>
          <a:bodyPr/>
          <a:lstStyle>
            <a:lvl1pPr marL="0" indent="0" algn="ctr">
              <a:buNone/>
              <a:defRPr/>
            </a:lvl1pPr>
          </a:lstStyle>
          <a:p>
            <a:pPr lvl="0"/>
            <a:r>
              <a:rPr lang="nb-NO"/>
              <a:t>Tekst over bildet</a:t>
            </a:r>
          </a:p>
        </p:txBody>
      </p:sp>
      <p:pic>
        <p:nvPicPr>
          <p:cNvPr id="10" name="Bilde 9">
            <a:extLst>
              <a:ext uri="{FF2B5EF4-FFF2-40B4-BE49-F238E27FC236}">
                <a16:creationId xmlns:a16="http://schemas.microsoft.com/office/drawing/2014/main" id="{1ECB8897-1355-40CD-B9B0-DBCA962E407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35184" y="1051083"/>
            <a:ext cx="1899370" cy="4970689"/>
          </a:xfrm>
          <a:prstGeom prst="rect">
            <a:avLst/>
          </a:prstGeom>
        </p:spPr>
      </p:pic>
      <p:sp>
        <p:nvSpPr>
          <p:cNvPr id="11" name="TekstSylinder 10">
            <a:extLst>
              <a:ext uri="{FF2B5EF4-FFF2-40B4-BE49-F238E27FC236}">
                <a16:creationId xmlns:a16="http://schemas.microsoft.com/office/drawing/2014/main" id="{9320112E-2696-49FD-AECD-2344F1F4B2EB}"/>
              </a:ext>
            </a:extLst>
          </p:cNvPr>
          <p:cNvSpPr txBox="1"/>
          <p:nvPr userDrawn="1"/>
        </p:nvSpPr>
        <p:spPr>
          <a:xfrm>
            <a:off x="7689856" y="539380"/>
            <a:ext cx="1766169" cy="276999"/>
          </a:xfrm>
          <a:prstGeom prst="rect">
            <a:avLst/>
          </a:prstGeom>
          <a:noFill/>
        </p:spPr>
        <p:txBody>
          <a:bodyPr wrap="square" rtlCol="0">
            <a:spAutoFit/>
          </a:bodyPr>
          <a:lstStyle/>
          <a:p>
            <a:pPr algn="ctr"/>
            <a:r>
              <a:rPr lang="nb-NO" sz="1200"/>
              <a:t>Sett inn bilde</a:t>
            </a:r>
          </a:p>
        </p:txBody>
      </p:sp>
      <p:pic>
        <p:nvPicPr>
          <p:cNvPr id="13" name="Bilde 12">
            <a:extLst>
              <a:ext uri="{FF2B5EF4-FFF2-40B4-BE49-F238E27FC236}">
                <a16:creationId xmlns:a16="http://schemas.microsoft.com/office/drawing/2014/main" id="{092901A4-8F6A-4AB5-8D79-1975AAA2CD1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89856" y="1051083"/>
            <a:ext cx="1766168" cy="2326688"/>
          </a:xfrm>
          <a:prstGeom prst="rect">
            <a:avLst/>
          </a:prstGeom>
        </p:spPr>
      </p:pic>
      <p:sp>
        <p:nvSpPr>
          <p:cNvPr id="14" name="TekstSylinder 13">
            <a:extLst>
              <a:ext uri="{FF2B5EF4-FFF2-40B4-BE49-F238E27FC236}">
                <a16:creationId xmlns:a16="http://schemas.microsoft.com/office/drawing/2014/main" id="{0FD9E5B3-E701-4BA3-9AB7-5DB607388560}"/>
              </a:ext>
            </a:extLst>
          </p:cNvPr>
          <p:cNvSpPr txBox="1"/>
          <p:nvPr userDrawn="1"/>
        </p:nvSpPr>
        <p:spPr>
          <a:xfrm>
            <a:off x="9824820" y="525281"/>
            <a:ext cx="1766169" cy="276999"/>
          </a:xfrm>
          <a:prstGeom prst="rect">
            <a:avLst/>
          </a:prstGeom>
          <a:noFill/>
        </p:spPr>
        <p:txBody>
          <a:bodyPr wrap="square" rtlCol="0">
            <a:spAutoFit/>
          </a:bodyPr>
          <a:lstStyle/>
          <a:p>
            <a:pPr algn="ctr"/>
            <a:r>
              <a:rPr lang="nb-NO" sz="1200"/>
              <a:t>Sett inn tekst</a:t>
            </a:r>
          </a:p>
        </p:txBody>
      </p:sp>
      <p:sp>
        <p:nvSpPr>
          <p:cNvPr id="16" name="TekstSylinder 15">
            <a:extLst>
              <a:ext uri="{FF2B5EF4-FFF2-40B4-BE49-F238E27FC236}">
                <a16:creationId xmlns:a16="http://schemas.microsoft.com/office/drawing/2014/main" id="{0308580A-A3B0-4837-9EF5-D87AFEA1F2E8}"/>
              </a:ext>
            </a:extLst>
          </p:cNvPr>
          <p:cNvSpPr txBox="1"/>
          <p:nvPr userDrawn="1"/>
        </p:nvSpPr>
        <p:spPr>
          <a:xfrm>
            <a:off x="811591" y="5668417"/>
            <a:ext cx="6293544" cy="646331"/>
          </a:xfrm>
          <a:prstGeom prst="rect">
            <a:avLst/>
          </a:prstGeom>
          <a:noFill/>
        </p:spPr>
        <p:txBody>
          <a:bodyPr wrap="square" rtlCol="0">
            <a:spAutoFit/>
          </a:bodyPr>
          <a:lstStyle/>
          <a:p>
            <a:pPr algn="l"/>
            <a:r>
              <a:rPr lang="nb-NO" sz="1200"/>
              <a:t>Tekst kan plasseres over et bilde.</a:t>
            </a:r>
          </a:p>
          <a:p>
            <a:pPr marL="228600" indent="-228600" algn="l">
              <a:buFont typeface="+mj-lt"/>
              <a:buAutoNum type="arabicPeriod"/>
            </a:pPr>
            <a:r>
              <a:rPr lang="nb-NO" sz="1200"/>
              <a:t>Sett inn bildet</a:t>
            </a:r>
          </a:p>
          <a:p>
            <a:pPr marL="228600" indent="-228600" algn="l">
              <a:buFont typeface="+mj-lt"/>
              <a:buAutoNum type="arabicPeriod"/>
            </a:pPr>
            <a:r>
              <a:rPr lang="nb-NO" sz="1200"/>
              <a:t>Lag tekstboks over. Denne kan lages både med og uten farge og effekter</a:t>
            </a:r>
          </a:p>
        </p:txBody>
      </p:sp>
    </p:spTree>
    <p:extLst>
      <p:ext uri="{BB962C8B-B14F-4D97-AF65-F5344CB8AC3E}">
        <p14:creationId xmlns:p14="http://schemas.microsoft.com/office/powerpoint/2010/main" val="24417443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JELPESIDE farger">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B4C4C84C-386F-8943-A8DE-58F8C69D3F4E}"/>
              </a:ext>
            </a:extLst>
          </p:cNvPr>
          <p:cNvSpPr/>
          <p:nvPr userDrawn="1"/>
        </p:nvSpPr>
        <p:spPr>
          <a:xfrm>
            <a:off x="335640" y="692504"/>
            <a:ext cx="236082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noProof="1">
                <a:latin typeface="Arial Unicode MS" panose="020B0604020202020204" pitchFamily="34" charset="-128"/>
                <a:ea typeface="Arial Unicode MS" panose="020B0604020202020204" pitchFamily="34" charset="-128"/>
                <a:cs typeface="Arial Unicode MS" panose="020B0604020202020204" pitchFamily="34" charset="-128"/>
              </a:rPr>
              <a:t>Oversikt over farger.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noProof="1">
                <a:latin typeface="Arial Unicode MS" panose="020B0604020202020204" pitchFamily="34" charset="-128"/>
                <a:ea typeface="Arial Unicode MS" panose="020B0604020202020204" pitchFamily="34" charset="-128"/>
                <a:cs typeface="Arial Unicode MS" panose="020B0604020202020204" pitchFamily="34" charset="-128"/>
              </a:rPr>
              <a:t>(hentet fra profilmanualen).</a:t>
            </a:r>
          </a:p>
          <a:p>
            <a:endParaRPr lang="nb-NO" sz="1200" noProof="1">
              <a:latin typeface="Arial Unicode MS" panose="020B0604020202020204" pitchFamily="34" charset="-128"/>
              <a:ea typeface="Arial Unicode MS" panose="020B0604020202020204" pitchFamily="34" charset="-128"/>
              <a:cs typeface="Arial Unicode MS" panose="020B0604020202020204" pitchFamily="34" charset="-128"/>
            </a:endParaRPr>
          </a:p>
          <a:p>
            <a:endParaRPr lang="nb-NO" sz="1200" noProof="1">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 name="Bilde 5" descr="Et bilde som inneholder tekst, enhet, måler&#10;&#10;Automatisk generert beskrivelse">
            <a:extLst>
              <a:ext uri="{FF2B5EF4-FFF2-40B4-BE49-F238E27FC236}">
                <a16:creationId xmlns:a16="http://schemas.microsoft.com/office/drawing/2014/main" id="{CF863AF6-1B16-6248-BFBD-A66C2C3FE7D0}"/>
              </a:ext>
            </a:extLst>
          </p:cNvPr>
          <p:cNvPicPr>
            <a:picLocks noChangeAspect="1"/>
          </p:cNvPicPr>
          <p:nvPr userDrawn="1"/>
        </p:nvPicPr>
        <p:blipFill>
          <a:blip r:embed="rId2"/>
          <a:stretch>
            <a:fillRect/>
          </a:stretch>
        </p:blipFill>
        <p:spPr>
          <a:xfrm>
            <a:off x="2032000" y="2159000"/>
            <a:ext cx="8128000" cy="2540000"/>
          </a:xfrm>
          <a:prstGeom prst="rect">
            <a:avLst/>
          </a:prstGeom>
        </p:spPr>
      </p:pic>
    </p:spTree>
    <p:extLst>
      <p:ext uri="{BB962C8B-B14F-4D97-AF65-F5344CB8AC3E}">
        <p14:creationId xmlns:p14="http://schemas.microsoft.com/office/powerpoint/2010/main" val="4882026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JELPESIDE ikoner">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37B64B51-9EAA-4843-B0A1-41901C5E1042}"/>
              </a:ext>
            </a:extLst>
          </p:cNvPr>
          <p:cNvPicPr>
            <a:picLocks noChangeAspect="1"/>
          </p:cNvPicPr>
          <p:nvPr userDrawn="1"/>
        </p:nvPicPr>
        <p:blipFill>
          <a:blip r:embed="rId2"/>
          <a:stretch>
            <a:fillRect/>
          </a:stretch>
        </p:blipFill>
        <p:spPr>
          <a:xfrm>
            <a:off x="5481141" y="913901"/>
            <a:ext cx="711200" cy="609600"/>
          </a:xfrm>
          <a:prstGeom prst="rect">
            <a:avLst/>
          </a:prstGeom>
        </p:spPr>
      </p:pic>
      <p:pic>
        <p:nvPicPr>
          <p:cNvPr id="4" name="Bilde 3">
            <a:extLst>
              <a:ext uri="{FF2B5EF4-FFF2-40B4-BE49-F238E27FC236}">
                <a16:creationId xmlns:a16="http://schemas.microsoft.com/office/drawing/2014/main" id="{B52E6DEB-400C-F543-B0B6-2A82B5E0FFBF}"/>
              </a:ext>
            </a:extLst>
          </p:cNvPr>
          <p:cNvPicPr>
            <a:picLocks noChangeAspect="1"/>
          </p:cNvPicPr>
          <p:nvPr userDrawn="1"/>
        </p:nvPicPr>
        <p:blipFill>
          <a:blip r:embed="rId3"/>
          <a:stretch>
            <a:fillRect/>
          </a:stretch>
        </p:blipFill>
        <p:spPr>
          <a:xfrm>
            <a:off x="6334081" y="913901"/>
            <a:ext cx="711200" cy="609600"/>
          </a:xfrm>
          <a:prstGeom prst="rect">
            <a:avLst/>
          </a:prstGeom>
        </p:spPr>
      </p:pic>
      <p:pic>
        <p:nvPicPr>
          <p:cNvPr id="5" name="Bilde 4">
            <a:extLst>
              <a:ext uri="{FF2B5EF4-FFF2-40B4-BE49-F238E27FC236}">
                <a16:creationId xmlns:a16="http://schemas.microsoft.com/office/drawing/2014/main" id="{64ED0BF1-C587-C843-AA03-74957EE33F83}"/>
              </a:ext>
            </a:extLst>
          </p:cNvPr>
          <p:cNvPicPr>
            <a:picLocks noChangeAspect="1"/>
          </p:cNvPicPr>
          <p:nvPr userDrawn="1"/>
        </p:nvPicPr>
        <p:blipFill>
          <a:blip r:embed="rId4"/>
          <a:stretch>
            <a:fillRect/>
          </a:stretch>
        </p:blipFill>
        <p:spPr>
          <a:xfrm>
            <a:off x="7245377" y="850401"/>
            <a:ext cx="723900" cy="673100"/>
          </a:xfrm>
          <a:prstGeom prst="rect">
            <a:avLst/>
          </a:prstGeom>
        </p:spPr>
      </p:pic>
      <p:sp>
        <p:nvSpPr>
          <p:cNvPr id="9" name="Rektangel 8">
            <a:extLst>
              <a:ext uri="{FF2B5EF4-FFF2-40B4-BE49-F238E27FC236}">
                <a16:creationId xmlns:a16="http://schemas.microsoft.com/office/drawing/2014/main" id="{B4C4C84C-386F-8943-A8DE-58F8C69D3F4E}"/>
              </a:ext>
            </a:extLst>
          </p:cNvPr>
          <p:cNvSpPr/>
          <p:nvPr userDrawn="1"/>
        </p:nvSpPr>
        <p:spPr>
          <a:xfrm>
            <a:off x="335640" y="692504"/>
            <a:ext cx="2036857" cy="830997"/>
          </a:xfrm>
          <a:prstGeom prst="rect">
            <a:avLst/>
          </a:prstGeom>
        </p:spPr>
        <p:txBody>
          <a:bodyPr wrap="square">
            <a:spAutoFit/>
          </a:bodyPr>
          <a:lstStyle/>
          <a:p>
            <a:r>
              <a:rPr lang="nb-NO" sz="1200" noProof="1">
                <a:latin typeface="+mj-lt"/>
                <a:ea typeface="Arial Unicode MS" panose="020B0604020202020204" pitchFamily="34" charset="-128"/>
                <a:cs typeface="Arial Unicode MS" panose="020B0604020202020204" pitchFamily="34" charset="-128"/>
              </a:rPr>
              <a:t>Oversikt over ikoner.</a:t>
            </a:r>
          </a:p>
          <a:p>
            <a:endParaRPr lang="nb-NO" sz="1200" noProof="1">
              <a:latin typeface="+mj-lt"/>
              <a:ea typeface="Arial Unicode MS" panose="020B0604020202020204" pitchFamily="34" charset="-128"/>
              <a:cs typeface="Arial Unicode MS" panose="020B0604020202020204" pitchFamily="34" charset="-128"/>
            </a:endParaRPr>
          </a:p>
          <a:p>
            <a:r>
              <a:rPr lang="nb-NO" sz="1200" noProof="1">
                <a:latin typeface="+mj-lt"/>
                <a:ea typeface="Arial Unicode MS" panose="020B0604020202020204" pitchFamily="34" charset="-128"/>
                <a:cs typeface="Arial Unicode MS" panose="020B0604020202020204" pitchFamily="34" charset="-128"/>
              </a:rPr>
              <a:t>Filene ligger i mappen «Bibliotek til PPmal»</a:t>
            </a:r>
          </a:p>
        </p:txBody>
      </p:sp>
      <p:sp>
        <p:nvSpPr>
          <p:cNvPr id="10" name="Rektangel 9">
            <a:extLst>
              <a:ext uri="{FF2B5EF4-FFF2-40B4-BE49-F238E27FC236}">
                <a16:creationId xmlns:a16="http://schemas.microsoft.com/office/drawing/2014/main" id="{64602DC6-66E5-7541-BF75-AC7BC7317688}"/>
              </a:ext>
            </a:extLst>
          </p:cNvPr>
          <p:cNvSpPr/>
          <p:nvPr userDrawn="1"/>
        </p:nvSpPr>
        <p:spPr>
          <a:xfrm>
            <a:off x="335640" y="3932871"/>
            <a:ext cx="2360820" cy="461665"/>
          </a:xfrm>
          <a:prstGeom prst="rect">
            <a:avLst/>
          </a:prstGeom>
        </p:spPr>
        <p:txBody>
          <a:bodyPr wrap="square">
            <a:spAutoFit/>
          </a:bodyPr>
          <a:lstStyle/>
          <a:p>
            <a:r>
              <a:rPr lang="nb-NO" sz="1200" noProof="1">
                <a:latin typeface="+mj-lt"/>
                <a:ea typeface="Arial Unicode MS" panose="020B0604020202020204" pitchFamily="34" charset="-128"/>
                <a:cs typeface="Arial Unicode MS" panose="020B0604020202020204" pitchFamily="34" charset="-128"/>
              </a:rPr>
              <a:t>Eksempler på bruk av ikoner, (hentet fra profilmanualen).</a:t>
            </a:r>
          </a:p>
        </p:txBody>
      </p:sp>
      <p:pic>
        <p:nvPicPr>
          <p:cNvPr id="11" name="Bilde 10" descr="Et bilde som inneholder tekst&#10;&#10;Automatisk generert beskrivelse">
            <a:extLst>
              <a:ext uri="{FF2B5EF4-FFF2-40B4-BE49-F238E27FC236}">
                <a16:creationId xmlns:a16="http://schemas.microsoft.com/office/drawing/2014/main" id="{3D63467C-B47D-F149-89CD-816E1FF4EFF7}"/>
              </a:ext>
            </a:extLst>
          </p:cNvPr>
          <p:cNvPicPr>
            <a:picLocks noChangeAspect="1"/>
          </p:cNvPicPr>
          <p:nvPr userDrawn="1"/>
        </p:nvPicPr>
        <p:blipFill>
          <a:blip r:embed="rId5"/>
          <a:stretch>
            <a:fillRect/>
          </a:stretch>
        </p:blipFill>
        <p:spPr>
          <a:xfrm>
            <a:off x="5239079" y="2762586"/>
            <a:ext cx="4432300" cy="3263900"/>
          </a:xfrm>
          <a:prstGeom prst="rect">
            <a:avLst/>
          </a:prstGeom>
        </p:spPr>
      </p:pic>
      <p:pic>
        <p:nvPicPr>
          <p:cNvPr id="12" name="Bilde 11">
            <a:extLst>
              <a:ext uri="{FF2B5EF4-FFF2-40B4-BE49-F238E27FC236}">
                <a16:creationId xmlns:a16="http://schemas.microsoft.com/office/drawing/2014/main" id="{C6146C21-7E99-3148-AF54-DBE6AD72B4C4}"/>
              </a:ext>
            </a:extLst>
          </p:cNvPr>
          <p:cNvPicPr>
            <a:picLocks noChangeAspect="1"/>
          </p:cNvPicPr>
          <p:nvPr userDrawn="1"/>
        </p:nvPicPr>
        <p:blipFill>
          <a:blip r:embed="rId6"/>
          <a:stretch>
            <a:fillRect/>
          </a:stretch>
        </p:blipFill>
        <p:spPr>
          <a:xfrm>
            <a:off x="8711738" y="913901"/>
            <a:ext cx="2336800" cy="711200"/>
          </a:xfrm>
          <a:prstGeom prst="rect">
            <a:avLst/>
          </a:prstGeom>
        </p:spPr>
      </p:pic>
    </p:spTree>
    <p:extLst>
      <p:ext uri="{BB962C8B-B14F-4D97-AF65-F5344CB8AC3E}">
        <p14:creationId xmlns:p14="http://schemas.microsoft.com/office/powerpoint/2010/main" val="3516706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killeside">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633803A3-7415-44B4-BC7A-6129BF380A70}"/>
              </a:ext>
            </a:extLst>
          </p:cNvPr>
          <p:cNvSpPr/>
          <p:nvPr userDrawn="1"/>
        </p:nvSpPr>
        <p:spPr>
          <a:xfrm>
            <a:off x="476550" y="525542"/>
            <a:ext cx="11238900" cy="58069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descr="Et bilde som inneholder pil&#10;&#10;Automatisk generert beskrivelse">
            <a:extLst>
              <a:ext uri="{FF2B5EF4-FFF2-40B4-BE49-F238E27FC236}">
                <a16:creationId xmlns:a16="http://schemas.microsoft.com/office/drawing/2014/main" id="{7128168F-AD0F-4562-B53B-BD2D9B8E3C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5267" y="525542"/>
            <a:ext cx="9741464" cy="5806915"/>
          </a:xfrm>
          <a:prstGeom prst="rect">
            <a:avLst/>
          </a:prstGeom>
        </p:spPr>
      </p:pic>
      <p:sp>
        <p:nvSpPr>
          <p:cNvPr id="2" name="Tittel 1">
            <a:extLst>
              <a:ext uri="{FF2B5EF4-FFF2-40B4-BE49-F238E27FC236}">
                <a16:creationId xmlns:a16="http://schemas.microsoft.com/office/drawing/2014/main" id="{6FCD5D32-ECCE-4F2A-B50C-CDE5B0DF10D0}"/>
              </a:ext>
            </a:extLst>
          </p:cNvPr>
          <p:cNvSpPr>
            <a:spLocks noGrp="1"/>
          </p:cNvSpPr>
          <p:nvPr>
            <p:ph type="ctrTitle" hasCustomPrompt="1"/>
          </p:nvPr>
        </p:nvSpPr>
        <p:spPr>
          <a:xfrm>
            <a:off x="2722418" y="1480534"/>
            <a:ext cx="6747163" cy="1543732"/>
          </a:xfrm>
          <a:noFill/>
        </p:spPr>
        <p:txBody>
          <a:bodyPr anchor="ctr">
            <a:normAutofit/>
          </a:bodyPr>
          <a:lstStyle>
            <a:lvl1pPr algn="ctr">
              <a:defRPr sz="3600">
                <a:solidFill>
                  <a:schemeClr val="accent2"/>
                </a:solidFill>
              </a:defRPr>
            </a:lvl1pPr>
          </a:lstStyle>
          <a:p>
            <a:r>
              <a:rPr lang="nb-NO"/>
              <a:t>KLIKK FOR Å REDIGERE TITTELSTIL</a:t>
            </a:r>
          </a:p>
        </p:txBody>
      </p:sp>
      <p:pic>
        <p:nvPicPr>
          <p:cNvPr id="21" name="Grafikk 20">
            <a:extLst>
              <a:ext uri="{FF2B5EF4-FFF2-40B4-BE49-F238E27FC236}">
                <a16:creationId xmlns:a16="http://schemas.microsoft.com/office/drawing/2014/main" id="{6EB34D53-9709-45F7-83F2-13F8DF387E0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6550" y="6039562"/>
            <a:ext cx="11239200" cy="342891"/>
          </a:xfrm>
          <a:prstGeom prst="rect">
            <a:avLst/>
          </a:prstGeom>
        </p:spPr>
      </p:pic>
      <p:sp>
        <p:nvSpPr>
          <p:cNvPr id="11" name="Plassholder for bilde 10">
            <a:extLst>
              <a:ext uri="{FF2B5EF4-FFF2-40B4-BE49-F238E27FC236}">
                <a16:creationId xmlns:a16="http://schemas.microsoft.com/office/drawing/2014/main" id="{1EE1CE62-7799-4F9A-A4CF-D923A13F1D44}"/>
              </a:ext>
            </a:extLst>
          </p:cNvPr>
          <p:cNvSpPr>
            <a:spLocks noGrp="1"/>
          </p:cNvSpPr>
          <p:nvPr>
            <p:ph type="pic" sz="quarter" idx="10" hasCustomPrompt="1"/>
          </p:nvPr>
        </p:nvSpPr>
        <p:spPr>
          <a:xfrm>
            <a:off x="4335858" y="3366166"/>
            <a:ext cx="3520282" cy="2331495"/>
          </a:xfrm>
        </p:spPr>
        <p:txBody>
          <a:bodyPr anchor="ctr"/>
          <a:lstStyle>
            <a:lvl1pPr algn="ctr">
              <a:defRPr sz="12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noProof="0"/>
              <a:t>Dette er en mal for å legge inn egen logo. Velg alternativ logo med høydeformat i filformat </a:t>
            </a:r>
            <a:r>
              <a:rPr lang="nb-NO" noProof="0" err="1"/>
              <a:t>png</a:t>
            </a:r>
            <a:r>
              <a:rPr lang="nb-NO" noProof="0"/>
              <a:t>.</a:t>
            </a:r>
          </a:p>
        </p:txBody>
      </p:sp>
    </p:spTree>
    <p:extLst>
      <p:ext uri="{BB962C8B-B14F-4D97-AF65-F5344CB8AC3E}">
        <p14:creationId xmlns:p14="http://schemas.microsoft.com/office/powerpoint/2010/main" val="20988014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JELPESIDE faktabokser">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B82BBC9-4F31-2248-A8ED-A792B81EF909}"/>
              </a:ext>
            </a:extLst>
          </p:cNvPr>
          <p:cNvSpPr/>
          <p:nvPr userDrawn="1"/>
        </p:nvSpPr>
        <p:spPr>
          <a:xfrm>
            <a:off x="335640" y="355954"/>
            <a:ext cx="2094522" cy="830997"/>
          </a:xfrm>
          <a:prstGeom prst="rect">
            <a:avLst/>
          </a:prstGeom>
        </p:spPr>
        <p:txBody>
          <a:bodyPr wrap="square">
            <a:spAutoFit/>
          </a:bodyPr>
          <a:lstStyle/>
          <a:p>
            <a:r>
              <a:rPr lang="nb-NO" sz="1200" noProof="1">
                <a:latin typeface="+mj-lt"/>
                <a:ea typeface="Arial Unicode MS" panose="020B0604020202020204" pitchFamily="34" charset="-128"/>
                <a:cs typeface="Arial Unicode MS" panose="020B0604020202020204" pitchFamily="34" charset="-128"/>
              </a:rPr>
              <a:t>Oversikt over alle faktabokser.</a:t>
            </a:r>
          </a:p>
          <a:p>
            <a:endParaRPr lang="nb-NO" sz="1200" noProof="1">
              <a:latin typeface="+mj-lt"/>
              <a:ea typeface="Arial Unicode MS" panose="020B0604020202020204" pitchFamily="34" charset="-128"/>
              <a:cs typeface="Arial Unicode MS" panose="020B0604020202020204" pitchFamily="34" charset="-128"/>
            </a:endParaRPr>
          </a:p>
          <a:p>
            <a:r>
              <a:rPr lang="nb-NO" sz="1200" noProof="1">
                <a:latin typeface="+mj-lt"/>
                <a:ea typeface="Arial Unicode MS" panose="020B0604020202020204" pitchFamily="34" charset="-128"/>
                <a:cs typeface="Arial Unicode MS" panose="020B0604020202020204" pitchFamily="34" charset="-128"/>
              </a:rPr>
              <a:t>Filene ligger i mappen «Bibliotek til PPmal»</a:t>
            </a:r>
          </a:p>
        </p:txBody>
      </p:sp>
      <p:pic>
        <p:nvPicPr>
          <p:cNvPr id="3" name="Bilde 2" descr="Et bilde som inneholder firkant&#10;&#10;Automatisk generert beskrivelse">
            <a:extLst>
              <a:ext uri="{FF2B5EF4-FFF2-40B4-BE49-F238E27FC236}">
                <a16:creationId xmlns:a16="http://schemas.microsoft.com/office/drawing/2014/main" id="{F38391D2-E19A-5F4B-A8CB-19F36E56E69A}"/>
              </a:ext>
            </a:extLst>
          </p:cNvPr>
          <p:cNvPicPr>
            <a:picLocks noChangeAspect="1"/>
          </p:cNvPicPr>
          <p:nvPr userDrawn="1"/>
        </p:nvPicPr>
        <p:blipFill>
          <a:blip r:embed="rId2"/>
          <a:stretch>
            <a:fillRect/>
          </a:stretch>
        </p:blipFill>
        <p:spPr>
          <a:xfrm>
            <a:off x="3049438" y="660400"/>
            <a:ext cx="2679700" cy="2768600"/>
          </a:xfrm>
          <a:prstGeom prst="rect">
            <a:avLst/>
          </a:prstGeom>
        </p:spPr>
      </p:pic>
      <p:pic>
        <p:nvPicPr>
          <p:cNvPr id="4" name="Bilde 3" descr="Et bilde som inneholder firkant&#10;&#10;Automatisk generert beskrivelse">
            <a:extLst>
              <a:ext uri="{FF2B5EF4-FFF2-40B4-BE49-F238E27FC236}">
                <a16:creationId xmlns:a16="http://schemas.microsoft.com/office/drawing/2014/main" id="{274A79B7-F132-164A-80D3-A4AF283EFD0F}"/>
              </a:ext>
            </a:extLst>
          </p:cNvPr>
          <p:cNvPicPr>
            <a:picLocks noChangeAspect="1"/>
          </p:cNvPicPr>
          <p:nvPr userDrawn="1"/>
        </p:nvPicPr>
        <p:blipFill>
          <a:blip r:embed="rId3"/>
          <a:stretch>
            <a:fillRect/>
          </a:stretch>
        </p:blipFill>
        <p:spPr>
          <a:xfrm>
            <a:off x="5984639" y="920375"/>
            <a:ext cx="2692400" cy="2425700"/>
          </a:xfrm>
          <a:prstGeom prst="rect">
            <a:avLst/>
          </a:prstGeom>
        </p:spPr>
      </p:pic>
      <p:pic>
        <p:nvPicPr>
          <p:cNvPr id="5" name="Bilde 4">
            <a:extLst>
              <a:ext uri="{FF2B5EF4-FFF2-40B4-BE49-F238E27FC236}">
                <a16:creationId xmlns:a16="http://schemas.microsoft.com/office/drawing/2014/main" id="{BD8850C8-1826-DE43-8545-02B8B9755EE8}"/>
              </a:ext>
            </a:extLst>
          </p:cNvPr>
          <p:cNvPicPr>
            <a:picLocks noChangeAspect="1"/>
          </p:cNvPicPr>
          <p:nvPr userDrawn="1"/>
        </p:nvPicPr>
        <p:blipFill>
          <a:blip r:embed="rId4"/>
          <a:stretch>
            <a:fillRect/>
          </a:stretch>
        </p:blipFill>
        <p:spPr>
          <a:xfrm>
            <a:off x="8945597" y="2266575"/>
            <a:ext cx="2717800" cy="1079500"/>
          </a:xfrm>
          <a:prstGeom prst="rect">
            <a:avLst/>
          </a:prstGeom>
        </p:spPr>
      </p:pic>
      <p:pic>
        <p:nvPicPr>
          <p:cNvPr id="6" name="Bilde 5" descr="Et bilde som inneholder tekst&#10;&#10;Automatisk generert beskrivelse">
            <a:extLst>
              <a:ext uri="{FF2B5EF4-FFF2-40B4-BE49-F238E27FC236}">
                <a16:creationId xmlns:a16="http://schemas.microsoft.com/office/drawing/2014/main" id="{A2A9EC04-6C59-6A46-B910-2FA1093D3973}"/>
              </a:ext>
            </a:extLst>
          </p:cNvPr>
          <p:cNvPicPr>
            <a:picLocks noChangeAspect="1"/>
          </p:cNvPicPr>
          <p:nvPr userDrawn="1"/>
        </p:nvPicPr>
        <p:blipFill>
          <a:blip r:embed="rId5"/>
          <a:stretch>
            <a:fillRect/>
          </a:stretch>
        </p:blipFill>
        <p:spPr>
          <a:xfrm>
            <a:off x="3013581" y="3511925"/>
            <a:ext cx="8674100" cy="3175000"/>
          </a:xfrm>
          <a:prstGeom prst="rect">
            <a:avLst/>
          </a:prstGeom>
        </p:spPr>
      </p:pic>
      <p:sp>
        <p:nvSpPr>
          <p:cNvPr id="9" name="Rektangel 8">
            <a:extLst>
              <a:ext uri="{FF2B5EF4-FFF2-40B4-BE49-F238E27FC236}">
                <a16:creationId xmlns:a16="http://schemas.microsoft.com/office/drawing/2014/main" id="{ED8FCEF1-80C9-5849-9139-8D626A8F04EB}"/>
              </a:ext>
            </a:extLst>
          </p:cNvPr>
          <p:cNvSpPr/>
          <p:nvPr userDrawn="1"/>
        </p:nvSpPr>
        <p:spPr>
          <a:xfrm>
            <a:off x="335640" y="3932871"/>
            <a:ext cx="2360820" cy="646331"/>
          </a:xfrm>
          <a:prstGeom prst="rect">
            <a:avLst/>
          </a:prstGeom>
        </p:spPr>
        <p:txBody>
          <a:bodyPr wrap="square">
            <a:spAutoFit/>
          </a:bodyPr>
          <a:lstStyle/>
          <a:p>
            <a:r>
              <a:rPr lang="nb-NO" sz="1200" noProof="1">
                <a:latin typeface="+mj-lt"/>
                <a:ea typeface="Arial Unicode MS" panose="020B0604020202020204" pitchFamily="34" charset="-128"/>
                <a:cs typeface="Arial Unicode MS" panose="020B0604020202020204" pitchFamily="34" charset="-128"/>
              </a:rPr>
              <a:t>Eksempler på bruk av faktabokser,(hentet fra profilmanualen).</a:t>
            </a:r>
          </a:p>
        </p:txBody>
      </p:sp>
    </p:spTree>
    <p:extLst>
      <p:ext uri="{BB962C8B-B14F-4D97-AF65-F5344CB8AC3E}">
        <p14:creationId xmlns:p14="http://schemas.microsoft.com/office/powerpoint/2010/main" val="2803747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JELPESIDE ikoner til kontaktinfo">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B82BBC9-4F31-2248-A8ED-A792B81EF909}"/>
              </a:ext>
            </a:extLst>
          </p:cNvPr>
          <p:cNvSpPr/>
          <p:nvPr userDrawn="1"/>
        </p:nvSpPr>
        <p:spPr>
          <a:xfrm>
            <a:off x="335640" y="355954"/>
            <a:ext cx="1979192" cy="1015663"/>
          </a:xfrm>
          <a:prstGeom prst="rect">
            <a:avLst/>
          </a:prstGeom>
        </p:spPr>
        <p:txBody>
          <a:bodyPr wrap="square">
            <a:spAutoFit/>
          </a:bodyPr>
          <a:lstStyle/>
          <a:p>
            <a:r>
              <a:rPr lang="nb-NO" sz="1200" noProof="1">
                <a:latin typeface="+mj-lt"/>
                <a:ea typeface="Arial Unicode MS" panose="020B0604020202020204" pitchFamily="34" charset="-128"/>
                <a:cs typeface="Arial Unicode MS" panose="020B0604020202020204" pitchFamily="34" charset="-128"/>
              </a:rPr>
              <a:t>Oversikt over ikoner til kontaktinfo.</a:t>
            </a:r>
          </a:p>
          <a:p>
            <a:endParaRPr lang="nb-NO" sz="1200" noProof="1">
              <a:latin typeface="+mj-lt"/>
              <a:ea typeface="Arial Unicode MS" panose="020B0604020202020204" pitchFamily="34" charset="-128"/>
              <a:cs typeface="Arial Unicode MS" panose="020B0604020202020204" pitchFamily="34" charset="-128"/>
            </a:endParaRPr>
          </a:p>
          <a:p>
            <a:r>
              <a:rPr lang="nb-NO" sz="1200" noProof="1">
                <a:latin typeface="+mj-lt"/>
                <a:ea typeface="Arial Unicode MS" panose="020B0604020202020204" pitchFamily="34" charset="-128"/>
                <a:cs typeface="Arial Unicode MS" panose="020B0604020202020204" pitchFamily="34" charset="-128"/>
              </a:rPr>
              <a:t>Filene ligger i mappen «Bibliotek til PPmal»</a:t>
            </a:r>
          </a:p>
        </p:txBody>
      </p:sp>
      <p:sp>
        <p:nvSpPr>
          <p:cNvPr id="9" name="Rektangel 8">
            <a:extLst>
              <a:ext uri="{FF2B5EF4-FFF2-40B4-BE49-F238E27FC236}">
                <a16:creationId xmlns:a16="http://schemas.microsoft.com/office/drawing/2014/main" id="{ED8FCEF1-80C9-5849-9139-8D626A8F04EB}"/>
              </a:ext>
            </a:extLst>
          </p:cNvPr>
          <p:cNvSpPr/>
          <p:nvPr userDrawn="1"/>
        </p:nvSpPr>
        <p:spPr>
          <a:xfrm>
            <a:off x="335639" y="4325014"/>
            <a:ext cx="2927513" cy="276999"/>
          </a:xfrm>
          <a:prstGeom prst="rect">
            <a:avLst/>
          </a:prstGeom>
        </p:spPr>
        <p:txBody>
          <a:bodyPr wrap="square">
            <a:spAutoFit/>
          </a:bodyPr>
          <a:lstStyle/>
          <a:p>
            <a:r>
              <a:rPr lang="nb-NO" sz="1200" noProof="1">
                <a:latin typeface="+mj-lt"/>
                <a:ea typeface="Arial Unicode MS" panose="020B0604020202020204" pitchFamily="34" charset="-128"/>
                <a:cs typeface="Arial Unicode MS" panose="020B0604020202020204" pitchFamily="34" charset="-128"/>
              </a:rPr>
              <a:t>Eksempler på bruk av kontaktinfo</a:t>
            </a:r>
          </a:p>
        </p:txBody>
      </p:sp>
      <p:pic>
        <p:nvPicPr>
          <p:cNvPr id="10" name="Bilde 9">
            <a:extLst>
              <a:ext uri="{FF2B5EF4-FFF2-40B4-BE49-F238E27FC236}">
                <a16:creationId xmlns:a16="http://schemas.microsoft.com/office/drawing/2014/main" id="{68C24735-B130-914B-BA63-C1B2E3B3788D}"/>
              </a:ext>
            </a:extLst>
          </p:cNvPr>
          <p:cNvPicPr>
            <a:picLocks noChangeAspect="1"/>
          </p:cNvPicPr>
          <p:nvPr userDrawn="1"/>
        </p:nvPicPr>
        <p:blipFill rotWithShape="1">
          <a:blip r:embed="rId2"/>
          <a:srcRect t="24398"/>
          <a:stretch/>
        </p:blipFill>
        <p:spPr>
          <a:xfrm>
            <a:off x="4640356" y="3932871"/>
            <a:ext cx="4686300" cy="1430618"/>
          </a:xfrm>
          <a:prstGeom prst="rect">
            <a:avLst/>
          </a:prstGeom>
        </p:spPr>
      </p:pic>
      <p:pic>
        <p:nvPicPr>
          <p:cNvPr id="6" name="Bilde 5">
            <a:extLst>
              <a:ext uri="{FF2B5EF4-FFF2-40B4-BE49-F238E27FC236}">
                <a16:creationId xmlns:a16="http://schemas.microsoft.com/office/drawing/2014/main" id="{AF50877D-D7B5-4E26-A700-EEAA524749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23192" y="1240002"/>
            <a:ext cx="505969" cy="509017"/>
          </a:xfrm>
          <a:prstGeom prst="rect">
            <a:avLst/>
          </a:prstGeom>
        </p:spPr>
      </p:pic>
      <p:pic>
        <p:nvPicPr>
          <p:cNvPr id="7" name="Bilde 6">
            <a:extLst>
              <a:ext uri="{FF2B5EF4-FFF2-40B4-BE49-F238E27FC236}">
                <a16:creationId xmlns:a16="http://schemas.microsoft.com/office/drawing/2014/main" id="{D2B3135C-FF5B-4836-ADAC-C44FA553D32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90121" y="1240002"/>
            <a:ext cx="509017" cy="509017"/>
          </a:xfrm>
          <a:prstGeom prst="rect">
            <a:avLst/>
          </a:prstGeom>
        </p:spPr>
      </p:pic>
      <p:pic>
        <p:nvPicPr>
          <p:cNvPr id="11" name="Bilde 10">
            <a:extLst>
              <a:ext uri="{FF2B5EF4-FFF2-40B4-BE49-F238E27FC236}">
                <a16:creationId xmlns:a16="http://schemas.microsoft.com/office/drawing/2014/main" id="{CD75A18E-4899-4194-B5BD-73588E92476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860098" y="1243050"/>
            <a:ext cx="505969" cy="509017"/>
          </a:xfrm>
          <a:prstGeom prst="rect">
            <a:avLst/>
          </a:prstGeom>
        </p:spPr>
      </p:pic>
      <p:pic>
        <p:nvPicPr>
          <p:cNvPr id="12" name="Bilde 11">
            <a:extLst>
              <a:ext uri="{FF2B5EF4-FFF2-40B4-BE49-F238E27FC236}">
                <a16:creationId xmlns:a16="http://schemas.microsoft.com/office/drawing/2014/main" id="{024AA9BA-7F92-41B5-BAC1-3E6EACC11FF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427027" y="1240002"/>
            <a:ext cx="505969" cy="509017"/>
          </a:xfrm>
          <a:prstGeom prst="rect">
            <a:avLst/>
          </a:prstGeom>
        </p:spPr>
      </p:pic>
    </p:spTree>
    <p:extLst>
      <p:ext uri="{BB962C8B-B14F-4D97-AF65-F5344CB8AC3E}">
        <p14:creationId xmlns:p14="http://schemas.microsoft.com/office/powerpoint/2010/main" val="3659811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JELPESIDE piler">
    <p:spTree>
      <p:nvGrpSpPr>
        <p:cNvPr id="1" name=""/>
        <p:cNvGrpSpPr/>
        <p:nvPr/>
      </p:nvGrpSpPr>
      <p:grpSpPr>
        <a:xfrm>
          <a:off x="0" y="0"/>
          <a:ext cx="0" cy="0"/>
          <a:chOff x="0" y="0"/>
          <a:chExt cx="0" cy="0"/>
        </a:xfrm>
      </p:grpSpPr>
      <p:pic>
        <p:nvPicPr>
          <p:cNvPr id="23" name="Bilde 22">
            <a:extLst>
              <a:ext uri="{FF2B5EF4-FFF2-40B4-BE49-F238E27FC236}">
                <a16:creationId xmlns:a16="http://schemas.microsoft.com/office/drawing/2014/main" id="{B111FC75-19B9-AD4C-A785-CE2E824A1051}"/>
              </a:ext>
            </a:extLst>
          </p:cNvPr>
          <p:cNvPicPr>
            <a:picLocks noChangeAspect="1"/>
          </p:cNvPicPr>
          <p:nvPr userDrawn="1"/>
        </p:nvPicPr>
        <p:blipFill>
          <a:blip r:embed="rId2"/>
          <a:stretch>
            <a:fillRect/>
          </a:stretch>
        </p:blipFill>
        <p:spPr>
          <a:xfrm>
            <a:off x="7714321" y="261014"/>
            <a:ext cx="8001000" cy="4064000"/>
          </a:xfrm>
          <a:prstGeom prst="rect">
            <a:avLst/>
          </a:prstGeom>
        </p:spPr>
      </p:pic>
      <p:sp>
        <p:nvSpPr>
          <p:cNvPr id="8" name="Rektangel 7">
            <a:extLst>
              <a:ext uri="{FF2B5EF4-FFF2-40B4-BE49-F238E27FC236}">
                <a16:creationId xmlns:a16="http://schemas.microsoft.com/office/drawing/2014/main" id="{DB82BBC9-4F31-2248-A8ED-A792B81EF909}"/>
              </a:ext>
            </a:extLst>
          </p:cNvPr>
          <p:cNvSpPr/>
          <p:nvPr userDrawn="1"/>
        </p:nvSpPr>
        <p:spPr>
          <a:xfrm>
            <a:off x="335640" y="355954"/>
            <a:ext cx="2035601" cy="1754326"/>
          </a:xfrm>
          <a:prstGeom prst="rect">
            <a:avLst/>
          </a:prstGeom>
        </p:spPr>
        <p:txBody>
          <a:bodyPr wrap="square">
            <a:spAutoFit/>
          </a:bodyPr>
          <a:lstStyle/>
          <a:p>
            <a:r>
              <a:rPr lang="nb-NO" sz="1200" noProof="1">
                <a:latin typeface="+mj-lt"/>
                <a:ea typeface="Arial Unicode MS" panose="020B0604020202020204" pitchFamily="34" charset="-128"/>
                <a:cs typeface="Arial Unicode MS" panose="020B0604020202020204" pitchFamily="34" charset="-128"/>
              </a:rPr>
              <a:t>Pilene brukes som et lekent og utfyllende element på sider som trenger det lille ekstra. Bruk pilene i størrelse som er vist her, bruk kun en av gangen.</a:t>
            </a:r>
          </a:p>
          <a:p>
            <a:endParaRPr lang="nb-NO" sz="1200" noProof="1">
              <a:latin typeface="+mj-lt"/>
              <a:ea typeface="Arial Unicode MS" panose="020B0604020202020204" pitchFamily="34" charset="-128"/>
              <a:cs typeface="Arial Unicode MS" panose="020B0604020202020204" pitchFamily="34" charset="-128"/>
            </a:endParaRPr>
          </a:p>
          <a:p>
            <a:r>
              <a:rPr lang="nb-NO" sz="1200" noProof="1">
                <a:latin typeface="+mj-lt"/>
                <a:ea typeface="Arial Unicode MS" panose="020B0604020202020204" pitchFamily="34" charset="-128"/>
                <a:cs typeface="Arial Unicode MS" panose="020B0604020202020204" pitchFamily="34" charset="-128"/>
              </a:rPr>
              <a:t>Filene ligger i mappen «Bibliotek til PPmal»</a:t>
            </a:r>
          </a:p>
        </p:txBody>
      </p:sp>
      <p:sp>
        <p:nvSpPr>
          <p:cNvPr id="9" name="Rektangel 8">
            <a:extLst>
              <a:ext uri="{FF2B5EF4-FFF2-40B4-BE49-F238E27FC236}">
                <a16:creationId xmlns:a16="http://schemas.microsoft.com/office/drawing/2014/main" id="{ED8FCEF1-80C9-5849-9139-8D626A8F04EB}"/>
              </a:ext>
            </a:extLst>
          </p:cNvPr>
          <p:cNvSpPr/>
          <p:nvPr userDrawn="1"/>
        </p:nvSpPr>
        <p:spPr>
          <a:xfrm>
            <a:off x="335639" y="4325014"/>
            <a:ext cx="2604785" cy="461665"/>
          </a:xfrm>
          <a:prstGeom prst="rect">
            <a:avLst/>
          </a:prstGeom>
        </p:spPr>
        <p:txBody>
          <a:bodyPr wrap="square">
            <a:spAutoFit/>
          </a:bodyPr>
          <a:lstStyle/>
          <a:p>
            <a:r>
              <a:rPr lang="nb-NO" sz="1200" noProof="1">
                <a:latin typeface="+mj-lt"/>
                <a:ea typeface="Arial Unicode MS" panose="020B0604020202020204" pitchFamily="34" charset="-128"/>
                <a:cs typeface="Arial Unicode MS" panose="020B0604020202020204" pitchFamily="34" charset="-128"/>
              </a:rPr>
              <a:t>Eksempler på bruk av piler,</a:t>
            </a:r>
          </a:p>
          <a:p>
            <a:r>
              <a:rPr lang="nb-NO" sz="1200" noProof="1">
                <a:latin typeface="+mj-lt"/>
                <a:ea typeface="Arial Unicode MS" panose="020B0604020202020204" pitchFamily="34" charset="-128"/>
                <a:cs typeface="Arial Unicode MS" panose="020B0604020202020204" pitchFamily="34" charset="-128"/>
              </a:rPr>
              <a:t>(hentet fra profilmanualen).</a:t>
            </a:r>
          </a:p>
        </p:txBody>
      </p:sp>
      <p:pic>
        <p:nvPicPr>
          <p:cNvPr id="17" name="Bilde 16" descr="Et bilde som inneholder pil&#10;&#10;Automatisk generert beskrivelse">
            <a:extLst>
              <a:ext uri="{FF2B5EF4-FFF2-40B4-BE49-F238E27FC236}">
                <a16:creationId xmlns:a16="http://schemas.microsoft.com/office/drawing/2014/main" id="{5C6B5000-2A9D-2344-B19B-998218B3AAA2}"/>
              </a:ext>
            </a:extLst>
          </p:cNvPr>
          <p:cNvPicPr>
            <a:picLocks noChangeAspect="1"/>
          </p:cNvPicPr>
          <p:nvPr userDrawn="1"/>
        </p:nvPicPr>
        <p:blipFill>
          <a:blip r:embed="rId3"/>
          <a:stretch>
            <a:fillRect/>
          </a:stretch>
        </p:blipFill>
        <p:spPr>
          <a:xfrm>
            <a:off x="2488237" y="671194"/>
            <a:ext cx="1638300" cy="977900"/>
          </a:xfrm>
          <a:prstGeom prst="rect">
            <a:avLst/>
          </a:prstGeom>
        </p:spPr>
      </p:pic>
      <p:pic>
        <p:nvPicPr>
          <p:cNvPr id="19" name="Bilde 18" descr="Et bilde som inneholder pil&#10;&#10;Automatisk generert beskrivelse">
            <a:extLst>
              <a:ext uri="{FF2B5EF4-FFF2-40B4-BE49-F238E27FC236}">
                <a16:creationId xmlns:a16="http://schemas.microsoft.com/office/drawing/2014/main" id="{CEBD1F7E-9C86-1D4F-BC28-A0B152513A9F}"/>
              </a:ext>
            </a:extLst>
          </p:cNvPr>
          <p:cNvPicPr>
            <a:picLocks noChangeAspect="1"/>
          </p:cNvPicPr>
          <p:nvPr userDrawn="1"/>
        </p:nvPicPr>
        <p:blipFill>
          <a:blip r:embed="rId4"/>
          <a:stretch>
            <a:fillRect/>
          </a:stretch>
        </p:blipFill>
        <p:spPr>
          <a:xfrm>
            <a:off x="3633375" y="375314"/>
            <a:ext cx="2590800" cy="1562100"/>
          </a:xfrm>
          <a:prstGeom prst="rect">
            <a:avLst/>
          </a:prstGeom>
        </p:spPr>
      </p:pic>
      <p:pic>
        <p:nvPicPr>
          <p:cNvPr id="21" name="Bilde 20">
            <a:extLst>
              <a:ext uri="{FF2B5EF4-FFF2-40B4-BE49-F238E27FC236}">
                <a16:creationId xmlns:a16="http://schemas.microsoft.com/office/drawing/2014/main" id="{868F3B60-BB20-2743-92CC-C9F109CBFC5C}"/>
              </a:ext>
            </a:extLst>
          </p:cNvPr>
          <p:cNvPicPr>
            <a:picLocks noChangeAspect="1"/>
          </p:cNvPicPr>
          <p:nvPr userDrawn="1"/>
        </p:nvPicPr>
        <p:blipFill>
          <a:blip r:embed="rId5"/>
          <a:stretch>
            <a:fillRect/>
          </a:stretch>
        </p:blipFill>
        <p:spPr>
          <a:xfrm>
            <a:off x="6281031" y="261014"/>
            <a:ext cx="1524000" cy="1917700"/>
          </a:xfrm>
          <a:prstGeom prst="rect">
            <a:avLst/>
          </a:prstGeom>
        </p:spPr>
      </p:pic>
      <p:pic>
        <p:nvPicPr>
          <p:cNvPr id="25" name="Bilde 24">
            <a:extLst>
              <a:ext uri="{FF2B5EF4-FFF2-40B4-BE49-F238E27FC236}">
                <a16:creationId xmlns:a16="http://schemas.microsoft.com/office/drawing/2014/main" id="{646FD627-7704-884F-9769-E53BF07ADF15}"/>
              </a:ext>
            </a:extLst>
          </p:cNvPr>
          <p:cNvPicPr>
            <a:picLocks noChangeAspect="1"/>
          </p:cNvPicPr>
          <p:nvPr userDrawn="1"/>
        </p:nvPicPr>
        <p:blipFill>
          <a:blip r:embed="rId6"/>
          <a:stretch>
            <a:fillRect/>
          </a:stretch>
        </p:blipFill>
        <p:spPr>
          <a:xfrm>
            <a:off x="3431373" y="2798242"/>
            <a:ext cx="7370945" cy="6337424"/>
          </a:xfrm>
          <a:prstGeom prst="rect">
            <a:avLst/>
          </a:prstGeom>
        </p:spPr>
      </p:pic>
    </p:spTree>
    <p:extLst>
      <p:ext uri="{BB962C8B-B14F-4D97-AF65-F5344CB8AC3E}">
        <p14:creationId xmlns:p14="http://schemas.microsoft.com/office/powerpoint/2010/main" val="1584131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Bakside kontaktinfo og ikoner">
    <p:spTree>
      <p:nvGrpSpPr>
        <p:cNvPr id="1" name=""/>
        <p:cNvGrpSpPr/>
        <p:nvPr/>
      </p:nvGrpSpPr>
      <p:grpSpPr>
        <a:xfrm>
          <a:off x="0" y="0"/>
          <a:ext cx="0" cy="0"/>
          <a:chOff x="0" y="0"/>
          <a:chExt cx="0" cy="0"/>
        </a:xfrm>
      </p:grpSpPr>
      <p:sp>
        <p:nvSpPr>
          <p:cNvPr id="18" name="Rektangel 17">
            <a:extLst>
              <a:ext uri="{FF2B5EF4-FFF2-40B4-BE49-F238E27FC236}">
                <a16:creationId xmlns:a16="http://schemas.microsoft.com/office/drawing/2014/main" id="{FAFD28C3-2DD1-4330-B329-F0BCF2960062}"/>
              </a:ext>
            </a:extLst>
          </p:cNvPr>
          <p:cNvSpPr/>
          <p:nvPr userDrawn="1"/>
        </p:nvSpPr>
        <p:spPr>
          <a:xfrm>
            <a:off x="2128603" y="2653259"/>
            <a:ext cx="7934794" cy="145404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5A498CAD-97B8-4629-952B-37F9435D1F02}"/>
              </a:ext>
            </a:extLst>
          </p:cNvPr>
          <p:cNvSpPr>
            <a:spLocks noGrp="1"/>
          </p:cNvSpPr>
          <p:nvPr>
            <p:ph type="title" hasCustomPrompt="1"/>
          </p:nvPr>
        </p:nvSpPr>
        <p:spPr>
          <a:xfrm>
            <a:off x="2152961" y="2910330"/>
            <a:ext cx="7886075" cy="1058863"/>
          </a:xfrm>
          <a:noFill/>
        </p:spPr>
        <p:txBody>
          <a:bodyPr wrap="none">
            <a:normAutofit/>
          </a:bodyPr>
          <a:lstStyle>
            <a:lvl1pPr>
              <a:defRPr sz="1600"/>
            </a:lvl1pPr>
          </a:lstStyle>
          <a:p>
            <a:r>
              <a:rPr lang="nb-NO">
                <a:effectLst/>
                <a:latin typeface="Arial Unicode MS" panose="020B0604020202020204" pitchFamily="34" charset="-128"/>
                <a:ea typeface="Arial Unicode MS" panose="020B0604020202020204" pitchFamily="34" charset="-128"/>
              </a:rPr>
              <a:t>F</a:t>
            </a:r>
            <a:r>
              <a:rPr lang="nb-NO" altLang="ja-JP">
                <a:effectLst/>
                <a:latin typeface="Arial Unicode MS" panose="020B0604020202020204" pitchFamily="34" charset="-128"/>
                <a:ea typeface="Arial Unicode MS" panose="020B0604020202020204" pitchFamily="34" charset="-128"/>
              </a:rPr>
              <a:t>ø</a:t>
            </a:r>
            <a:r>
              <a:rPr lang="nb-NO">
                <a:effectLst/>
                <a:latin typeface="Arial Unicode MS" panose="020B0604020202020204" pitchFamily="34" charset="-128"/>
                <a:ea typeface="Arial Unicode MS" panose="020B0604020202020204" pitchFamily="34" charset="-128"/>
              </a:rPr>
              <a:t>lg oss på: www.facebook.com/</a:t>
            </a:r>
            <a:r>
              <a:rPr lang="nb-NO" err="1">
                <a:effectLst/>
                <a:latin typeface="Arial Unicode MS" panose="020B0604020202020204" pitchFamily="34" charset="-128"/>
                <a:ea typeface="Arial Unicode MS" panose="020B0604020202020204" pitchFamily="34" charset="-128"/>
              </a:rPr>
              <a:t>ushtxxxx</a:t>
            </a:r>
            <a:r>
              <a:rPr lang="nb-NO">
                <a:effectLst/>
                <a:latin typeface="Arial Unicode MS" panose="020B0604020202020204" pitchFamily="34" charset="-128"/>
                <a:ea typeface="Arial Unicode MS" panose="020B0604020202020204" pitchFamily="34" charset="-128"/>
              </a:rPr>
              <a:t>.</a:t>
            </a:r>
            <a:br>
              <a:rPr lang="nb-NO">
                <a:effectLst/>
                <a:latin typeface="Arial Unicode MS" panose="020B0604020202020204" pitchFamily="34" charset="-128"/>
                <a:ea typeface="Arial Unicode MS" panose="020B0604020202020204" pitchFamily="34" charset="-128"/>
              </a:rPr>
            </a:br>
            <a:r>
              <a:rPr lang="nb-NO">
                <a:effectLst/>
                <a:latin typeface="Arial Unicode MS" panose="020B0604020202020204" pitchFamily="34" charset="-128"/>
                <a:ea typeface="Arial Unicode MS" panose="020B0604020202020204" pitchFamily="34" charset="-128"/>
              </a:rPr>
              <a:t>Kontakt oss på mail eller </a:t>
            </a:r>
            <a:r>
              <a:rPr lang="nb-NO" err="1">
                <a:effectLst/>
                <a:latin typeface="Arial Unicode MS" panose="020B0604020202020204" pitchFamily="34" charset="-128"/>
                <a:ea typeface="Arial Unicode MS" panose="020B0604020202020204" pitchFamily="34" charset="-128"/>
              </a:rPr>
              <a:t>tlf</a:t>
            </a:r>
            <a:r>
              <a:rPr lang="nb-NO">
                <a:effectLst/>
                <a:latin typeface="Arial Unicode MS" panose="020B0604020202020204" pitchFamily="34" charset="-128"/>
                <a:ea typeface="Arial Unicode MS" panose="020B0604020202020204" pitchFamily="34" charset="-128"/>
              </a:rPr>
              <a:t>: usht@xxxx.kommune.no, 12 34 56 78</a:t>
            </a:r>
            <a:br>
              <a:rPr lang="nb-NO">
                <a:effectLst/>
                <a:latin typeface="Arial Unicode MS" panose="020B0604020202020204" pitchFamily="34" charset="-128"/>
                <a:ea typeface="Arial Unicode MS" panose="020B0604020202020204" pitchFamily="34" charset="-128"/>
              </a:rPr>
            </a:br>
            <a:r>
              <a:rPr lang="nb-NO">
                <a:effectLst/>
                <a:latin typeface="Arial Unicode MS" panose="020B0604020202020204" pitchFamily="34" charset="-128"/>
                <a:ea typeface="Arial Unicode MS" panose="020B0604020202020204" pitchFamily="34" charset="-128"/>
              </a:rPr>
              <a:t>www.xxxx.kommune.no/usht eller www.utviklingssenter.no</a:t>
            </a:r>
          </a:p>
        </p:txBody>
      </p:sp>
      <p:pic>
        <p:nvPicPr>
          <p:cNvPr id="11" name="Bilde 10">
            <a:extLst>
              <a:ext uri="{FF2B5EF4-FFF2-40B4-BE49-F238E27FC236}">
                <a16:creationId xmlns:a16="http://schemas.microsoft.com/office/drawing/2014/main" id="{6AFA2000-963E-4E49-B282-6B5F00C6EA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94144" y="2376929"/>
            <a:ext cx="505969" cy="509017"/>
          </a:xfrm>
          <a:prstGeom prst="rect">
            <a:avLst/>
          </a:prstGeom>
        </p:spPr>
      </p:pic>
      <p:pic>
        <p:nvPicPr>
          <p:cNvPr id="12" name="Bilde 11">
            <a:extLst>
              <a:ext uri="{FF2B5EF4-FFF2-40B4-BE49-F238E27FC236}">
                <a16:creationId xmlns:a16="http://schemas.microsoft.com/office/drawing/2014/main" id="{223A75DF-F52C-43EE-8CD4-74242337B2C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61073" y="2376929"/>
            <a:ext cx="509017" cy="509017"/>
          </a:xfrm>
          <a:prstGeom prst="rect">
            <a:avLst/>
          </a:prstGeom>
        </p:spPr>
      </p:pic>
      <p:pic>
        <p:nvPicPr>
          <p:cNvPr id="13" name="Bilde 12">
            <a:extLst>
              <a:ext uri="{FF2B5EF4-FFF2-40B4-BE49-F238E27FC236}">
                <a16:creationId xmlns:a16="http://schemas.microsoft.com/office/drawing/2014/main" id="{9D5AEEF6-8428-4291-A5F3-A23CA88065A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131050" y="2379977"/>
            <a:ext cx="505969" cy="509017"/>
          </a:xfrm>
          <a:prstGeom prst="rect">
            <a:avLst/>
          </a:prstGeom>
        </p:spPr>
      </p:pic>
      <p:pic>
        <p:nvPicPr>
          <p:cNvPr id="14" name="Bilde 13">
            <a:extLst>
              <a:ext uri="{FF2B5EF4-FFF2-40B4-BE49-F238E27FC236}">
                <a16:creationId xmlns:a16="http://schemas.microsoft.com/office/drawing/2014/main" id="{D1F1B75A-018E-4E21-A919-8D9734BAC48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697979" y="2376929"/>
            <a:ext cx="505969" cy="509017"/>
          </a:xfrm>
          <a:prstGeom prst="rect">
            <a:avLst/>
          </a:prstGeom>
        </p:spPr>
      </p:pic>
    </p:spTree>
    <p:extLst>
      <p:ext uri="{BB962C8B-B14F-4D97-AF65-F5344CB8AC3E}">
        <p14:creationId xmlns:p14="http://schemas.microsoft.com/office/powerpoint/2010/main" val="14363515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akside med grått felt">
    <p:spTree>
      <p:nvGrpSpPr>
        <p:cNvPr id="1" name=""/>
        <p:cNvGrpSpPr/>
        <p:nvPr/>
      </p:nvGrpSpPr>
      <p:grpSpPr>
        <a:xfrm>
          <a:off x="0" y="0"/>
          <a:ext cx="0" cy="0"/>
          <a:chOff x="0" y="0"/>
          <a:chExt cx="0" cy="0"/>
        </a:xfrm>
      </p:grpSpPr>
      <p:sp>
        <p:nvSpPr>
          <p:cNvPr id="18" name="Rektangel 17">
            <a:extLst>
              <a:ext uri="{FF2B5EF4-FFF2-40B4-BE49-F238E27FC236}">
                <a16:creationId xmlns:a16="http://schemas.microsoft.com/office/drawing/2014/main" id="{FAFD28C3-2DD1-4330-B329-F0BCF2960062}"/>
              </a:ext>
            </a:extLst>
          </p:cNvPr>
          <p:cNvSpPr/>
          <p:nvPr userDrawn="1"/>
        </p:nvSpPr>
        <p:spPr>
          <a:xfrm>
            <a:off x="2128603" y="2653259"/>
            <a:ext cx="7934794" cy="145404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9104443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akside med web">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30735C2-5F5E-4F4C-9EFD-1D28C9280853}"/>
              </a:ext>
            </a:extLst>
          </p:cNvPr>
          <p:cNvSpPr>
            <a:spLocks noGrp="1"/>
          </p:cNvSpPr>
          <p:nvPr>
            <p:ph type="title"/>
          </p:nvPr>
        </p:nvSpPr>
        <p:spPr/>
        <p:txBody>
          <a:bodyPr/>
          <a:lstStyle/>
          <a:p>
            <a:r>
              <a:rPr lang="nb-NO"/>
              <a:t>Klikk for å redigere tittelstil</a:t>
            </a:r>
          </a:p>
        </p:txBody>
      </p:sp>
      <p:pic>
        <p:nvPicPr>
          <p:cNvPr id="4" name="Grafikk 3">
            <a:extLst>
              <a:ext uri="{FF2B5EF4-FFF2-40B4-BE49-F238E27FC236}">
                <a16:creationId xmlns:a16="http://schemas.microsoft.com/office/drawing/2014/main" id="{7CC324D9-DD2F-4F28-AE26-2BC92C5FE9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67325" y="3228975"/>
            <a:ext cx="1657350" cy="400050"/>
          </a:xfrm>
          <a:prstGeom prst="rect">
            <a:avLst/>
          </a:prstGeom>
        </p:spPr>
      </p:pic>
      <p:pic>
        <p:nvPicPr>
          <p:cNvPr id="6" name="Grafikk 5">
            <a:extLst>
              <a:ext uri="{FF2B5EF4-FFF2-40B4-BE49-F238E27FC236}">
                <a16:creationId xmlns:a16="http://schemas.microsoft.com/office/drawing/2014/main" id="{8CBFEC84-4C8C-4314-843E-49663864392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67325" y="3228975"/>
            <a:ext cx="1657350" cy="400050"/>
          </a:xfrm>
          <a:prstGeom prst="rect">
            <a:avLst/>
          </a:prstGeom>
        </p:spPr>
      </p:pic>
      <p:pic>
        <p:nvPicPr>
          <p:cNvPr id="14" name="Grafikk 13">
            <a:extLst>
              <a:ext uri="{FF2B5EF4-FFF2-40B4-BE49-F238E27FC236}">
                <a16:creationId xmlns:a16="http://schemas.microsoft.com/office/drawing/2014/main" id="{0D81A0A4-A6E3-4D4B-AD58-360336E4EC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67325" y="3228975"/>
            <a:ext cx="1657350" cy="400050"/>
          </a:xfrm>
          <a:prstGeom prst="rect">
            <a:avLst/>
          </a:prstGeom>
        </p:spPr>
      </p:pic>
      <p:pic>
        <p:nvPicPr>
          <p:cNvPr id="16" name="Grafikk 15">
            <a:extLst>
              <a:ext uri="{FF2B5EF4-FFF2-40B4-BE49-F238E27FC236}">
                <a16:creationId xmlns:a16="http://schemas.microsoft.com/office/drawing/2014/main" id="{BC143602-F15F-4018-A316-20C831BB401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67325" y="1400175"/>
            <a:ext cx="1657350" cy="400050"/>
          </a:xfrm>
          <a:prstGeom prst="rect">
            <a:avLst/>
          </a:prstGeom>
        </p:spPr>
      </p:pic>
    </p:spTree>
    <p:extLst>
      <p:ext uri="{BB962C8B-B14F-4D97-AF65-F5344CB8AC3E}">
        <p14:creationId xmlns:p14="http://schemas.microsoft.com/office/powerpoint/2010/main" val="1792046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1941E85-2274-4183-B8F3-0E71A1101BEF}"/>
              </a:ext>
            </a:extLst>
          </p:cNvPr>
          <p:cNvSpPr>
            <a:spLocks noGrp="1"/>
          </p:cNvSpPr>
          <p:nvPr>
            <p:ph type="title" hasCustomPrompt="1"/>
          </p:nvPr>
        </p:nvSpPr>
        <p:spPr/>
        <p:txBody>
          <a:bodyPr/>
          <a:lstStyle>
            <a:lvl1pPr>
              <a:defRPr b="1"/>
            </a:lvl1pPr>
          </a:lstStyle>
          <a:p>
            <a:r>
              <a:rPr lang="nb-NO" dirty="0"/>
              <a:t>OVERSKRIFT 36 </a:t>
            </a:r>
            <a:r>
              <a:rPr lang="nb-NO" dirty="0" err="1"/>
              <a:t>pt</a:t>
            </a:r>
            <a:r>
              <a:rPr lang="nb-NO" dirty="0"/>
              <a:t> Red Hat</a:t>
            </a:r>
          </a:p>
        </p:txBody>
      </p:sp>
      <p:sp>
        <p:nvSpPr>
          <p:cNvPr id="3" name="Plassholder for innhold 2">
            <a:extLst>
              <a:ext uri="{FF2B5EF4-FFF2-40B4-BE49-F238E27FC236}">
                <a16:creationId xmlns:a16="http://schemas.microsoft.com/office/drawing/2014/main" id="{64CA8109-9274-4506-8168-72DC90DF4227}"/>
              </a:ext>
            </a:extLst>
          </p:cNvPr>
          <p:cNvSpPr>
            <a:spLocks noGrp="1"/>
          </p:cNvSpPr>
          <p:nvPr>
            <p:ph idx="1" hasCustomPrompt="1"/>
          </p:nvPr>
        </p:nvSpPr>
        <p:spPr/>
        <p:txBody>
          <a:bodyPr/>
          <a:lstStyle>
            <a:lvl1pPr>
              <a:defRPr/>
            </a:lvl1pPr>
            <a:lvl2pPr>
              <a:defRPr/>
            </a:lvl2pPr>
            <a:lvl3pPr marL="457200" indent="-457200">
              <a:buFontTx/>
              <a:buBlip>
                <a:blip r:embed="rId2"/>
              </a:buBlip>
              <a:defRPr/>
            </a:lvl3pPr>
            <a:lvl4pPr>
              <a:defRPr sz="1800"/>
            </a:lvl4pPr>
            <a:lvl5pPr>
              <a:defRPr sz="1800"/>
            </a:lvl5pPr>
          </a:lstStyle>
          <a:p>
            <a:pPr lvl="0"/>
            <a:r>
              <a:rPr lang="nb-NO"/>
              <a:t>Brødtekst 18 </a:t>
            </a:r>
            <a:r>
              <a:rPr lang="nb-NO" err="1"/>
              <a:t>pt</a:t>
            </a:r>
            <a:r>
              <a:rPr lang="nb-NO"/>
              <a:t> Red Hat</a:t>
            </a:r>
          </a:p>
          <a:p>
            <a:pPr lvl="1"/>
            <a:r>
              <a:rPr lang="nb-NO"/>
              <a:t>Underoverskrift 20 </a:t>
            </a:r>
            <a:r>
              <a:rPr lang="nb-NO" err="1"/>
              <a:t>pt</a:t>
            </a:r>
            <a:r>
              <a:rPr lang="nb-NO"/>
              <a:t> Red Hat</a:t>
            </a:r>
          </a:p>
          <a:p>
            <a:pPr lvl="2"/>
            <a:r>
              <a:rPr lang="nb-NO"/>
              <a:t>Andre nivå</a:t>
            </a:r>
          </a:p>
          <a:p>
            <a:pPr lvl="3"/>
            <a:r>
              <a:rPr lang="nb-NO"/>
              <a:t>Tredje nivå</a:t>
            </a:r>
          </a:p>
          <a:p>
            <a:pPr lvl="4"/>
            <a:r>
              <a:rPr lang="nb-NO"/>
              <a:t>Fjerde nivå</a:t>
            </a:r>
          </a:p>
          <a:p>
            <a:pPr lvl="5"/>
            <a:r>
              <a:rPr lang="nb-NO"/>
              <a:t>Femte nivå</a:t>
            </a:r>
          </a:p>
        </p:txBody>
      </p:sp>
      <p:cxnSp>
        <p:nvCxnSpPr>
          <p:cNvPr id="7" name="Rett linje 6">
            <a:extLst>
              <a:ext uri="{FF2B5EF4-FFF2-40B4-BE49-F238E27FC236}">
                <a16:creationId xmlns:a16="http://schemas.microsoft.com/office/drawing/2014/main" id="{EE2587CC-E871-4520-8234-C63643751DA4}"/>
              </a:ext>
            </a:extLst>
          </p:cNvPr>
          <p:cNvCxnSpPr>
            <a:cxnSpLocks/>
          </p:cNvCxnSpPr>
          <p:nvPr userDrawn="1"/>
        </p:nvCxnSpPr>
        <p:spPr>
          <a:xfrm>
            <a:off x="945900" y="232090"/>
            <a:ext cx="0" cy="64675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Rett linje 7">
            <a:extLst>
              <a:ext uri="{FF2B5EF4-FFF2-40B4-BE49-F238E27FC236}">
                <a16:creationId xmlns:a16="http://schemas.microsoft.com/office/drawing/2014/main" id="{16143955-E183-486D-A778-16F6BB590F5B}"/>
              </a:ext>
            </a:extLst>
          </p:cNvPr>
          <p:cNvCxnSpPr>
            <a:cxnSpLocks/>
          </p:cNvCxnSpPr>
          <p:nvPr userDrawn="1"/>
        </p:nvCxnSpPr>
        <p:spPr>
          <a:xfrm>
            <a:off x="921463" y="6390001"/>
            <a:ext cx="0" cy="46799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Plassholder for lysbildenummer 5">
            <a:extLst>
              <a:ext uri="{FF2B5EF4-FFF2-40B4-BE49-F238E27FC236}">
                <a16:creationId xmlns:a16="http://schemas.microsoft.com/office/drawing/2014/main" id="{C54E6281-F752-4238-B429-EF39197235AC}"/>
              </a:ext>
            </a:extLst>
          </p:cNvPr>
          <p:cNvSpPr txBox="1">
            <a:spLocks/>
          </p:cNvSpPr>
          <p:nvPr userDrawn="1"/>
        </p:nvSpPr>
        <p:spPr>
          <a:xfrm>
            <a:off x="121931" y="6390000"/>
            <a:ext cx="694929" cy="468000"/>
          </a:xfrm>
          <a:prstGeom prst="rect">
            <a:avLst/>
          </a:prstGeom>
        </p:spPr>
        <p:txBody>
          <a:bodyPr vert="horz" lIns="0" tIns="0" rIns="0" bIns="0" rtlCol="0" anchor="t"/>
          <a:lstStyle>
            <a:defPPr>
              <a:defRPr lang="nb-NO"/>
            </a:defPPr>
            <a:lvl1pPr marL="0" algn="r" defTabSz="914400" rtl="0" eaLnBrk="1" latinLnBrk="0" hangingPunct="1">
              <a:defRPr sz="800" kern="1200">
                <a:solidFill>
                  <a:schemeClr val="tx1">
                    <a:tint val="75000"/>
                  </a:schemeClr>
                </a:solidFill>
                <a:latin typeface="Red Hat Display" panose="020105030402010603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18E239-D28D-0C42-AD73-DCC6F254EF40}" type="slidenum">
              <a:rPr lang="nb-NO" sz="1200" smtClean="0">
                <a:latin typeface="+mn-lt"/>
              </a:rPr>
              <a:pPr/>
              <a:t>‹#›</a:t>
            </a:fld>
            <a:endParaRPr lang="nb-NO" sz="1200">
              <a:latin typeface="+mn-lt"/>
            </a:endParaRPr>
          </a:p>
        </p:txBody>
      </p:sp>
      <p:pic>
        <p:nvPicPr>
          <p:cNvPr id="10" name="Bilde 9" descr="Et bilde som inneholder klokke, tegning, skilt, rom&#10;&#10;Automatisk generert beskrivelse">
            <a:extLst>
              <a:ext uri="{FF2B5EF4-FFF2-40B4-BE49-F238E27FC236}">
                <a16:creationId xmlns:a16="http://schemas.microsoft.com/office/drawing/2014/main" id="{F7FC5AEE-377B-4577-9F52-ABE89FACEC22}"/>
              </a:ext>
            </a:extLst>
          </p:cNvPr>
          <p:cNvPicPr>
            <a:picLocks noChangeAspect="1"/>
          </p:cNvPicPr>
          <p:nvPr userDrawn="1"/>
        </p:nvPicPr>
        <p:blipFill>
          <a:blip r:embed="rId3"/>
          <a:stretch>
            <a:fillRect/>
          </a:stretch>
        </p:blipFill>
        <p:spPr>
          <a:xfrm>
            <a:off x="11461319" y="6390001"/>
            <a:ext cx="262681" cy="248088"/>
          </a:xfrm>
          <a:prstGeom prst="rect">
            <a:avLst/>
          </a:prstGeom>
        </p:spPr>
      </p:pic>
    </p:spTree>
    <p:extLst>
      <p:ext uri="{BB962C8B-B14F-4D97-AF65-F5344CB8AC3E}">
        <p14:creationId xmlns:p14="http://schemas.microsoft.com/office/powerpoint/2010/main" val="3455416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46F59F6-F5A4-4FE7-B149-64AEBBDCCFED}"/>
              </a:ext>
            </a:extLst>
          </p:cNvPr>
          <p:cNvSpPr>
            <a:spLocks noGrp="1"/>
          </p:cNvSpPr>
          <p:nvPr>
            <p:ph type="title" hasCustomPrompt="1"/>
          </p:nvPr>
        </p:nvSpPr>
        <p:spPr/>
        <p:txBody>
          <a:bodyPr/>
          <a:lstStyle>
            <a:lvl1pPr>
              <a:defRPr sz="3600" b="1"/>
            </a:lvl1pPr>
          </a:lstStyle>
          <a:p>
            <a:r>
              <a:rPr lang="nb-NO" dirty="0"/>
              <a:t>OVERSKRIFT 36 </a:t>
            </a:r>
            <a:r>
              <a:rPr lang="nb-NO" dirty="0" err="1"/>
              <a:t>pt</a:t>
            </a:r>
            <a:r>
              <a:rPr lang="nb-NO" dirty="0"/>
              <a:t> Red Hat</a:t>
            </a:r>
          </a:p>
        </p:txBody>
      </p:sp>
      <p:sp>
        <p:nvSpPr>
          <p:cNvPr id="3" name="Plassholder for innhold 2">
            <a:extLst>
              <a:ext uri="{FF2B5EF4-FFF2-40B4-BE49-F238E27FC236}">
                <a16:creationId xmlns:a16="http://schemas.microsoft.com/office/drawing/2014/main" id="{ABD2C58A-67BD-4DCF-AD47-ACB09A6DBE45}"/>
              </a:ext>
            </a:extLst>
          </p:cNvPr>
          <p:cNvSpPr>
            <a:spLocks noGrp="1"/>
          </p:cNvSpPr>
          <p:nvPr>
            <p:ph sz="half" idx="1" hasCustomPrompt="1"/>
          </p:nvPr>
        </p:nvSpPr>
        <p:spPr>
          <a:xfrm>
            <a:off x="994668" y="1285461"/>
            <a:ext cx="5025132" cy="4891502"/>
          </a:xfrm>
        </p:spPr>
        <p:txBody>
          <a:bodyPr/>
          <a:lstStyle>
            <a:lvl1pPr>
              <a:defRPr/>
            </a:lvl1pPr>
            <a:lvl2pPr>
              <a:defRPr/>
            </a:lvl2pPr>
            <a:lvl3pPr>
              <a:defRPr/>
            </a:lvl3pPr>
            <a:lvl5pPr>
              <a:defRPr/>
            </a:lvl5pPr>
            <a:lvl6pPr>
              <a:defRPr/>
            </a:lvl6pPr>
          </a:lstStyle>
          <a:p>
            <a:pPr lvl="0"/>
            <a:r>
              <a:rPr lang="nb-NO" dirty="0"/>
              <a:t>Brødtekst 18 </a:t>
            </a:r>
            <a:r>
              <a:rPr lang="nb-NO" dirty="0" err="1"/>
              <a:t>pt</a:t>
            </a:r>
            <a:r>
              <a:rPr lang="nb-NO" dirty="0"/>
              <a:t> Red Hat</a:t>
            </a:r>
          </a:p>
          <a:p>
            <a:pPr lvl="1"/>
            <a:r>
              <a:rPr lang="nb-NO" dirty="0"/>
              <a:t>Underoverskrift 20 </a:t>
            </a:r>
            <a:r>
              <a:rPr lang="nb-NO" dirty="0" err="1"/>
              <a:t>pt</a:t>
            </a:r>
            <a:r>
              <a:rPr lang="nb-NO" dirty="0"/>
              <a:t> Red Hat</a:t>
            </a:r>
          </a:p>
          <a:p>
            <a:pPr lvl="2"/>
            <a:r>
              <a:rPr lang="nb-NO" dirty="0"/>
              <a:t>Andre nivå</a:t>
            </a:r>
          </a:p>
          <a:p>
            <a:pPr lvl="3"/>
            <a:r>
              <a:rPr lang="nb-NO" dirty="0"/>
              <a:t>Tredje nivå</a:t>
            </a:r>
          </a:p>
          <a:p>
            <a:pPr lvl="4"/>
            <a:r>
              <a:rPr lang="nb-NO" dirty="0"/>
              <a:t>Fjerde nivå</a:t>
            </a:r>
          </a:p>
          <a:p>
            <a:pPr lvl="5"/>
            <a:r>
              <a:rPr lang="nb-NO" dirty="0"/>
              <a:t>Femte nivå</a:t>
            </a:r>
          </a:p>
        </p:txBody>
      </p:sp>
      <p:sp>
        <p:nvSpPr>
          <p:cNvPr id="4" name="Plassholder for innhold 3">
            <a:extLst>
              <a:ext uri="{FF2B5EF4-FFF2-40B4-BE49-F238E27FC236}">
                <a16:creationId xmlns:a16="http://schemas.microsoft.com/office/drawing/2014/main" id="{D3A1E06F-A5F8-42E5-9CDE-A80F436EF8D5}"/>
              </a:ext>
            </a:extLst>
          </p:cNvPr>
          <p:cNvSpPr>
            <a:spLocks noGrp="1"/>
          </p:cNvSpPr>
          <p:nvPr>
            <p:ph sz="half" idx="2" hasCustomPrompt="1"/>
          </p:nvPr>
        </p:nvSpPr>
        <p:spPr>
          <a:xfrm>
            <a:off x="6172200" y="1285461"/>
            <a:ext cx="5014980" cy="4891502"/>
          </a:xfrm>
        </p:spPr>
        <p:txBody>
          <a:bodyPr/>
          <a:lstStyle>
            <a:lvl1pPr>
              <a:defRPr/>
            </a:lvl1pPr>
            <a:lvl2pPr>
              <a:defRPr/>
            </a:lvl2pPr>
            <a:lvl3pPr>
              <a:defRPr/>
            </a:lvl3pPr>
          </a:lstStyle>
          <a:p>
            <a:pPr lvl="0"/>
            <a:r>
              <a:rPr lang="nb-NO"/>
              <a:t>Brødtekst 18 </a:t>
            </a:r>
            <a:r>
              <a:rPr lang="nb-NO" err="1"/>
              <a:t>pt</a:t>
            </a:r>
            <a:r>
              <a:rPr lang="nb-NO"/>
              <a:t> Red Hat</a:t>
            </a:r>
          </a:p>
          <a:p>
            <a:pPr lvl="1"/>
            <a:r>
              <a:rPr lang="nb-NO"/>
              <a:t>Underoverskrift 20 </a:t>
            </a:r>
            <a:r>
              <a:rPr lang="nb-NO" err="1"/>
              <a:t>pt</a:t>
            </a:r>
            <a:r>
              <a:rPr lang="nb-NO"/>
              <a:t> Red Hat</a:t>
            </a:r>
          </a:p>
          <a:p>
            <a:pPr lvl="2"/>
            <a:r>
              <a:rPr lang="nb-NO"/>
              <a:t>Andre nivå</a:t>
            </a:r>
          </a:p>
          <a:p>
            <a:pPr lvl="3"/>
            <a:r>
              <a:rPr lang="nb-NO"/>
              <a:t>Tredje nivå</a:t>
            </a:r>
          </a:p>
          <a:p>
            <a:pPr lvl="4"/>
            <a:r>
              <a:rPr lang="nb-NO"/>
              <a:t>Fjerde nivå</a:t>
            </a:r>
          </a:p>
          <a:p>
            <a:pPr lvl="5"/>
            <a:r>
              <a:rPr lang="nb-NO"/>
              <a:t>Femte nivå</a:t>
            </a:r>
          </a:p>
        </p:txBody>
      </p:sp>
      <p:sp>
        <p:nvSpPr>
          <p:cNvPr id="12" name="Plassholder for lysbildenummer 5">
            <a:extLst>
              <a:ext uri="{FF2B5EF4-FFF2-40B4-BE49-F238E27FC236}">
                <a16:creationId xmlns:a16="http://schemas.microsoft.com/office/drawing/2014/main" id="{F7D64CD5-778D-42BD-B5C1-83146426849F}"/>
              </a:ext>
            </a:extLst>
          </p:cNvPr>
          <p:cNvSpPr txBox="1">
            <a:spLocks/>
          </p:cNvSpPr>
          <p:nvPr userDrawn="1"/>
        </p:nvSpPr>
        <p:spPr>
          <a:xfrm>
            <a:off x="0" y="6390000"/>
            <a:ext cx="342078" cy="468000"/>
          </a:xfrm>
          <a:prstGeom prst="rect">
            <a:avLst/>
          </a:prstGeom>
        </p:spPr>
        <p:txBody>
          <a:bodyPr vert="horz" lIns="0" tIns="0" rIns="0" bIns="0" rtlCol="0" anchor="t"/>
          <a:lstStyle>
            <a:defPPr>
              <a:defRPr lang="nb-NO"/>
            </a:defPPr>
            <a:lvl1pPr marL="0" algn="r" defTabSz="914400" rtl="0" eaLnBrk="1" latinLnBrk="0" hangingPunct="1">
              <a:defRPr sz="800" kern="1200">
                <a:solidFill>
                  <a:schemeClr val="tx1">
                    <a:tint val="75000"/>
                  </a:schemeClr>
                </a:solidFill>
                <a:latin typeface="Red Hat Display" panose="020105030402010603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b-NO"/>
          </a:p>
        </p:txBody>
      </p:sp>
      <p:pic>
        <p:nvPicPr>
          <p:cNvPr id="13" name="Bilde 12" descr="Et bilde som inneholder klokke, tegning, skilt, rom&#10;&#10;Automatisk generert beskrivelse">
            <a:extLst>
              <a:ext uri="{FF2B5EF4-FFF2-40B4-BE49-F238E27FC236}">
                <a16:creationId xmlns:a16="http://schemas.microsoft.com/office/drawing/2014/main" id="{F14608A5-307A-4124-8722-0CFA4226B89A}"/>
              </a:ext>
            </a:extLst>
          </p:cNvPr>
          <p:cNvPicPr>
            <a:picLocks noChangeAspect="1"/>
          </p:cNvPicPr>
          <p:nvPr userDrawn="1"/>
        </p:nvPicPr>
        <p:blipFill>
          <a:blip r:embed="rId2"/>
          <a:stretch>
            <a:fillRect/>
          </a:stretch>
        </p:blipFill>
        <p:spPr>
          <a:xfrm>
            <a:off x="11461319" y="6390001"/>
            <a:ext cx="262681" cy="248088"/>
          </a:xfrm>
          <a:prstGeom prst="rect">
            <a:avLst/>
          </a:prstGeom>
        </p:spPr>
      </p:pic>
      <p:cxnSp>
        <p:nvCxnSpPr>
          <p:cNvPr id="10" name="Rett linje 9">
            <a:extLst>
              <a:ext uri="{FF2B5EF4-FFF2-40B4-BE49-F238E27FC236}">
                <a16:creationId xmlns:a16="http://schemas.microsoft.com/office/drawing/2014/main" id="{3F74077E-94E2-458E-A894-8BAC00032DF5}"/>
              </a:ext>
            </a:extLst>
          </p:cNvPr>
          <p:cNvCxnSpPr>
            <a:cxnSpLocks/>
          </p:cNvCxnSpPr>
          <p:nvPr userDrawn="1"/>
        </p:nvCxnSpPr>
        <p:spPr>
          <a:xfrm>
            <a:off x="945900" y="232090"/>
            <a:ext cx="0" cy="64675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Rett linje 10">
            <a:extLst>
              <a:ext uri="{FF2B5EF4-FFF2-40B4-BE49-F238E27FC236}">
                <a16:creationId xmlns:a16="http://schemas.microsoft.com/office/drawing/2014/main" id="{335B3B6C-479C-41DD-8E20-22854A9B68A5}"/>
              </a:ext>
            </a:extLst>
          </p:cNvPr>
          <p:cNvCxnSpPr>
            <a:cxnSpLocks/>
          </p:cNvCxnSpPr>
          <p:nvPr userDrawn="1"/>
        </p:nvCxnSpPr>
        <p:spPr>
          <a:xfrm>
            <a:off x="921463" y="6390001"/>
            <a:ext cx="0" cy="46799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Plassholder for lysbildenummer 5">
            <a:extLst>
              <a:ext uri="{FF2B5EF4-FFF2-40B4-BE49-F238E27FC236}">
                <a16:creationId xmlns:a16="http://schemas.microsoft.com/office/drawing/2014/main" id="{9E345FBC-B3FD-4DFF-BFC0-D2277A672297}"/>
              </a:ext>
            </a:extLst>
          </p:cNvPr>
          <p:cNvSpPr txBox="1">
            <a:spLocks/>
          </p:cNvSpPr>
          <p:nvPr userDrawn="1"/>
        </p:nvSpPr>
        <p:spPr>
          <a:xfrm>
            <a:off x="121931" y="6390000"/>
            <a:ext cx="694929" cy="468000"/>
          </a:xfrm>
          <a:prstGeom prst="rect">
            <a:avLst/>
          </a:prstGeom>
        </p:spPr>
        <p:txBody>
          <a:bodyPr vert="horz" lIns="0" tIns="0" rIns="0" bIns="0" rtlCol="0" anchor="t"/>
          <a:lstStyle>
            <a:defPPr>
              <a:defRPr lang="nb-NO"/>
            </a:defPPr>
            <a:lvl1pPr marL="0" algn="r" defTabSz="914400" rtl="0" eaLnBrk="1" latinLnBrk="0" hangingPunct="1">
              <a:defRPr sz="800" kern="1200">
                <a:solidFill>
                  <a:schemeClr val="tx1">
                    <a:tint val="75000"/>
                  </a:schemeClr>
                </a:solidFill>
                <a:latin typeface="Red Hat Display" panose="020105030402010603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18E239-D28D-0C42-AD73-DCC6F254EF40}" type="slidenum">
              <a:rPr lang="nb-NO" sz="1200" smtClean="0">
                <a:latin typeface="+mn-lt"/>
              </a:rPr>
              <a:pPr/>
              <a:t>‹#›</a:t>
            </a:fld>
            <a:endParaRPr lang="nb-NO" sz="1200">
              <a:latin typeface="+mn-lt"/>
            </a:endParaRPr>
          </a:p>
        </p:txBody>
      </p:sp>
    </p:spTree>
    <p:extLst>
      <p:ext uri="{BB962C8B-B14F-4D97-AF65-F5344CB8AC3E}">
        <p14:creationId xmlns:p14="http://schemas.microsoft.com/office/powerpoint/2010/main" val="959923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2713970-1470-475E-BB01-F8B344CFA43E}"/>
              </a:ext>
            </a:extLst>
          </p:cNvPr>
          <p:cNvSpPr>
            <a:spLocks noGrp="1"/>
          </p:cNvSpPr>
          <p:nvPr>
            <p:ph type="title" hasCustomPrompt="1"/>
          </p:nvPr>
        </p:nvSpPr>
        <p:spPr/>
        <p:txBody>
          <a:bodyPr/>
          <a:lstStyle>
            <a:lvl1pPr>
              <a:defRPr sz="3600" b="1"/>
            </a:lvl1pPr>
          </a:lstStyle>
          <a:p>
            <a:r>
              <a:rPr lang="nb-NO" dirty="0"/>
              <a:t>OVERSKRIFT 36 </a:t>
            </a:r>
            <a:r>
              <a:rPr lang="nb-NO" dirty="0" err="1"/>
              <a:t>pt</a:t>
            </a:r>
            <a:r>
              <a:rPr lang="nb-NO" dirty="0"/>
              <a:t> Red Hat</a:t>
            </a:r>
          </a:p>
        </p:txBody>
      </p:sp>
      <p:sp>
        <p:nvSpPr>
          <p:cNvPr id="8" name="Plassholder for lysbildenummer 5">
            <a:extLst>
              <a:ext uri="{FF2B5EF4-FFF2-40B4-BE49-F238E27FC236}">
                <a16:creationId xmlns:a16="http://schemas.microsoft.com/office/drawing/2014/main" id="{A78DE69B-048E-41A0-8101-E05F0B810FF9}"/>
              </a:ext>
            </a:extLst>
          </p:cNvPr>
          <p:cNvSpPr txBox="1">
            <a:spLocks/>
          </p:cNvSpPr>
          <p:nvPr userDrawn="1"/>
        </p:nvSpPr>
        <p:spPr>
          <a:xfrm>
            <a:off x="0" y="6390000"/>
            <a:ext cx="342078" cy="468000"/>
          </a:xfrm>
          <a:prstGeom prst="rect">
            <a:avLst/>
          </a:prstGeom>
        </p:spPr>
        <p:txBody>
          <a:bodyPr vert="horz" lIns="0" tIns="0" rIns="0" bIns="0" rtlCol="0" anchor="t"/>
          <a:lstStyle>
            <a:defPPr>
              <a:defRPr lang="nb-NO"/>
            </a:defPPr>
            <a:lvl1pPr marL="0" algn="r" defTabSz="914400" rtl="0" eaLnBrk="1" latinLnBrk="0" hangingPunct="1">
              <a:defRPr sz="800" kern="1200">
                <a:solidFill>
                  <a:schemeClr val="tx1">
                    <a:tint val="75000"/>
                  </a:schemeClr>
                </a:solidFill>
                <a:latin typeface="Red Hat Display" panose="020105030402010603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b-NO"/>
          </a:p>
        </p:txBody>
      </p:sp>
      <p:pic>
        <p:nvPicPr>
          <p:cNvPr id="9" name="Bilde 8" descr="Et bilde som inneholder klokke, tegning, skilt, rom&#10;&#10;Automatisk generert beskrivelse">
            <a:extLst>
              <a:ext uri="{FF2B5EF4-FFF2-40B4-BE49-F238E27FC236}">
                <a16:creationId xmlns:a16="http://schemas.microsoft.com/office/drawing/2014/main" id="{6A3D7589-8F49-4ECA-B124-4F6FF8C61CFE}"/>
              </a:ext>
            </a:extLst>
          </p:cNvPr>
          <p:cNvPicPr>
            <a:picLocks noChangeAspect="1"/>
          </p:cNvPicPr>
          <p:nvPr userDrawn="1"/>
        </p:nvPicPr>
        <p:blipFill>
          <a:blip r:embed="rId2"/>
          <a:stretch>
            <a:fillRect/>
          </a:stretch>
        </p:blipFill>
        <p:spPr>
          <a:xfrm>
            <a:off x="11461319" y="6390001"/>
            <a:ext cx="262681" cy="248088"/>
          </a:xfrm>
          <a:prstGeom prst="rect">
            <a:avLst/>
          </a:prstGeom>
        </p:spPr>
      </p:pic>
      <p:cxnSp>
        <p:nvCxnSpPr>
          <p:cNvPr id="10" name="Rett linje 9">
            <a:extLst>
              <a:ext uri="{FF2B5EF4-FFF2-40B4-BE49-F238E27FC236}">
                <a16:creationId xmlns:a16="http://schemas.microsoft.com/office/drawing/2014/main" id="{D7D2AE64-FCDA-4FF9-AB92-0E1AD30C3E71}"/>
              </a:ext>
            </a:extLst>
          </p:cNvPr>
          <p:cNvCxnSpPr>
            <a:cxnSpLocks/>
          </p:cNvCxnSpPr>
          <p:nvPr userDrawn="1"/>
        </p:nvCxnSpPr>
        <p:spPr>
          <a:xfrm>
            <a:off x="945900" y="232090"/>
            <a:ext cx="0" cy="64675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Rett linje 10">
            <a:extLst>
              <a:ext uri="{FF2B5EF4-FFF2-40B4-BE49-F238E27FC236}">
                <a16:creationId xmlns:a16="http://schemas.microsoft.com/office/drawing/2014/main" id="{0C71F896-B890-4E4A-A577-29B441C49189}"/>
              </a:ext>
            </a:extLst>
          </p:cNvPr>
          <p:cNvCxnSpPr>
            <a:cxnSpLocks/>
          </p:cNvCxnSpPr>
          <p:nvPr userDrawn="1"/>
        </p:nvCxnSpPr>
        <p:spPr>
          <a:xfrm>
            <a:off x="921463" y="6390001"/>
            <a:ext cx="0" cy="46799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Plassholder for lysbildenummer 5">
            <a:extLst>
              <a:ext uri="{FF2B5EF4-FFF2-40B4-BE49-F238E27FC236}">
                <a16:creationId xmlns:a16="http://schemas.microsoft.com/office/drawing/2014/main" id="{BC0F425C-E89D-44BC-AC23-95729833D6E4}"/>
              </a:ext>
            </a:extLst>
          </p:cNvPr>
          <p:cNvSpPr txBox="1">
            <a:spLocks/>
          </p:cNvSpPr>
          <p:nvPr userDrawn="1"/>
        </p:nvSpPr>
        <p:spPr>
          <a:xfrm>
            <a:off x="121931" y="6390000"/>
            <a:ext cx="694929" cy="468000"/>
          </a:xfrm>
          <a:prstGeom prst="rect">
            <a:avLst/>
          </a:prstGeom>
        </p:spPr>
        <p:txBody>
          <a:bodyPr vert="horz" lIns="0" tIns="0" rIns="0" bIns="0" rtlCol="0" anchor="t"/>
          <a:lstStyle>
            <a:defPPr>
              <a:defRPr lang="nb-NO"/>
            </a:defPPr>
            <a:lvl1pPr marL="0" algn="r" defTabSz="914400" rtl="0" eaLnBrk="1" latinLnBrk="0" hangingPunct="1">
              <a:defRPr sz="800" kern="1200">
                <a:solidFill>
                  <a:schemeClr val="tx1">
                    <a:tint val="75000"/>
                  </a:schemeClr>
                </a:solidFill>
                <a:latin typeface="Red Hat Display" panose="020105030402010603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18E239-D28D-0C42-AD73-DCC6F254EF40}" type="slidenum">
              <a:rPr lang="nb-NO" sz="1200" smtClean="0">
                <a:latin typeface="+mn-lt"/>
              </a:rPr>
              <a:pPr/>
              <a:t>‹#›</a:t>
            </a:fld>
            <a:endParaRPr lang="nb-NO" sz="1200">
              <a:latin typeface="+mn-lt"/>
            </a:endParaRPr>
          </a:p>
        </p:txBody>
      </p:sp>
    </p:spTree>
    <p:extLst>
      <p:ext uri="{BB962C8B-B14F-4D97-AF65-F5344CB8AC3E}">
        <p14:creationId xmlns:p14="http://schemas.microsoft.com/office/powerpoint/2010/main" val="4133374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Kun bunnlinje">
    <p:spTree>
      <p:nvGrpSpPr>
        <p:cNvPr id="1" name=""/>
        <p:cNvGrpSpPr/>
        <p:nvPr/>
      </p:nvGrpSpPr>
      <p:grpSpPr>
        <a:xfrm>
          <a:off x="0" y="0"/>
          <a:ext cx="0" cy="0"/>
          <a:chOff x="0" y="0"/>
          <a:chExt cx="0" cy="0"/>
        </a:xfrm>
      </p:grpSpPr>
      <p:pic>
        <p:nvPicPr>
          <p:cNvPr id="7" name="Bilde 6" descr="Et bilde som inneholder klokke, tegning, skilt, rom&#10;&#10;Automatisk generert beskrivelse">
            <a:extLst>
              <a:ext uri="{FF2B5EF4-FFF2-40B4-BE49-F238E27FC236}">
                <a16:creationId xmlns:a16="http://schemas.microsoft.com/office/drawing/2014/main" id="{DCB9E027-B727-4E8B-9FCE-39E433C07FBD}"/>
              </a:ext>
            </a:extLst>
          </p:cNvPr>
          <p:cNvPicPr>
            <a:picLocks noChangeAspect="1"/>
          </p:cNvPicPr>
          <p:nvPr userDrawn="1"/>
        </p:nvPicPr>
        <p:blipFill>
          <a:blip r:embed="rId2"/>
          <a:stretch>
            <a:fillRect/>
          </a:stretch>
        </p:blipFill>
        <p:spPr>
          <a:xfrm>
            <a:off x="11461319" y="6390001"/>
            <a:ext cx="262681" cy="248088"/>
          </a:xfrm>
          <a:prstGeom prst="rect">
            <a:avLst/>
          </a:prstGeom>
        </p:spPr>
      </p:pic>
      <p:pic>
        <p:nvPicPr>
          <p:cNvPr id="9" name="Grafikk 8">
            <a:extLst>
              <a:ext uri="{FF2B5EF4-FFF2-40B4-BE49-F238E27FC236}">
                <a16:creationId xmlns:a16="http://schemas.microsoft.com/office/drawing/2014/main" id="{CCB8D499-95A8-45E1-B8E9-21804091A51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67325" y="3228975"/>
            <a:ext cx="1657350" cy="400050"/>
          </a:xfrm>
          <a:prstGeom prst="rect">
            <a:avLst/>
          </a:prstGeom>
        </p:spPr>
      </p:pic>
      <p:cxnSp>
        <p:nvCxnSpPr>
          <p:cNvPr id="10" name="Rett linje 9">
            <a:extLst>
              <a:ext uri="{FF2B5EF4-FFF2-40B4-BE49-F238E27FC236}">
                <a16:creationId xmlns:a16="http://schemas.microsoft.com/office/drawing/2014/main" id="{7BAD7954-A667-4E72-BA3F-8A95CDC6E706}"/>
              </a:ext>
            </a:extLst>
          </p:cNvPr>
          <p:cNvCxnSpPr>
            <a:cxnSpLocks/>
          </p:cNvCxnSpPr>
          <p:nvPr userDrawn="1"/>
        </p:nvCxnSpPr>
        <p:spPr>
          <a:xfrm>
            <a:off x="921463" y="6390001"/>
            <a:ext cx="0" cy="46799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Plassholder for lysbildenummer 5">
            <a:extLst>
              <a:ext uri="{FF2B5EF4-FFF2-40B4-BE49-F238E27FC236}">
                <a16:creationId xmlns:a16="http://schemas.microsoft.com/office/drawing/2014/main" id="{7456417E-994D-402B-A9B4-36F0C1D0CCF8}"/>
              </a:ext>
            </a:extLst>
          </p:cNvPr>
          <p:cNvSpPr txBox="1">
            <a:spLocks/>
          </p:cNvSpPr>
          <p:nvPr userDrawn="1"/>
        </p:nvSpPr>
        <p:spPr>
          <a:xfrm>
            <a:off x="121931" y="6390000"/>
            <a:ext cx="694929" cy="468000"/>
          </a:xfrm>
          <a:prstGeom prst="rect">
            <a:avLst/>
          </a:prstGeom>
        </p:spPr>
        <p:txBody>
          <a:bodyPr vert="horz" lIns="0" tIns="0" rIns="0" bIns="0" rtlCol="0" anchor="t"/>
          <a:lstStyle>
            <a:defPPr>
              <a:defRPr lang="nb-NO"/>
            </a:defPPr>
            <a:lvl1pPr marL="0" algn="r" defTabSz="914400" rtl="0" eaLnBrk="1" latinLnBrk="0" hangingPunct="1">
              <a:defRPr sz="800" kern="1200">
                <a:solidFill>
                  <a:schemeClr val="tx1">
                    <a:tint val="75000"/>
                  </a:schemeClr>
                </a:solidFill>
                <a:latin typeface="Red Hat Display" panose="020105030402010603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18E239-D28D-0C42-AD73-DCC6F254EF40}" type="slidenum">
              <a:rPr lang="nb-NO" sz="1200" smtClean="0">
                <a:latin typeface="+mn-lt"/>
              </a:rPr>
              <a:pPr/>
              <a:t>‹#›</a:t>
            </a:fld>
            <a:endParaRPr lang="nb-NO" sz="1200">
              <a:latin typeface="+mn-lt"/>
            </a:endParaRPr>
          </a:p>
        </p:txBody>
      </p:sp>
    </p:spTree>
    <p:extLst>
      <p:ext uri="{BB962C8B-B14F-4D97-AF65-F5344CB8AC3E}">
        <p14:creationId xmlns:p14="http://schemas.microsoft.com/office/powerpoint/2010/main" val="4166820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Rubrik och innehåll">
    <p:spTree>
      <p:nvGrpSpPr>
        <p:cNvPr id="1" name=""/>
        <p:cNvGrpSpPr/>
        <p:nvPr/>
      </p:nvGrpSpPr>
      <p:grpSpPr>
        <a:xfrm>
          <a:off x="0" y="0"/>
          <a:ext cx="0" cy="0"/>
          <a:chOff x="0" y="0"/>
          <a:chExt cx="0" cy="0"/>
        </a:xfrm>
      </p:grpSpPr>
      <p:pic>
        <p:nvPicPr>
          <p:cNvPr id="4" name="Bildobjekt 3" descr="38343_hogersida_2.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007600" y="0"/>
            <a:ext cx="2184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a:extLst>
              <a:ext uri="{FF2B5EF4-FFF2-40B4-BE49-F238E27FC236}">
                <a16:creationId xmlns:a16="http://schemas.microsoft.com/office/drawing/2014/main" id="{AF0DD756-7AF4-4579-9C5E-8BC06E829572}"/>
              </a:ext>
            </a:extLst>
          </p:cNvPr>
          <p:cNvSpPr/>
          <p:nvPr userDrawn="1"/>
        </p:nvSpPr>
        <p:spPr>
          <a:xfrm>
            <a:off x="0" y="5759451"/>
            <a:ext cx="12192000" cy="576263"/>
          </a:xfrm>
          <a:prstGeom prst="rect">
            <a:avLst/>
          </a:prstGeom>
          <a:solidFill>
            <a:srgbClr val="2D9E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defRPr/>
            </a:pPr>
            <a:endParaRPr lang="en-US" altLang="nb-NO" sz="2400">
              <a:solidFill>
                <a:srgbClr val="000100"/>
              </a:solidFill>
            </a:endParaRPr>
          </a:p>
        </p:txBody>
      </p:sp>
      <p:sp>
        <p:nvSpPr>
          <p:cNvPr id="3" name="Content Placeholder 2"/>
          <p:cNvSpPr>
            <a:spLocks noGrp="1"/>
          </p:cNvSpPr>
          <p:nvPr>
            <p:ph idx="1"/>
          </p:nvPr>
        </p:nvSpPr>
        <p:spPr>
          <a:xfrm>
            <a:off x="994668" y="1285461"/>
            <a:ext cx="8818405" cy="4267846"/>
          </a:xfrm>
        </p:spPr>
        <p:txBody>
          <a:bodyPr/>
          <a:lstStyle>
            <a:lvl1pPr marL="239994" indent="-239994">
              <a:buFont typeface="Arial"/>
              <a:buChar char="•"/>
              <a:defRPr sz="2667" b="0" i="0">
                <a:latin typeface="+mn-lt"/>
                <a:cs typeface="Myriad Pro Light"/>
              </a:defRPr>
            </a:lvl1pPr>
            <a:lvl2pPr>
              <a:defRPr sz="2667" b="0" i="0"/>
            </a:lvl2pPr>
            <a:lvl3pPr>
              <a:defRPr sz="2667" b="0" i="0"/>
            </a:lvl3p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8" name="Rubrik 7"/>
          <p:cNvSpPr>
            <a:spLocks noGrp="1"/>
          </p:cNvSpPr>
          <p:nvPr>
            <p:ph type="title" hasCustomPrompt="1"/>
          </p:nvPr>
        </p:nvSpPr>
        <p:spPr>
          <a:xfrm>
            <a:off x="994668" y="232091"/>
            <a:ext cx="8907615" cy="646749"/>
          </a:xfrm>
        </p:spPr>
        <p:txBody>
          <a:bodyPr/>
          <a:lstStyle>
            <a:lvl1pPr marL="72000" marR="0" indent="0" algn="l" defTabSz="914400" rtl="0" eaLnBrk="1" fontAlgn="auto" latinLnBrk="0" hangingPunct="1">
              <a:lnSpc>
                <a:spcPct val="90000"/>
              </a:lnSpc>
              <a:spcBef>
                <a:spcPct val="0"/>
              </a:spcBef>
              <a:spcAft>
                <a:spcPts val="0"/>
              </a:spcAft>
              <a:buClrTx/>
              <a:buSzTx/>
              <a:buFontTx/>
              <a:buNone/>
              <a:tabLst/>
              <a:defRPr sz="3600" b="1" i="1" u="sng">
                <a:solidFill>
                  <a:srgbClr val="000000"/>
                </a:solidFill>
                <a:latin typeface="+mj-lt"/>
              </a:defRPr>
            </a:lvl1pPr>
          </a:lstStyle>
          <a:p>
            <a:r>
              <a:rPr kumimoji="0" lang="nb-NO" sz="3200" b="0" i="0" u="none" strike="noStrike" kern="1200" cap="none" spc="0" normalizeH="0" baseline="0" noProof="0" dirty="0">
                <a:ln>
                  <a:noFill/>
                </a:ln>
                <a:solidFill>
                  <a:srgbClr val="00693C"/>
                </a:solidFill>
                <a:effectLst/>
                <a:uLnTx/>
                <a:uFillTx/>
                <a:latin typeface="Red Hat Display"/>
                <a:ea typeface="+mj-ea"/>
                <a:cs typeface="+mj-cs"/>
              </a:rPr>
              <a:t>OVERSKRIFT 32 </a:t>
            </a:r>
            <a:r>
              <a:rPr kumimoji="0" lang="nb-NO" sz="3200" b="0" i="0" u="none" strike="noStrike" kern="1200" cap="none" spc="0" normalizeH="0" baseline="0" noProof="0" dirty="0" err="1">
                <a:ln>
                  <a:noFill/>
                </a:ln>
                <a:solidFill>
                  <a:srgbClr val="00693C"/>
                </a:solidFill>
                <a:effectLst/>
                <a:uLnTx/>
                <a:uFillTx/>
                <a:latin typeface="Red Hat Display"/>
                <a:ea typeface="+mj-ea"/>
                <a:cs typeface="+mj-cs"/>
              </a:rPr>
              <a:t>pt</a:t>
            </a:r>
            <a:r>
              <a:rPr kumimoji="0" lang="nb-NO" sz="3200" b="0" i="0" u="none" strike="noStrike" kern="1200" cap="none" spc="0" normalizeH="0" baseline="0" noProof="0" dirty="0">
                <a:ln>
                  <a:noFill/>
                </a:ln>
                <a:solidFill>
                  <a:srgbClr val="00693C"/>
                </a:solidFill>
                <a:effectLst/>
                <a:uLnTx/>
                <a:uFillTx/>
                <a:latin typeface="Red Hat Display"/>
                <a:ea typeface="+mj-ea"/>
                <a:cs typeface="+mj-cs"/>
              </a:rPr>
              <a:t> Red Hat</a:t>
            </a:r>
            <a:endParaRPr lang="sv-SE" dirty="0"/>
          </a:p>
        </p:txBody>
      </p:sp>
    </p:spTree>
    <p:extLst>
      <p:ext uri="{BB962C8B-B14F-4D97-AF65-F5344CB8AC3E}">
        <p14:creationId xmlns:p14="http://schemas.microsoft.com/office/powerpoint/2010/main" val="330730453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Bakside kontaktinfo og ikoner">
    <p:spTree>
      <p:nvGrpSpPr>
        <p:cNvPr id="1" name=""/>
        <p:cNvGrpSpPr/>
        <p:nvPr/>
      </p:nvGrpSpPr>
      <p:grpSpPr>
        <a:xfrm>
          <a:off x="0" y="0"/>
          <a:ext cx="0" cy="0"/>
          <a:chOff x="0" y="0"/>
          <a:chExt cx="0" cy="0"/>
        </a:xfrm>
      </p:grpSpPr>
      <p:sp>
        <p:nvSpPr>
          <p:cNvPr id="18" name="Rektangel 17">
            <a:extLst>
              <a:ext uri="{FF2B5EF4-FFF2-40B4-BE49-F238E27FC236}">
                <a16:creationId xmlns:a16="http://schemas.microsoft.com/office/drawing/2014/main" id="{FAFD28C3-2DD1-4330-B329-F0BCF2960062}"/>
              </a:ext>
            </a:extLst>
          </p:cNvPr>
          <p:cNvSpPr/>
          <p:nvPr userDrawn="1"/>
        </p:nvSpPr>
        <p:spPr>
          <a:xfrm>
            <a:off x="2128603" y="2653259"/>
            <a:ext cx="7934794" cy="145404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5A498CAD-97B8-4629-952B-37F9435D1F02}"/>
              </a:ext>
            </a:extLst>
          </p:cNvPr>
          <p:cNvSpPr>
            <a:spLocks noGrp="1"/>
          </p:cNvSpPr>
          <p:nvPr>
            <p:ph type="title" hasCustomPrompt="1"/>
          </p:nvPr>
        </p:nvSpPr>
        <p:spPr>
          <a:xfrm>
            <a:off x="2152961" y="2910330"/>
            <a:ext cx="7886075" cy="1058863"/>
          </a:xfrm>
          <a:noFill/>
        </p:spPr>
        <p:txBody>
          <a:bodyPr wrap="none">
            <a:normAutofit/>
          </a:bodyPr>
          <a:lstStyle>
            <a:lvl1pPr>
              <a:defRPr sz="1600">
                <a:latin typeface="+mj-lt"/>
              </a:defRPr>
            </a:lvl1pPr>
          </a:lstStyle>
          <a:p>
            <a:r>
              <a:rPr lang="nb-NO">
                <a:effectLst/>
                <a:latin typeface="Arial Unicode MS" panose="020B0604020202020204" pitchFamily="34" charset="-128"/>
                <a:ea typeface="Arial Unicode MS" panose="020B0604020202020204" pitchFamily="34" charset="-128"/>
              </a:rPr>
              <a:t>F</a:t>
            </a:r>
            <a:r>
              <a:rPr lang="nb-NO" altLang="ja-JP">
                <a:effectLst/>
                <a:latin typeface="Arial Unicode MS" panose="020B0604020202020204" pitchFamily="34" charset="-128"/>
                <a:ea typeface="Arial Unicode MS" panose="020B0604020202020204" pitchFamily="34" charset="-128"/>
              </a:rPr>
              <a:t>ø</a:t>
            </a:r>
            <a:r>
              <a:rPr lang="nb-NO">
                <a:effectLst/>
                <a:latin typeface="Arial Unicode MS" panose="020B0604020202020204" pitchFamily="34" charset="-128"/>
                <a:ea typeface="Arial Unicode MS" panose="020B0604020202020204" pitchFamily="34" charset="-128"/>
              </a:rPr>
              <a:t>lg oss på: www.facebook.com/</a:t>
            </a:r>
            <a:r>
              <a:rPr lang="nb-NO" err="1">
                <a:effectLst/>
                <a:latin typeface="Arial Unicode MS" panose="020B0604020202020204" pitchFamily="34" charset="-128"/>
                <a:ea typeface="Arial Unicode MS" panose="020B0604020202020204" pitchFamily="34" charset="-128"/>
              </a:rPr>
              <a:t>ushtxxxx</a:t>
            </a:r>
            <a:r>
              <a:rPr lang="nb-NO">
                <a:effectLst/>
                <a:latin typeface="Arial Unicode MS" panose="020B0604020202020204" pitchFamily="34" charset="-128"/>
                <a:ea typeface="Arial Unicode MS" panose="020B0604020202020204" pitchFamily="34" charset="-128"/>
              </a:rPr>
              <a:t>.</a:t>
            </a:r>
            <a:br>
              <a:rPr lang="nb-NO">
                <a:effectLst/>
                <a:latin typeface="Arial Unicode MS" panose="020B0604020202020204" pitchFamily="34" charset="-128"/>
                <a:ea typeface="Arial Unicode MS" panose="020B0604020202020204" pitchFamily="34" charset="-128"/>
              </a:rPr>
            </a:br>
            <a:r>
              <a:rPr lang="nb-NO">
                <a:effectLst/>
                <a:latin typeface="Arial Unicode MS" panose="020B0604020202020204" pitchFamily="34" charset="-128"/>
                <a:ea typeface="Arial Unicode MS" panose="020B0604020202020204" pitchFamily="34" charset="-128"/>
              </a:rPr>
              <a:t>Kontakt oss på mail eller </a:t>
            </a:r>
            <a:r>
              <a:rPr lang="nb-NO" err="1">
                <a:effectLst/>
                <a:latin typeface="Arial Unicode MS" panose="020B0604020202020204" pitchFamily="34" charset="-128"/>
                <a:ea typeface="Arial Unicode MS" panose="020B0604020202020204" pitchFamily="34" charset="-128"/>
              </a:rPr>
              <a:t>tlf</a:t>
            </a:r>
            <a:r>
              <a:rPr lang="nb-NO">
                <a:effectLst/>
                <a:latin typeface="Arial Unicode MS" panose="020B0604020202020204" pitchFamily="34" charset="-128"/>
                <a:ea typeface="Arial Unicode MS" panose="020B0604020202020204" pitchFamily="34" charset="-128"/>
              </a:rPr>
              <a:t>: usht@xxxx.kommune.no, 12 34 56 78</a:t>
            </a:r>
            <a:br>
              <a:rPr lang="nb-NO">
                <a:effectLst/>
                <a:latin typeface="Arial Unicode MS" panose="020B0604020202020204" pitchFamily="34" charset="-128"/>
                <a:ea typeface="Arial Unicode MS" panose="020B0604020202020204" pitchFamily="34" charset="-128"/>
              </a:rPr>
            </a:br>
            <a:r>
              <a:rPr lang="nb-NO">
                <a:effectLst/>
                <a:latin typeface="Arial Unicode MS" panose="020B0604020202020204" pitchFamily="34" charset="-128"/>
                <a:ea typeface="Arial Unicode MS" panose="020B0604020202020204" pitchFamily="34" charset="-128"/>
              </a:rPr>
              <a:t>www.xxxx.kommune.no/usht eller www.utviklingssenter.no</a:t>
            </a:r>
          </a:p>
        </p:txBody>
      </p:sp>
      <p:pic>
        <p:nvPicPr>
          <p:cNvPr id="11" name="Bilde 10">
            <a:extLst>
              <a:ext uri="{FF2B5EF4-FFF2-40B4-BE49-F238E27FC236}">
                <a16:creationId xmlns:a16="http://schemas.microsoft.com/office/drawing/2014/main" id="{6AFA2000-963E-4E49-B282-6B5F00C6EA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94144" y="2376929"/>
            <a:ext cx="505969" cy="509017"/>
          </a:xfrm>
          <a:prstGeom prst="rect">
            <a:avLst/>
          </a:prstGeom>
        </p:spPr>
      </p:pic>
      <p:pic>
        <p:nvPicPr>
          <p:cNvPr id="12" name="Bilde 11">
            <a:extLst>
              <a:ext uri="{FF2B5EF4-FFF2-40B4-BE49-F238E27FC236}">
                <a16:creationId xmlns:a16="http://schemas.microsoft.com/office/drawing/2014/main" id="{223A75DF-F52C-43EE-8CD4-74242337B2C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61073" y="2376929"/>
            <a:ext cx="509017" cy="509017"/>
          </a:xfrm>
          <a:prstGeom prst="rect">
            <a:avLst/>
          </a:prstGeom>
        </p:spPr>
      </p:pic>
      <p:pic>
        <p:nvPicPr>
          <p:cNvPr id="13" name="Bilde 12">
            <a:extLst>
              <a:ext uri="{FF2B5EF4-FFF2-40B4-BE49-F238E27FC236}">
                <a16:creationId xmlns:a16="http://schemas.microsoft.com/office/drawing/2014/main" id="{9D5AEEF6-8428-4291-A5F3-A23CA88065A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131050" y="2379977"/>
            <a:ext cx="505969" cy="509017"/>
          </a:xfrm>
          <a:prstGeom prst="rect">
            <a:avLst/>
          </a:prstGeom>
        </p:spPr>
      </p:pic>
      <p:pic>
        <p:nvPicPr>
          <p:cNvPr id="14" name="Bilde 13">
            <a:extLst>
              <a:ext uri="{FF2B5EF4-FFF2-40B4-BE49-F238E27FC236}">
                <a16:creationId xmlns:a16="http://schemas.microsoft.com/office/drawing/2014/main" id="{D1F1B75A-018E-4E21-A919-8D9734BAC48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697979" y="2376929"/>
            <a:ext cx="505969" cy="509017"/>
          </a:xfrm>
          <a:prstGeom prst="rect">
            <a:avLst/>
          </a:prstGeom>
        </p:spPr>
      </p:pic>
    </p:spTree>
    <p:extLst>
      <p:ext uri="{BB962C8B-B14F-4D97-AF65-F5344CB8AC3E}">
        <p14:creationId xmlns:p14="http://schemas.microsoft.com/office/powerpoint/2010/main" val="3806518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kside med grått felt">
    <p:spTree>
      <p:nvGrpSpPr>
        <p:cNvPr id="1" name=""/>
        <p:cNvGrpSpPr/>
        <p:nvPr/>
      </p:nvGrpSpPr>
      <p:grpSpPr>
        <a:xfrm>
          <a:off x="0" y="0"/>
          <a:ext cx="0" cy="0"/>
          <a:chOff x="0" y="0"/>
          <a:chExt cx="0" cy="0"/>
        </a:xfrm>
      </p:grpSpPr>
      <p:sp>
        <p:nvSpPr>
          <p:cNvPr id="18" name="Rektangel 17">
            <a:extLst>
              <a:ext uri="{FF2B5EF4-FFF2-40B4-BE49-F238E27FC236}">
                <a16:creationId xmlns:a16="http://schemas.microsoft.com/office/drawing/2014/main" id="{FAFD28C3-2DD1-4330-B329-F0BCF2960062}"/>
              </a:ext>
            </a:extLst>
          </p:cNvPr>
          <p:cNvSpPr/>
          <p:nvPr userDrawn="1"/>
        </p:nvSpPr>
        <p:spPr>
          <a:xfrm>
            <a:off x="2128603" y="2653259"/>
            <a:ext cx="7934794" cy="145404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32372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69E011AA-64C1-4C36-A3CC-2BA9B11FAA6B}"/>
              </a:ext>
            </a:extLst>
          </p:cNvPr>
          <p:cNvSpPr>
            <a:spLocks noGrp="1"/>
          </p:cNvSpPr>
          <p:nvPr>
            <p:ph type="title"/>
          </p:nvPr>
        </p:nvSpPr>
        <p:spPr>
          <a:xfrm>
            <a:off x="994668" y="280847"/>
            <a:ext cx="10192512" cy="646749"/>
          </a:xfrm>
          <a:prstGeom prst="rect">
            <a:avLst/>
          </a:prstGeom>
        </p:spPr>
        <p:txBody>
          <a:bodyPr vert="horz" lIns="91440" tIns="45720" rIns="91440" bIns="45720" rtlCol="0" anchor="ctr">
            <a:noAutofit/>
          </a:bodyPr>
          <a:lstStyle/>
          <a:p>
            <a:r>
              <a:rPr lang="nb-NO" dirty="0"/>
              <a:t>OVERSKRIFT 36 </a:t>
            </a:r>
            <a:r>
              <a:rPr lang="nb-NO" dirty="0" err="1"/>
              <a:t>pt</a:t>
            </a:r>
            <a:r>
              <a:rPr lang="nb-NO" dirty="0"/>
              <a:t> Red Hat</a:t>
            </a:r>
          </a:p>
        </p:txBody>
      </p:sp>
      <p:sp>
        <p:nvSpPr>
          <p:cNvPr id="3" name="Plassholder for tekst 2">
            <a:extLst>
              <a:ext uri="{FF2B5EF4-FFF2-40B4-BE49-F238E27FC236}">
                <a16:creationId xmlns:a16="http://schemas.microsoft.com/office/drawing/2014/main" id="{625DBE2C-A110-4BBF-AD9E-E670AFD9DE43}"/>
              </a:ext>
            </a:extLst>
          </p:cNvPr>
          <p:cNvSpPr>
            <a:spLocks noGrp="1"/>
          </p:cNvSpPr>
          <p:nvPr>
            <p:ph type="body" idx="1"/>
          </p:nvPr>
        </p:nvSpPr>
        <p:spPr>
          <a:xfrm>
            <a:off x="994668" y="1285461"/>
            <a:ext cx="10192512" cy="4891502"/>
          </a:xfrm>
          <a:prstGeom prst="rect">
            <a:avLst/>
          </a:prstGeom>
        </p:spPr>
        <p:txBody>
          <a:bodyPr vert="horz" lIns="91440" tIns="45720" rIns="91440" bIns="45720" rtlCol="0">
            <a:normAutofit/>
          </a:bodyPr>
          <a:lstStyle/>
          <a:p>
            <a:pPr lvl="0"/>
            <a:r>
              <a:rPr lang="nb-NO"/>
              <a:t>Brødtekst 18 </a:t>
            </a:r>
            <a:r>
              <a:rPr lang="nb-NO" err="1"/>
              <a:t>pt</a:t>
            </a:r>
            <a:r>
              <a:rPr lang="nb-NO"/>
              <a:t> Red Hat</a:t>
            </a:r>
          </a:p>
          <a:p>
            <a:pPr lvl="1"/>
            <a:r>
              <a:rPr lang="nb-NO"/>
              <a:t>Underoverskrift 20 </a:t>
            </a:r>
            <a:r>
              <a:rPr lang="nb-NO" err="1"/>
              <a:t>pt</a:t>
            </a:r>
            <a:r>
              <a:rPr lang="nb-NO"/>
              <a:t> Red Hat</a:t>
            </a:r>
          </a:p>
          <a:p>
            <a:pPr lvl="2"/>
            <a:r>
              <a:rPr lang="nb-NO"/>
              <a:t>Andre nivå</a:t>
            </a:r>
          </a:p>
          <a:p>
            <a:pPr lvl="3"/>
            <a:r>
              <a:rPr lang="nb-NO"/>
              <a:t>Tredje nivå</a:t>
            </a:r>
          </a:p>
          <a:p>
            <a:pPr lvl="4"/>
            <a:r>
              <a:rPr lang="nb-NO"/>
              <a:t>Fjerde nivå</a:t>
            </a:r>
          </a:p>
          <a:p>
            <a:pPr lvl="5"/>
            <a:r>
              <a:rPr lang="nb-NO"/>
              <a:t>Femte nivå</a:t>
            </a:r>
          </a:p>
        </p:txBody>
      </p:sp>
    </p:spTree>
    <p:extLst>
      <p:ext uri="{BB962C8B-B14F-4D97-AF65-F5344CB8AC3E}">
        <p14:creationId xmlns:p14="http://schemas.microsoft.com/office/powerpoint/2010/main" val="1457147948"/>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50" r:id="rId3"/>
    <p:sldLayoutId id="2147483652" r:id="rId4"/>
    <p:sldLayoutId id="2147483654" r:id="rId5"/>
    <p:sldLayoutId id="2147483655" r:id="rId6"/>
    <p:sldLayoutId id="2147483681" r:id="rId7"/>
  </p:sldLayoutIdLst>
  <p:txStyles>
    <p:titleStyle>
      <a:lvl1pPr marL="72000" algn="l" defTabSz="914400" rtl="0" eaLnBrk="1" latinLnBrk="0" hangingPunct="1">
        <a:lnSpc>
          <a:spcPct val="90000"/>
        </a:lnSpc>
        <a:spcBef>
          <a:spcPct val="0"/>
        </a:spcBef>
        <a:buNone/>
        <a:defRPr sz="3600" b="1" kern="120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00000"/>
        </a:lnSpc>
        <a:spcBef>
          <a:spcPts val="500"/>
        </a:spcBef>
        <a:buSzPct val="100000"/>
        <a:buFont typeface="Arial" panose="020B0604020202020204" pitchFamily="34" charset="0"/>
        <a:buNone/>
        <a:defRPr sz="2000" kern="0" baseline="0">
          <a:solidFill>
            <a:schemeClr val="tx1"/>
          </a:solidFill>
          <a:latin typeface="+mj-lt"/>
          <a:ea typeface="+mn-ea"/>
          <a:cs typeface="+mn-cs"/>
        </a:defRPr>
      </a:lvl2pPr>
      <a:lvl3pPr marL="457200" indent="-457200" algn="l" defTabSz="914400" rtl="0" eaLnBrk="1" latinLnBrk="0" hangingPunct="1">
        <a:lnSpc>
          <a:spcPct val="90000"/>
        </a:lnSpc>
        <a:spcBef>
          <a:spcPts val="500"/>
        </a:spcBef>
        <a:buFontTx/>
        <a:buBlip>
          <a:blip r:embed="rId9"/>
        </a:buBlip>
        <a:defRPr sz="1800" kern="1200">
          <a:solidFill>
            <a:schemeClr val="tx1"/>
          </a:solidFill>
          <a:latin typeface="+mn-lt"/>
          <a:ea typeface="+mn-ea"/>
          <a:cs typeface="+mn-cs"/>
        </a:defRPr>
      </a:lvl3pPr>
      <a:lvl4pPr marL="457200" indent="-457200" algn="l" defTabSz="914400" rtl="0" eaLnBrk="1" latinLnBrk="0" hangingPunct="1">
        <a:lnSpc>
          <a:spcPct val="90000"/>
        </a:lnSpc>
        <a:spcBef>
          <a:spcPts val="500"/>
        </a:spcBef>
        <a:buClr>
          <a:schemeClr val="accent2"/>
        </a:buClr>
        <a:buSzPct val="100000"/>
        <a:buFontTx/>
        <a:buBlip>
          <a:blip r:embed="rId10"/>
        </a:buBlip>
        <a:defRPr sz="1800" kern="1200">
          <a:solidFill>
            <a:schemeClr val="tx1"/>
          </a:solidFill>
          <a:latin typeface="+mn-lt"/>
          <a:ea typeface="+mn-ea"/>
          <a:cs typeface="+mn-cs"/>
        </a:defRPr>
      </a:lvl4pPr>
      <a:lvl5pPr marL="457200" indent="-4572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514350" indent="-514350" algn="l" defTabSz="914400" rtl="0" eaLnBrk="1" latinLnBrk="0" hangingPunct="1">
        <a:lnSpc>
          <a:spcPct val="90000"/>
        </a:lnSpc>
        <a:spcBef>
          <a:spcPts val="500"/>
        </a:spcBef>
        <a:buClr>
          <a:schemeClr val="accent2"/>
        </a:buClr>
        <a:buFont typeface="+mj-lt"/>
        <a:buAutoNum type="arabicPeriod"/>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8951FB64-E40B-458D-AB95-A746432AE26B}"/>
              </a:ext>
            </a:extLst>
          </p:cNvPr>
          <p:cNvSpPr>
            <a:spLocks noGrp="1"/>
          </p:cNvSpPr>
          <p:nvPr>
            <p:ph type="title"/>
          </p:nvPr>
        </p:nvSpPr>
        <p:spPr>
          <a:xfrm>
            <a:off x="838200" y="2643630"/>
            <a:ext cx="10515600" cy="1325563"/>
          </a:xfrm>
          <a:prstGeom prst="rect">
            <a:avLst/>
          </a:prstGeom>
        </p:spPr>
        <p:txBody>
          <a:bodyPr vert="horz" lIns="91440" tIns="45720" rIns="91440" bIns="45720" rtlCol="0" anchor="ctr">
            <a:normAutofit/>
          </a:bodyPr>
          <a:lstStyle/>
          <a:p>
            <a:r>
              <a:rPr lang="nb-NO"/>
              <a:t>www.utviklingssenter.no</a:t>
            </a:r>
          </a:p>
        </p:txBody>
      </p:sp>
    </p:spTree>
    <p:extLst>
      <p:ext uri="{BB962C8B-B14F-4D97-AF65-F5344CB8AC3E}">
        <p14:creationId xmlns:p14="http://schemas.microsoft.com/office/powerpoint/2010/main" val="858576389"/>
      </p:ext>
    </p:extLst>
  </p:cSld>
  <p:clrMap bg1="lt1" tx1="dk1" bg2="lt2" tx2="dk2" accent1="accent1" accent2="accent2" accent3="accent3" accent4="accent4" accent5="accent5" accent6="accent6" hlink="hlink" folHlink="folHlink"/>
  <p:sldLayoutIdLst>
    <p:sldLayoutId id="2147483662" r:id="rId1"/>
    <p:sldLayoutId id="2147483672" r:id="rId2"/>
    <p:sldLayoutId id="2147483663" r:id="rId3"/>
  </p:sldLayoutIdLst>
  <p:txStyles>
    <p:titleStyle>
      <a:lvl1pPr algn="ctr" defTabSz="914400" rtl="0" eaLnBrk="1" latinLnBrk="0" hangingPunct="1">
        <a:lnSpc>
          <a:spcPct val="90000"/>
        </a:lnSpc>
        <a:spcBef>
          <a:spcPct val="0"/>
        </a:spcBef>
        <a:buNone/>
        <a:defRPr sz="4400" kern="1200">
          <a:solidFill>
            <a:schemeClr val="bg1"/>
          </a:solidFill>
          <a:latin typeface="Red Hat Display" panose="02010503040201060303"/>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9B9E994C-7315-4A1D-8F8D-299938E582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44F8B3E9-1F19-443C-8A3D-C272D15E9F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DD70667-44B7-4D8C-9621-2BB9830C11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F91A0A-3765-4A07-9C2D-2EF029BD97B4}" type="datetimeFigureOut">
              <a:rPr lang="nb-NO" smtClean="0"/>
              <a:t>15.12.2025</a:t>
            </a:fld>
            <a:endParaRPr lang="nb-NO"/>
          </a:p>
        </p:txBody>
      </p:sp>
      <p:sp>
        <p:nvSpPr>
          <p:cNvPr id="5" name="Plassholder for bunntekst 4">
            <a:extLst>
              <a:ext uri="{FF2B5EF4-FFF2-40B4-BE49-F238E27FC236}">
                <a16:creationId xmlns:a16="http://schemas.microsoft.com/office/drawing/2014/main" id="{7B2AD1A8-483D-4CA4-8DB2-6E52CADB75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5A0A90C3-4D39-469B-BA55-F9E0A6236B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C9238E-3B04-4D95-B5BD-F64889DE84EC}" type="slidenum">
              <a:rPr lang="nb-NO" smtClean="0"/>
              <a:t>‹#›</a:t>
            </a:fld>
            <a:endParaRPr lang="nb-NO"/>
          </a:p>
        </p:txBody>
      </p:sp>
    </p:spTree>
    <p:extLst>
      <p:ext uri="{BB962C8B-B14F-4D97-AF65-F5344CB8AC3E}">
        <p14:creationId xmlns:p14="http://schemas.microsoft.com/office/powerpoint/2010/main" val="3001486299"/>
      </p:ext>
    </p:extLst>
  </p:cSld>
  <p:clrMap bg1="lt1" tx1="dk1" bg2="lt2" tx2="dk2" accent1="accent1" accent2="accent2" accent3="accent3" accent4="accent4" accent5="accent5" accent6="accent6" hlink="hlink" folHlink="folHlink"/>
  <p:sldLayoutIdLst>
    <p:sldLayoutId id="2147483678" r:id="rId1"/>
    <p:sldLayoutId id="2147483673" r:id="rId2"/>
    <p:sldLayoutId id="2147483666" r:id="rId3"/>
    <p:sldLayoutId id="2147483674" r:id="rId4"/>
    <p:sldLayoutId id="2147483675" r:id="rId5"/>
    <p:sldLayoutId id="2147483676" r:id="rId6"/>
    <p:sldLayoutId id="2147483667" r:id="rId7"/>
    <p:sldLayoutId id="2147483677" r:id="rId8"/>
    <p:sldLayoutId id="2147483668" r:id="rId9"/>
    <p:sldLayoutId id="2147483669" r:id="rId10"/>
    <p:sldLayoutId id="2147483670" r:id="rId11"/>
    <p:sldLayoutId id="214748367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8951FB64-E40B-458D-AB95-A746432AE26B}"/>
              </a:ext>
            </a:extLst>
          </p:cNvPr>
          <p:cNvSpPr>
            <a:spLocks noGrp="1"/>
          </p:cNvSpPr>
          <p:nvPr>
            <p:ph type="title"/>
          </p:nvPr>
        </p:nvSpPr>
        <p:spPr>
          <a:xfrm>
            <a:off x="838200" y="2643630"/>
            <a:ext cx="10515600" cy="1325563"/>
          </a:xfrm>
          <a:prstGeom prst="rect">
            <a:avLst/>
          </a:prstGeom>
        </p:spPr>
        <p:txBody>
          <a:bodyPr vert="horz" lIns="91440" tIns="45720" rIns="91440" bIns="45720" rtlCol="0" anchor="ctr">
            <a:normAutofit/>
          </a:bodyPr>
          <a:lstStyle/>
          <a:p>
            <a:r>
              <a:rPr lang="nb-NO"/>
              <a:t>www.utviklingssenter.no</a:t>
            </a:r>
          </a:p>
        </p:txBody>
      </p:sp>
    </p:spTree>
    <p:extLst>
      <p:ext uri="{BB962C8B-B14F-4D97-AF65-F5344CB8AC3E}">
        <p14:creationId xmlns:p14="http://schemas.microsoft.com/office/powerpoint/2010/main" val="210321844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Lst>
  <p:txStyles>
    <p:title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46.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vimeo.com/394169992/609ffb6a78"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hyperlink" Target="https://vimeo.com/394170072/ba011749f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hyperlink" Target="https://vimeo.com/394170033/d10bb09e40"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kompetansebroen.no/vitaleparametere/?o=oa#1574260009596-8cfd5954-9fa9"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https://vimeo.com/394170210/ce97de1f4d"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vimeo.com/394170123/28435b2d99"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69.jpeg"/></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hyperlink" Target="https://vimeo.com/394170312/0d7002036f"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hyperlink" Target="https://vimeo.com/394170355/6aaaecc19a"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3" Type="http://schemas.openxmlformats.org/officeDocument/2006/relationships/hyperlink" Target="https://www.kompetansebroen.no/vitaleparametere/?o=oa#1574264072541-86b9de6e-6f99" TargetMode="External"/><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https://vimeo.com/394170251/37a7a35722" TargetMode="External"/><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75.png"/></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84.jpeg"/></Relationships>
</file>

<file path=ppt/slides/_rels/slide5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hyperlink" Target="http://glasgowcomascale.org/"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http://glasgowcomascale.org/" TargetMode="External"/><Relationship Id="rId2" Type="http://schemas.openxmlformats.org/officeDocument/2006/relationships/notesSlide" Target="../notesSlides/notesSlide60.xml"/><Relationship Id="rId1" Type="http://schemas.openxmlformats.org/officeDocument/2006/relationships/slideLayout" Target="../slideLayouts/slideLayout3.xml"/><Relationship Id="rId5" Type="http://schemas.openxmlformats.org/officeDocument/2006/relationships/image" Target="../media/image80.png"/><Relationship Id="rId4" Type="http://schemas.openxmlformats.org/officeDocument/2006/relationships/image" Target="../media/image86.png"/></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1.xml"/><Relationship Id="rId1" Type="http://schemas.openxmlformats.org/officeDocument/2006/relationships/slideLayout" Target="../slideLayouts/slideLayout3.xml"/><Relationship Id="rId5" Type="http://schemas.openxmlformats.org/officeDocument/2006/relationships/image" Target="../media/image89.png"/><Relationship Id="rId4" Type="http://schemas.openxmlformats.org/officeDocument/2006/relationships/image" Target="../media/image88.jpeg"/></Relationships>
</file>

<file path=ppt/slides/_rels/slide6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image" Target="../media/image94.png"/></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7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hyperlink" Target="http://www.utviklingssenter.no/" TargetMode="External"/><Relationship Id="rId2" Type="http://schemas.openxmlformats.org/officeDocument/2006/relationships/notesSlide" Target="../notesSlides/notesSlide73.xml"/><Relationship Id="rId1" Type="http://schemas.openxmlformats.org/officeDocument/2006/relationships/slideLayout" Target="../slideLayouts/slideLayout23.xml"/><Relationship Id="rId4" Type="http://schemas.openxmlformats.org/officeDocument/2006/relationships/hyperlink" Target="https://www.utviklingssenter.no/klinisk-observasjonskompetans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6" descr="Et bilde som inneholder person, Albue, klær, ledd&#10;&#10;KI-generert innhold kan være feil.">
            <a:extLst>
              <a:ext uri="{FF2B5EF4-FFF2-40B4-BE49-F238E27FC236}">
                <a16:creationId xmlns:a16="http://schemas.microsoft.com/office/drawing/2014/main" id="{B69AE66D-C2D4-3CDB-C651-24FC75F714AA}"/>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3917" t="25301" r="19579" b="22065"/>
          <a:stretch>
            <a:fillRect/>
          </a:stretch>
        </p:blipFill>
        <p:spPr>
          <a:xfrm>
            <a:off x="476250" y="1363663"/>
            <a:ext cx="11239500" cy="5003800"/>
          </a:xfrm>
        </p:spPr>
      </p:pic>
      <p:sp>
        <p:nvSpPr>
          <p:cNvPr id="8" name="Title 1">
            <a:extLst>
              <a:ext uri="{FF2B5EF4-FFF2-40B4-BE49-F238E27FC236}">
                <a16:creationId xmlns:a16="http://schemas.microsoft.com/office/drawing/2014/main" id="{E1D74E4C-ED64-521D-10DE-B1B7BBA89334}"/>
              </a:ext>
            </a:extLst>
          </p:cNvPr>
          <p:cNvSpPr>
            <a:spLocks noGrp="1"/>
          </p:cNvSpPr>
          <p:nvPr>
            <p:ph type="ctrTitle"/>
          </p:nvPr>
        </p:nvSpPr>
        <p:spPr>
          <a:xfrm>
            <a:off x="1576766" y="421923"/>
            <a:ext cx="6747163" cy="1543732"/>
          </a:xfrm>
        </p:spPr>
        <p:txBody>
          <a:bodyPr anchor="ctr">
            <a:normAutofit/>
          </a:bodyPr>
          <a:lstStyle/>
          <a:p>
            <a:r>
              <a:rPr lang="en-US" dirty="0" err="1"/>
              <a:t>KlinObsKommune</a:t>
            </a:r>
            <a:r>
              <a:rPr lang="en-US" dirty="0"/>
              <a:t> </a:t>
            </a:r>
            <a:br>
              <a:rPr lang="en-US" dirty="0"/>
            </a:br>
            <a:r>
              <a:rPr lang="en-US" b="0" dirty="0" err="1"/>
              <a:t>Grunnleggende</a:t>
            </a:r>
            <a:r>
              <a:rPr lang="en-US" b="0" dirty="0"/>
              <a:t> </a:t>
            </a:r>
            <a:r>
              <a:rPr lang="en-US" b="0" dirty="0" err="1"/>
              <a:t>ferdigheter</a:t>
            </a:r>
            <a:r>
              <a:rPr lang="en-US" b="0" dirty="0"/>
              <a:t> </a:t>
            </a:r>
            <a:r>
              <a:rPr lang="en-US" b="0" dirty="0" err="1"/>
              <a:t>trinn</a:t>
            </a:r>
            <a:r>
              <a:rPr lang="en-US" b="0" dirty="0"/>
              <a:t> 1</a:t>
            </a:r>
          </a:p>
        </p:txBody>
      </p:sp>
      <p:pic>
        <p:nvPicPr>
          <p:cNvPr id="4" name="Plassholder for bilde 4" descr="Et bilde som inneholder tekst&#10;&#10;Automatisk generert beskrivelse">
            <a:extLst>
              <a:ext uri="{FF2B5EF4-FFF2-40B4-BE49-F238E27FC236}">
                <a16:creationId xmlns:a16="http://schemas.microsoft.com/office/drawing/2014/main" id="{2FE73F4F-9648-E306-E730-7F2F544706F2}"/>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r="7534" b="3"/>
          <a:stretch/>
        </p:blipFill>
        <p:spPr>
          <a:xfrm>
            <a:off x="8482013" y="296863"/>
            <a:ext cx="3233737" cy="1206500"/>
          </a:xfrm>
          <a:noFill/>
        </p:spPr>
      </p:pic>
      <p:pic>
        <p:nvPicPr>
          <p:cNvPr id="9" name="Grafikk 8">
            <a:extLst>
              <a:ext uri="{FF2B5EF4-FFF2-40B4-BE49-F238E27FC236}">
                <a16:creationId xmlns:a16="http://schemas.microsoft.com/office/drawing/2014/main" id="{6E6C5F43-4D24-4F42-C699-87CE1794CC8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6550" y="6039562"/>
            <a:ext cx="11239200" cy="342891"/>
          </a:xfrm>
          <a:prstGeom prst="rect">
            <a:avLst/>
          </a:prstGeom>
        </p:spPr>
      </p:pic>
    </p:spTree>
    <p:extLst>
      <p:ext uri="{BB962C8B-B14F-4D97-AF65-F5344CB8AC3E}">
        <p14:creationId xmlns:p14="http://schemas.microsoft.com/office/powerpoint/2010/main" val="4134871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60AAFCD-FF55-A10C-7910-81B3DB473128}"/>
              </a:ext>
            </a:extLst>
          </p:cNvPr>
          <p:cNvSpPr>
            <a:spLocks noGrp="1"/>
          </p:cNvSpPr>
          <p:nvPr>
            <p:ph type="title"/>
          </p:nvPr>
        </p:nvSpPr>
        <p:spPr/>
        <p:txBody>
          <a:bodyPr/>
          <a:lstStyle/>
          <a:p>
            <a:r>
              <a:rPr lang="nn-NO" altLang="nb-NO" dirty="0" err="1">
                <a:cs typeface="Arial" pitchFamily="34" charset="0"/>
              </a:rPr>
              <a:t>Hva</a:t>
            </a:r>
            <a:r>
              <a:rPr lang="nn-NO" altLang="nb-NO" dirty="0">
                <a:cs typeface="Arial" pitchFamily="34" charset="0"/>
              </a:rPr>
              <a:t> er viktig i en pasientobservasjon?</a:t>
            </a:r>
            <a:endParaRPr lang="nb-NO" dirty="0"/>
          </a:p>
        </p:txBody>
      </p:sp>
      <p:sp>
        <p:nvSpPr>
          <p:cNvPr id="3" name="Plassholder for innhold 2">
            <a:extLst>
              <a:ext uri="{FF2B5EF4-FFF2-40B4-BE49-F238E27FC236}">
                <a16:creationId xmlns:a16="http://schemas.microsoft.com/office/drawing/2014/main" id="{835C6651-448D-CFAB-98A2-3AA512E022E9}"/>
              </a:ext>
            </a:extLst>
          </p:cNvPr>
          <p:cNvSpPr>
            <a:spLocks noGrp="1"/>
          </p:cNvSpPr>
          <p:nvPr>
            <p:ph idx="1"/>
          </p:nvPr>
        </p:nvSpPr>
        <p:spPr>
          <a:xfrm>
            <a:off x="994668" y="1285460"/>
            <a:ext cx="10192512" cy="1837119"/>
          </a:xfrm>
        </p:spPr>
        <p:txBody>
          <a:bodyPr>
            <a:noAutofit/>
          </a:bodyPr>
          <a:lstStyle/>
          <a:p>
            <a:pPr lvl="2">
              <a:spcAft>
                <a:spcPts val="1000"/>
              </a:spcAft>
            </a:pPr>
            <a:r>
              <a:rPr lang="nb-NO" sz="2800" b="1" dirty="0"/>
              <a:t>Hva</a:t>
            </a:r>
            <a:r>
              <a:rPr lang="nb-NO" sz="2800" dirty="0"/>
              <a:t> kjennetegner den syke pasienten? </a:t>
            </a:r>
            <a:r>
              <a:rPr lang="nb-NO" sz="2800" b="1" dirty="0"/>
              <a:t>Hva</a:t>
            </a:r>
            <a:r>
              <a:rPr lang="nb-NO" sz="2800" dirty="0"/>
              <a:t> ser vi etter?</a:t>
            </a:r>
          </a:p>
          <a:p>
            <a:pPr lvl="2">
              <a:spcAft>
                <a:spcPts val="1000"/>
              </a:spcAft>
            </a:pPr>
            <a:r>
              <a:rPr lang="nb-NO" sz="2800" b="1" dirty="0"/>
              <a:t>Hvorfor</a:t>
            </a:r>
            <a:r>
              <a:rPr lang="nb-NO" sz="2800" dirty="0"/>
              <a:t> ser vi etter nettopp dette? Er det noe som </a:t>
            </a:r>
            <a:r>
              <a:rPr lang="nb-NO" sz="2800" b="1" dirty="0"/>
              <a:t>ikke stemmer</a:t>
            </a:r>
            <a:r>
              <a:rPr lang="nb-NO" sz="2800" dirty="0"/>
              <a:t>?</a:t>
            </a:r>
          </a:p>
          <a:p>
            <a:pPr lvl="2">
              <a:spcAft>
                <a:spcPts val="1000"/>
              </a:spcAft>
            </a:pPr>
            <a:r>
              <a:rPr lang="nb-NO" sz="2800" b="1" dirty="0"/>
              <a:t>Hvordan</a:t>
            </a:r>
            <a:r>
              <a:rPr lang="nb-NO" sz="2800" dirty="0"/>
              <a:t> ser vi etter dette på en </a:t>
            </a:r>
            <a:r>
              <a:rPr lang="nb-NO" sz="2800" i="1" dirty="0"/>
              <a:t>systematisk og strukturert </a:t>
            </a:r>
            <a:r>
              <a:rPr lang="nb-NO" sz="2800" dirty="0"/>
              <a:t>måte? </a:t>
            </a:r>
          </a:p>
        </p:txBody>
      </p:sp>
      <p:sp>
        <p:nvSpPr>
          <p:cNvPr id="4" name="Plassholder for innhold 2">
            <a:extLst>
              <a:ext uri="{FF2B5EF4-FFF2-40B4-BE49-F238E27FC236}">
                <a16:creationId xmlns:a16="http://schemas.microsoft.com/office/drawing/2014/main" id="{D32AC62D-EDD6-5669-3668-44C1D965B9DC}"/>
              </a:ext>
            </a:extLst>
          </p:cNvPr>
          <p:cNvSpPr txBox="1">
            <a:spLocks/>
          </p:cNvSpPr>
          <p:nvPr/>
        </p:nvSpPr>
        <p:spPr>
          <a:xfrm>
            <a:off x="994668" y="3659010"/>
            <a:ext cx="10192512" cy="16620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00000"/>
              </a:lnSpc>
              <a:spcBef>
                <a:spcPts val="500"/>
              </a:spcBef>
              <a:buSzPct val="100000"/>
              <a:buFont typeface="Arial" panose="020B0604020202020204" pitchFamily="34" charset="0"/>
              <a:buNone/>
              <a:defRPr sz="2000" kern="0" baseline="0">
                <a:solidFill>
                  <a:schemeClr val="tx1"/>
                </a:solidFill>
                <a:latin typeface="+mj-lt"/>
                <a:ea typeface="+mn-ea"/>
                <a:cs typeface="+mn-cs"/>
              </a:defRPr>
            </a:lvl2pPr>
            <a:lvl3pPr marL="457200" indent="-45720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3pPr>
            <a:lvl4pPr marL="457200" indent="-457200" algn="l" defTabSz="914400" rtl="0" eaLnBrk="1" latinLnBrk="0" hangingPunct="1">
              <a:lnSpc>
                <a:spcPct val="90000"/>
              </a:lnSpc>
              <a:spcBef>
                <a:spcPts val="500"/>
              </a:spcBef>
              <a:buClr>
                <a:schemeClr val="accent2"/>
              </a:buClr>
              <a:buSzPct val="100000"/>
              <a:buFontTx/>
              <a:buBlip>
                <a:blip r:embed="rId4"/>
              </a:buBlip>
              <a:defRPr sz="1800" kern="1200">
                <a:solidFill>
                  <a:schemeClr val="tx1"/>
                </a:solidFill>
                <a:latin typeface="+mn-lt"/>
                <a:ea typeface="+mn-ea"/>
                <a:cs typeface="+mn-cs"/>
              </a:defRPr>
            </a:lvl4pPr>
            <a:lvl5pPr marL="457200" indent="-4572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514350" indent="-514350" algn="l" defTabSz="914400" rtl="0" eaLnBrk="1" latinLnBrk="0" hangingPunct="1">
              <a:lnSpc>
                <a:spcPct val="90000"/>
              </a:lnSpc>
              <a:spcBef>
                <a:spcPts val="500"/>
              </a:spcBef>
              <a:buClr>
                <a:schemeClr val="accent2"/>
              </a:buClr>
              <a:buFont typeface="+mj-lt"/>
              <a:buAutoNum type="arabicPeriod"/>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09585" eaLnBrk="0" fontAlgn="base" hangingPunct="0">
              <a:spcBef>
                <a:spcPct val="0"/>
              </a:spcBef>
              <a:spcAft>
                <a:spcPct val="0"/>
              </a:spcAft>
              <a:defRPr/>
            </a:pPr>
            <a:r>
              <a:rPr lang="nb-NO" altLang="nb-NO" sz="2800" dirty="0">
                <a:solidFill>
                  <a:srgbClr val="000000"/>
                </a:solidFill>
                <a:cs typeface="Arial" panose="020B0604020202020204" pitchFamily="34" charset="0"/>
              </a:rPr>
              <a:t>Hvis vi observerer </a:t>
            </a:r>
            <a:r>
              <a:rPr lang="nb-NO" altLang="nb-NO" sz="2800" b="1" dirty="0">
                <a:solidFill>
                  <a:srgbClr val="69BE28"/>
                </a:solidFill>
                <a:cs typeface="Arial" panose="020B0604020202020204" pitchFamily="34" charset="0"/>
              </a:rPr>
              <a:t>systematisk </a:t>
            </a:r>
            <a:r>
              <a:rPr lang="nb-NO" altLang="nb-NO" sz="2800" dirty="0">
                <a:solidFill>
                  <a:srgbClr val="000000"/>
                </a:solidFill>
                <a:cs typeface="Arial" panose="020B0604020202020204" pitchFamily="34" charset="0"/>
              </a:rPr>
              <a:t>etter ABCDE-metodikken,</a:t>
            </a:r>
            <a:r>
              <a:rPr lang="en-US" altLang="nb-NO" sz="2800" dirty="0">
                <a:solidFill>
                  <a:srgbClr val="000000"/>
                </a:solidFill>
                <a:cs typeface="Arial" panose="020B0604020202020204" pitchFamily="34" charset="0"/>
              </a:rPr>
              <a:t> </a:t>
            </a:r>
            <a:r>
              <a:rPr lang="nb-NO" altLang="nb-NO" sz="2800" dirty="0">
                <a:solidFill>
                  <a:srgbClr val="000000"/>
                </a:solidFill>
                <a:cs typeface="Arial" panose="020B0604020202020204" pitchFamily="34" charset="0"/>
              </a:rPr>
              <a:t>vet vi at vi oppdager de </a:t>
            </a:r>
            <a:r>
              <a:rPr lang="nb-NO" altLang="nb-NO" sz="2800" b="1" dirty="0">
                <a:solidFill>
                  <a:srgbClr val="69BE28"/>
                </a:solidFill>
                <a:cs typeface="Arial" panose="020B0604020202020204" pitchFamily="34" charset="0"/>
              </a:rPr>
              <a:t>mest alvorlige</a:t>
            </a:r>
            <a:r>
              <a:rPr lang="nb-NO" altLang="nb-NO" sz="2800" dirty="0">
                <a:solidFill>
                  <a:srgbClr val="000000"/>
                </a:solidFill>
                <a:cs typeface="Arial" panose="020B0604020202020204" pitchFamily="34" charset="0"/>
              </a:rPr>
              <a:t> avvikene først, </a:t>
            </a:r>
            <a:r>
              <a:rPr lang="en-US" altLang="nb-NO" sz="2800" dirty="0">
                <a:solidFill>
                  <a:srgbClr val="000000"/>
                </a:solidFill>
                <a:cs typeface="Arial" panose="020B0604020202020204" pitchFamily="34" charset="0"/>
              </a:rPr>
              <a:t>​</a:t>
            </a:r>
            <a:r>
              <a:rPr lang="nb-NO" altLang="nb-NO" sz="2800" dirty="0">
                <a:solidFill>
                  <a:srgbClr val="000000"/>
                </a:solidFill>
                <a:cs typeface="Arial" panose="020B0604020202020204" pitchFamily="34" charset="0"/>
              </a:rPr>
              <a:t>og at vi kan iverksette de </a:t>
            </a:r>
            <a:r>
              <a:rPr lang="nb-NO" altLang="nb-NO" sz="2800" b="1" dirty="0">
                <a:solidFill>
                  <a:srgbClr val="69BE28"/>
                </a:solidFill>
                <a:cs typeface="Arial" panose="020B0604020202020204" pitchFamily="34" charset="0"/>
              </a:rPr>
              <a:t>riktige tiltakene,</a:t>
            </a:r>
            <a:r>
              <a:rPr lang="nb-NO" altLang="nb-NO" sz="2800" dirty="0">
                <a:solidFill>
                  <a:srgbClr val="000000"/>
                </a:solidFill>
                <a:cs typeface="Arial" panose="020B0604020202020204" pitchFamily="34" charset="0"/>
              </a:rPr>
              <a:t> </a:t>
            </a:r>
            <a:r>
              <a:rPr lang="en-US" altLang="nb-NO" sz="2800" dirty="0">
                <a:solidFill>
                  <a:srgbClr val="000000"/>
                </a:solidFill>
                <a:cs typeface="Arial" panose="020B0604020202020204" pitchFamily="34" charset="0"/>
              </a:rPr>
              <a:t>​</a:t>
            </a:r>
            <a:r>
              <a:rPr lang="nb-NO" altLang="nb-NO" sz="2800" dirty="0">
                <a:solidFill>
                  <a:srgbClr val="000000"/>
                </a:solidFill>
                <a:cs typeface="Arial" panose="020B0604020202020204" pitchFamily="34" charset="0"/>
              </a:rPr>
              <a:t>så raskt som mulig i </a:t>
            </a:r>
            <a:r>
              <a:rPr lang="nb-NO" altLang="nb-NO" sz="2800" b="1" dirty="0">
                <a:solidFill>
                  <a:srgbClr val="69BE28"/>
                </a:solidFill>
                <a:cs typeface="Arial" panose="020B0604020202020204" pitchFamily="34" charset="0"/>
              </a:rPr>
              <a:t>rett rekkefølge</a:t>
            </a:r>
            <a:r>
              <a:rPr lang="nb-NO" altLang="nb-NO" sz="2800" dirty="0">
                <a:solidFill>
                  <a:srgbClr val="000000"/>
                </a:solidFill>
                <a:cs typeface="Arial" panose="020B0604020202020204" pitchFamily="34" charset="0"/>
              </a:rPr>
              <a:t>.</a:t>
            </a:r>
            <a:r>
              <a:rPr lang="en-US" altLang="nb-NO" sz="2800" dirty="0">
                <a:solidFill>
                  <a:srgbClr val="000000"/>
                </a:solidFill>
                <a:cs typeface="Arial" panose="020B0604020202020204" pitchFamily="34" charset="0"/>
              </a:rPr>
              <a:t>​</a:t>
            </a:r>
          </a:p>
        </p:txBody>
      </p:sp>
    </p:spTree>
    <p:extLst>
      <p:ext uri="{BB962C8B-B14F-4D97-AF65-F5344CB8AC3E}">
        <p14:creationId xmlns:p14="http://schemas.microsoft.com/office/powerpoint/2010/main" val="418754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2" name="Tittel 1"/>
          <p:cNvSpPr txBox="1">
            <a:spLocks/>
          </p:cNvSpPr>
          <p:nvPr/>
        </p:nvSpPr>
        <p:spPr bwMode="auto">
          <a:xfrm>
            <a:off x="1032222" y="280800"/>
            <a:ext cx="10972800"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609585" fontAlgn="base">
              <a:spcBef>
                <a:spcPct val="0"/>
              </a:spcBef>
              <a:spcAft>
                <a:spcPct val="0"/>
              </a:spcAft>
              <a:buNone/>
              <a:defRPr/>
            </a:pPr>
            <a:r>
              <a:rPr lang="nn-NO" altLang="nb-NO" sz="3600" b="1" dirty="0">
                <a:solidFill>
                  <a:schemeClr val="accent2"/>
                </a:solidFill>
                <a:latin typeface="+mj-lt"/>
                <a:cs typeface="Arial" pitchFamily="34" charset="0"/>
              </a:rPr>
              <a:t>ABCDE som observasjonsmetodikk</a:t>
            </a:r>
          </a:p>
        </p:txBody>
      </p:sp>
      <p:sp>
        <p:nvSpPr>
          <p:cNvPr id="3" name="TekstSylinder 2">
            <a:extLst>
              <a:ext uri="{FF2B5EF4-FFF2-40B4-BE49-F238E27FC236}">
                <a16:creationId xmlns:a16="http://schemas.microsoft.com/office/drawing/2014/main" id="{D2D52C11-A31E-4067-83FD-4B69055A6BEB}"/>
              </a:ext>
            </a:extLst>
          </p:cNvPr>
          <p:cNvSpPr txBox="1"/>
          <p:nvPr/>
        </p:nvSpPr>
        <p:spPr>
          <a:xfrm>
            <a:off x="1117360" y="1010200"/>
            <a:ext cx="4430244" cy="5239609"/>
          </a:xfrm>
          <a:prstGeom prst="rect">
            <a:avLst/>
          </a:prstGeom>
          <a:solidFill>
            <a:schemeClr val="bg1">
              <a:lumMod val="95000"/>
            </a:schemeClr>
          </a:solidFill>
        </p:spPr>
        <p:txBody>
          <a:bodyPr wrap="square" lIns="360000" tIns="360000" rIns="360000" bIns="360000" rtlCol="0">
            <a:noAutofit/>
          </a:bodyPr>
          <a:lstStyle/>
          <a:p>
            <a:pPr defTabSz="609585" eaLnBrk="0" fontAlgn="base" hangingPunct="0">
              <a:spcBef>
                <a:spcPct val="0"/>
              </a:spcBef>
              <a:spcAft>
                <a:spcPct val="0"/>
              </a:spcAft>
              <a:defRPr/>
            </a:pPr>
            <a:r>
              <a:rPr lang="nb-NO" sz="2400" dirty="0">
                <a:solidFill>
                  <a:prstClr val="black"/>
                </a:solidFill>
                <a:cs typeface="Arial" panose="020B0604020202020204" pitchFamily="34" charset="0"/>
              </a:rPr>
              <a:t>Verdier bør måles og dokumenteres hos alle i normal tilstand.</a:t>
            </a:r>
          </a:p>
          <a:p>
            <a:pPr defTabSz="609585" eaLnBrk="0" fontAlgn="base" hangingPunct="0">
              <a:spcBef>
                <a:spcPct val="0"/>
              </a:spcBef>
              <a:spcAft>
                <a:spcPct val="0"/>
              </a:spcAft>
              <a:defRPr/>
            </a:pPr>
            <a:endParaRPr lang="nb-NO" sz="2400" dirty="0">
              <a:solidFill>
                <a:prstClr val="black"/>
              </a:solidFill>
              <a:cs typeface="Arial" panose="020B0604020202020204" pitchFamily="34" charset="0"/>
            </a:endParaRPr>
          </a:p>
          <a:p>
            <a:pPr defTabSz="609585" eaLnBrk="0" fontAlgn="base" hangingPunct="0">
              <a:spcBef>
                <a:spcPct val="0"/>
              </a:spcBef>
              <a:spcAft>
                <a:spcPct val="0"/>
              </a:spcAft>
              <a:defRPr/>
            </a:pPr>
            <a:r>
              <a:rPr lang="nb-NO" sz="2400" b="1" dirty="0">
                <a:solidFill>
                  <a:prstClr val="black"/>
                </a:solidFill>
                <a:cs typeface="Arial" panose="020B0604020202020204" pitchFamily="34" charset="0"/>
              </a:rPr>
              <a:t>NB: </a:t>
            </a:r>
            <a:r>
              <a:rPr lang="nb-NO" sz="2400" dirty="0">
                <a:solidFill>
                  <a:prstClr val="black"/>
                </a:solidFill>
                <a:cs typeface="Arial" panose="020B0604020202020204" pitchFamily="34" charset="0"/>
              </a:rPr>
              <a:t>eldre har ofte andre «normalverdier», av den grunn er det svært viktig å ha tilgang til målinger i normal tilstand for å se etter endringer.</a:t>
            </a:r>
            <a:endParaRPr lang="nb-NO" sz="2400" dirty="0">
              <a:solidFill>
                <a:prstClr val="black"/>
              </a:solidFill>
            </a:endParaRPr>
          </a:p>
        </p:txBody>
      </p:sp>
      <p:graphicFrame>
        <p:nvGraphicFramePr>
          <p:cNvPr id="4" name="Tabell 3">
            <a:extLst>
              <a:ext uri="{FF2B5EF4-FFF2-40B4-BE49-F238E27FC236}">
                <a16:creationId xmlns:a16="http://schemas.microsoft.com/office/drawing/2014/main" id="{4899CE83-4D7A-2694-A3AF-010D87795D91}"/>
              </a:ext>
            </a:extLst>
          </p:cNvPr>
          <p:cNvGraphicFramePr>
            <a:graphicFrameLocks noGrp="1"/>
          </p:cNvGraphicFramePr>
          <p:nvPr>
            <p:extLst>
              <p:ext uri="{D42A27DB-BD31-4B8C-83A1-F6EECF244321}">
                <p14:modId xmlns:p14="http://schemas.microsoft.com/office/powerpoint/2010/main" val="1748794799"/>
              </p:ext>
            </p:extLst>
          </p:nvPr>
        </p:nvGraphicFramePr>
        <p:xfrm>
          <a:off x="6051536" y="1010203"/>
          <a:ext cx="5023104" cy="5239609"/>
        </p:xfrm>
        <a:graphic>
          <a:graphicData uri="http://schemas.openxmlformats.org/drawingml/2006/table">
            <a:tbl>
              <a:tblPr firstRow="1" bandRow="1">
                <a:tableStyleId>{5C22544A-7EE6-4342-B048-85BDC9FD1C3A}</a:tableStyleId>
              </a:tblPr>
              <a:tblGrid>
                <a:gridCol w="2511552">
                  <a:extLst>
                    <a:ext uri="{9D8B030D-6E8A-4147-A177-3AD203B41FA5}">
                      <a16:colId xmlns:a16="http://schemas.microsoft.com/office/drawing/2014/main" val="20000"/>
                    </a:ext>
                  </a:extLst>
                </a:gridCol>
                <a:gridCol w="2511552">
                  <a:extLst>
                    <a:ext uri="{9D8B030D-6E8A-4147-A177-3AD203B41FA5}">
                      <a16:colId xmlns:a16="http://schemas.microsoft.com/office/drawing/2014/main" val="20001"/>
                    </a:ext>
                  </a:extLst>
                </a:gridCol>
              </a:tblGrid>
              <a:tr h="583321">
                <a:tc>
                  <a:txBody>
                    <a:bodyPr/>
                    <a:lstStyle/>
                    <a:p>
                      <a:r>
                        <a:rPr lang="nb-NO" sz="2100" dirty="0"/>
                        <a:t>Vitalparametere</a:t>
                      </a:r>
                    </a:p>
                  </a:txBody>
                  <a:tcPr marL="121920" marR="121920" marT="60960" marB="60960">
                    <a:lnL w="381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r>
                        <a:rPr lang="nb-NO" sz="2100" dirty="0"/>
                        <a:t>Normalverdier</a:t>
                      </a:r>
                    </a:p>
                  </a:txBody>
                  <a:tcPr marL="121920" marR="121920" marT="60960" marB="60960">
                    <a:lnL w="28575" cap="flat" cmpd="sng" algn="ctr">
                      <a:solidFill>
                        <a:schemeClr val="bg1"/>
                      </a:solidFill>
                      <a:prstDash val="solid"/>
                      <a:round/>
                      <a:headEnd type="none" w="med" len="med"/>
                      <a:tailEnd type="none" w="med" len="med"/>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0"/>
                  </a:ext>
                </a:extLst>
              </a:tr>
              <a:tr h="625133">
                <a:tc>
                  <a:txBody>
                    <a:bodyPr/>
                    <a:lstStyle/>
                    <a:p>
                      <a:r>
                        <a:rPr lang="nb-NO" sz="1600" b="0" dirty="0"/>
                        <a:t>Respirasjonsfrekvens (RF)</a:t>
                      </a:r>
                    </a:p>
                  </a:txBody>
                  <a:tcPr marL="121920" marR="121920" marT="60960" marB="60960">
                    <a:lnL w="381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nb-NO" sz="1600" b="0" dirty="0"/>
                        <a:t>12-20/min</a:t>
                      </a:r>
                    </a:p>
                  </a:txBody>
                  <a:tcPr marL="121920" marR="121920" marT="60960" marB="60960">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612511">
                <a:tc>
                  <a:txBody>
                    <a:bodyPr/>
                    <a:lstStyle/>
                    <a:p>
                      <a:r>
                        <a:rPr lang="nb-NO" sz="1600" dirty="0"/>
                        <a:t>Oksygenmetning/ saturasjon/ SpO</a:t>
                      </a:r>
                      <a:r>
                        <a:rPr lang="nb-NO" sz="1600" baseline="-25000" dirty="0"/>
                        <a:t>2</a:t>
                      </a:r>
                    </a:p>
                  </a:txBody>
                  <a:tcPr marL="121920" marR="121920" marT="60960" marB="60960">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nb-NO" sz="1600" dirty="0"/>
                        <a:t>95 – 99%</a:t>
                      </a:r>
                    </a:p>
                  </a:txBody>
                  <a:tcPr marL="121920" marR="121920" marT="60960" marB="60960">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6125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600" dirty="0"/>
                        <a:t>Puls</a:t>
                      </a:r>
                    </a:p>
                  </a:txBody>
                  <a:tcPr marL="121920" marR="121920" marT="60960" marB="60960">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nb-NO" sz="1600" dirty="0"/>
                        <a:t>Regelmessig, </a:t>
                      </a:r>
                      <a:endParaRPr lang="nb-NO" dirty="0"/>
                    </a:p>
                    <a:p>
                      <a:pPr lvl="0">
                        <a:buNone/>
                      </a:pPr>
                      <a:r>
                        <a:rPr lang="nb-NO" sz="1600" dirty="0"/>
                        <a:t>55 – 90/min</a:t>
                      </a:r>
                    </a:p>
                  </a:txBody>
                  <a:tcPr marL="121920" marR="121920" marT="60960" marB="60960">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5223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600" dirty="0"/>
                        <a:t>Blodtrykk</a:t>
                      </a:r>
                    </a:p>
                  </a:txBody>
                  <a:tcPr marL="121920" marR="121920" marT="60960" marB="60960">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nb-NO" sz="1600" dirty="0"/>
                        <a:t>120/80 </a:t>
                      </a:r>
                      <a:r>
                        <a:rPr lang="nb-NO" sz="1600" dirty="0" err="1"/>
                        <a:t>mmHg</a:t>
                      </a:r>
                    </a:p>
                  </a:txBody>
                  <a:tcPr marL="121920" marR="121920" marT="60960" marB="60960">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609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600" dirty="0"/>
                        <a:t>Kapillær fylling</a:t>
                      </a:r>
                    </a:p>
                  </a:txBody>
                  <a:tcPr marL="121920" marR="121920" marT="60960" marB="60960">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nb-NO" sz="1600" dirty="0"/>
                        <a:t>Normal hudfarge innen 1-2 sekunder</a:t>
                      </a:r>
                    </a:p>
                  </a:txBody>
                  <a:tcPr marL="121920" marR="121920" marT="60960" marB="60960">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86158690"/>
                  </a:ext>
                </a:extLst>
              </a:tr>
              <a:tr h="449173">
                <a:tc>
                  <a:txBody>
                    <a:bodyPr/>
                    <a:lstStyle/>
                    <a:p>
                      <a:r>
                        <a:rPr lang="nb-NO" sz="1600" dirty="0"/>
                        <a:t>Bevissthet (ACVPU)</a:t>
                      </a:r>
                    </a:p>
                  </a:txBody>
                  <a:tcPr marL="121920" marR="121920" marT="60960" marB="60960">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nb-NO" sz="1600" dirty="0"/>
                        <a:t>Alert (våken)</a:t>
                      </a:r>
                    </a:p>
                  </a:txBody>
                  <a:tcPr marL="121920" marR="121920" marT="60960" marB="60960">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r h="612511">
                <a:tc>
                  <a:txBody>
                    <a:bodyPr/>
                    <a:lstStyle/>
                    <a:p>
                      <a:r>
                        <a:rPr lang="nb-NO" sz="1600" dirty="0">
                          <a:solidFill>
                            <a:schemeClr val="tx1"/>
                          </a:solidFill>
                        </a:rPr>
                        <a:t>Blodsukker </a:t>
                      </a:r>
                      <a:endParaRPr lang="nb-NO" sz="1600" dirty="0">
                        <a:solidFill>
                          <a:srgbClr val="FF0000"/>
                        </a:solidFill>
                      </a:endParaRPr>
                    </a:p>
                  </a:txBody>
                  <a:tcPr marL="121920" marR="121920" marT="60960" marB="60960">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600" dirty="0">
                          <a:solidFill>
                            <a:schemeClr val="tx1"/>
                          </a:solidFill>
                        </a:rPr>
                        <a:t>4 -7 </a:t>
                      </a:r>
                      <a:r>
                        <a:rPr lang="nb-NO" sz="1600" dirty="0" err="1">
                          <a:solidFill>
                            <a:schemeClr val="tx1"/>
                          </a:solidFill>
                        </a:rPr>
                        <a:t>mmol</a:t>
                      </a:r>
                      <a:r>
                        <a:rPr lang="nb-NO" sz="1600" dirty="0">
                          <a:solidFill>
                            <a:schemeClr val="tx1"/>
                          </a:solidFill>
                        </a:rPr>
                        <a:t>/liter</a:t>
                      </a:r>
                    </a:p>
                    <a:p>
                      <a:endParaRPr lang="nb-NO" sz="1600" dirty="0">
                        <a:solidFill>
                          <a:schemeClr val="tx1"/>
                        </a:solidFill>
                      </a:endParaRPr>
                    </a:p>
                  </a:txBody>
                  <a:tcPr marL="121920" marR="121920" marT="60960" marB="60960">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6"/>
                  </a:ext>
                </a:extLst>
              </a:tr>
              <a:tr h="6125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600" dirty="0"/>
                        <a:t>Temperatur</a:t>
                      </a:r>
                    </a:p>
                    <a:p>
                      <a:endParaRPr lang="nb-NO" sz="1600" dirty="0"/>
                    </a:p>
                  </a:txBody>
                  <a:tcPr marL="121920" marR="121920" marT="60960" marB="60960">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600" dirty="0"/>
                        <a:t>36.4 – 37.5 grader</a:t>
                      </a:r>
                    </a:p>
                    <a:p>
                      <a:endParaRPr lang="nb-NO" sz="1600" dirty="0"/>
                    </a:p>
                  </a:txBody>
                  <a:tcPr marL="121920" marR="121920" marT="60960" marB="60960">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08070637"/>
                  </a:ext>
                </a:extLst>
              </a:tr>
            </a:tbl>
          </a:graphicData>
        </a:graphic>
      </p:graphicFrame>
    </p:spTree>
    <p:extLst>
      <p:ext uri="{BB962C8B-B14F-4D97-AF65-F5344CB8AC3E}">
        <p14:creationId xmlns:p14="http://schemas.microsoft.com/office/powerpoint/2010/main" val="2105904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C2294F5-4BBC-3BC8-53B9-249B0F245CF9}"/>
              </a:ext>
            </a:extLst>
          </p:cNvPr>
          <p:cNvSpPr>
            <a:spLocks noGrp="1"/>
          </p:cNvSpPr>
          <p:nvPr>
            <p:ph type="title"/>
          </p:nvPr>
        </p:nvSpPr>
        <p:spPr/>
        <p:txBody>
          <a:bodyPr/>
          <a:lstStyle/>
          <a:p>
            <a:r>
              <a:rPr lang="nb-NO" dirty="0"/>
              <a:t>Pasientcase – Olga 84 år</a:t>
            </a:r>
          </a:p>
        </p:txBody>
      </p:sp>
      <p:pic>
        <p:nvPicPr>
          <p:cNvPr id="3" name="Picture 2">
            <a:extLst>
              <a:ext uri="{FF2B5EF4-FFF2-40B4-BE49-F238E27FC236}">
                <a16:creationId xmlns:a16="http://schemas.microsoft.com/office/drawing/2014/main" id="{40BCC572-C434-3C04-65EC-06D3E6EC1745}"/>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41" r="2429"/>
          <a:stretch>
            <a:fillRect/>
          </a:stretch>
        </p:blipFill>
        <p:spPr bwMode="auto">
          <a:xfrm>
            <a:off x="-5080" y="1285200"/>
            <a:ext cx="12197079" cy="557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0167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FD9F190-5CE7-D30E-05B8-685EE25CD057}"/>
              </a:ext>
            </a:extLst>
          </p:cNvPr>
          <p:cNvSpPr>
            <a:spLocks noGrp="1"/>
          </p:cNvSpPr>
          <p:nvPr>
            <p:ph type="title"/>
          </p:nvPr>
        </p:nvSpPr>
        <p:spPr/>
        <p:txBody>
          <a:bodyPr/>
          <a:lstStyle/>
          <a:p>
            <a:r>
              <a:rPr lang="nb-NO" dirty="0"/>
              <a:t>Å observere systematisk </a:t>
            </a:r>
          </a:p>
        </p:txBody>
      </p:sp>
      <p:sp>
        <p:nvSpPr>
          <p:cNvPr id="7" name="Plassholder for innhold 2">
            <a:extLst>
              <a:ext uri="{FF2B5EF4-FFF2-40B4-BE49-F238E27FC236}">
                <a16:creationId xmlns:a16="http://schemas.microsoft.com/office/drawing/2014/main" id="{8BC9A619-0544-776C-FBA0-E9FFC93720E9}"/>
              </a:ext>
            </a:extLst>
          </p:cNvPr>
          <p:cNvSpPr txBox="1">
            <a:spLocks/>
          </p:cNvSpPr>
          <p:nvPr/>
        </p:nvSpPr>
        <p:spPr>
          <a:xfrm>
            <a:off x="994668" y="1310890"/>
            <a:ext cx="10192512" cy="4891502"/>
          </a:xfrm>
          <a:prstGeom prst="rect">
            <a:avLst/>
          </a:prstGeom>
          <a:solidFill>
            <a:schemeClr val="bg1">
              <a:lumMod val="95000"/>
            </a:schemeClr>
          </a:solidFill>
        </p:spPr>
        <p:txBody>
          <a:bodyPr vert="horz" lIns="360000" tIns="360000" rIns="360000" bIns="36000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00000"/>
              </a:lnSpc>
              <a:spcBef>
                <a:spcPts val="500"/>
              </a:spcBef>
              <a:buSzPct val="100000"/>
              <a:buFont typeface="Arial" panose="020B0604020202020204" pitchFamily="34" charset="0"/>
              <a:buNone/>
              <a:defRPr sz="2000" kern="0" baseline="0">
                <a:solidFill>
                  <a:schemeClr val="tx1"/>
                </a:solidFill>
                <a:latin typeface="+mj-lt"/>
                <a:ea typeface="+mn-ea"/>
                <a:cs typeface="+mn-cs"/>
              </a:defRPr>
            </a:lvl2pPr>
            <a:lvl3pPr marL="457200" indent="-45720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3pPr>
            <a:lvl4pPr marL="457200" indent="-457200" algn="l" defTabSz="914400" rtl="0" eaLnBrk="1" latinLnBrk="0" hangingPunct="1">
              <a:lnSpc>
                <a:spcPct val="90000"/>
              </a:lnSpc>
              <a:spcBef>
                <a:spcPts val="500"/>
              </a:spcBef>
              <a:buClr>
                <a:schemeClr val="accent2"/>
              </a:buClr>
              <a:buSzPct val="100000"/>
              <a:buFontTx/>
              <a:buBlip>
                <a:blip r:embed="rId4"/>
              </a:buBlip>
              <a:defRPr sz="1800" kern="1200">
                <a:solidFill>
                  <a:schemeClr val="tx1"/>
                </a:solidFill>
                <a:latin typeface="+mn-lt"/>
                <a:ea typeface="+mn-ea"/>
                <a:cs typeface="+mn-cs"/>
              </a:defRPr>
            </a:lvl4pPr>
            <a:lvl5pPr marL="457200" indent="-4572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514350" indent="-514350" algn="l" defTabSz="914400" rtl="0" eaLnBrk="1" latinLnBrk="0" hangingPunct="1">
              <a:lnSpc>
                <a:spcPct val="90000"/>
              </a:lnSpc>
              <a:spcBef>
                <a:spcPts val="500"/>
              </a:spcBef>
              <a:buClr>
                <a:schemeClr val="accent2"/>
              </a:buClr>
              <a:buFont typeface="+mj-lt"/>
              <a:buAutoNum type="arabicPeriod"/>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09585">
              <a:lnSpc>
                <a:spcPct val="100000"/>
              </a:lnSpc>
              <a:spcBef>
                <a:spcPts val="0"/>
              </a:spcBef>
              <a:spcAft>
                <a:spcPts val="2000"/>
              </a:spcAft>
              <a:defRPr/>
            </a:pPr>
            <a:r>
              <a:rPr lang="nb-NO" sz="2400" b="1" dirty="0">
                <a:solidFill>
                  <a:schemeClr val="accent1"/>
                </a:solidFill>
                <a:latin typeface="+mj-lt"/>
                <a:cs typeface="Arial" panose="020B0604020202020204" pitchFamily="34" charset="0"/>
              </a:rPr>
              <a:t>Du kommer hjem til Olga – eller møter henne på sykehjemmet:</a:t>
            </a:r>
          </a:p>
          <a:p>
            <a:pPr defTabSz="609585">
              <a:lnSpc>
                <a:spcPct val="100000"/>
              </a:lnSpc>
              <a:spcBef>
                <a:spcPts val="0"/>
              </a:spcBef>
              <a:spcAft>
                <a:spcPts val="2000"/>
              </a:spcAft>
              <a:defRPr/>
            </a:pPr>
            <a:r>
              <a:rPr lang="nb-NO" sz="2400" dirty="0">
                <a:solidFill>
                  <a:prstClr val="black"/>
                </a:solidFill>
                <a:cs typeface="Arial"/>
              </a:rPr>
              <a:t>Olga Hansen er 84 år. Hun har det siste døgnet hatt lette ryggsmerter og vært tiltagende ustø. Dette har ført til økt hjelpebehov. </a:t>
            </a:r>
          </a:p>
          <a:p>
            <a:pPr defTabSz="609585">
              <a:lnSpc>
                <a:spcPct val="100000"/>
              </a:lnSpc>
              <a:spcBef>
                <a:spcPts val="0"/>
              </a:spcBef>
              <a:spcAft>
                <a:spcPts val="2000"/>
              </a:spcAft>
              <a:defRPr/>
            </a:pPr>
            <a:r>
              <a:rPr lang="nb-NO" sz="2400" dirty="0">
                <a:solidFill>
                  <a:prstClr val="black"/>
                </a:solidFill>
                <a:cs typeface="Arial"/>
              </a:rPr>
              <a:t>Kveldsvaktene har rapportert om konsentrert og illeluktende urin. </a:t>
            </a:r>
          </a:p>
          <a:p>
            <a:pPr defTabSz="609585">
              <a:lnSpc>
                <a:spcPct val="100000"/>
              </a:lnSpc>
              <a:spcBef>
                <a:spcPts val="0"/>
              </a:spcBef>
              <a:spcAft>
                <a:spcPts val="2000"/>
              </a:spcAft>
              <a:defRPr/>
            </a:pPr>
            <a:r>
              <a:rPr lang="nb-NO" sz="2400" dirty="0">
                <a:solidFill>
                  <a:prstClr val="black"/>
                </a:solidFill>
                <a:cs typeface="Arial"/>
              </a:rPr>
              <a:t>Dagvaktene går inn til henne om morgenen.</a:t>
            </a:r>
            <a:endParaRPr lang="nb-NO" sz="2400" dirty="0"/>
          </a:p>
        </p:txBody>
      </p:sp>
    </p:spTree>
    <p:extLst>
      <p:ext uri="{BB962C8B-B14F-4D97-AF65-F5344CB8AC3E}">
        <p14:creationId xmlns:p14="http://schemas.microsoft.com/office/powerpoint/2010/main" val="24558507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5CD5C-2F07-51B1-1696-E13BC34056D8}"/>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FDCB8DCF-409F-99D1-C171-6B7FC2B7C0F1}"/>
              </a:ext>
            </a:extLst>
          </p:cNvPr>
          <p:cNvSpPr>
            <a:spLocks noGrp="1"/>
          </p:cNvSpPr>
          <p:nvPr>
            <p:ph type="title"/>
          </p:nvPr>
        </p:nvSpPr>
        <p:spPr/>
        <p:txBody>
          <a:bodyPr/>
          <a:lstStyle/>
          <a:p>
            <a:r>
              <a:rPr lang="nb-NO" dirty="0"/>
              <a:t>Funn etter ABCDE</a:t>
            </a:r>
          </a:p>
        </p:txBody>
      </p:sp>
      <p:sp>
        <p:nvSpPr>
          <p:cNvPr id="8" name="Plassholder for innhold 2">
            <a:extLst>
              <a:ext uri="{FF2B5EF4-FFF2-40B4-BE49-F238E27FC236}">
                <a16:creationId xmlns:a16="http://schemas.microsoft.com/office/drawing/2014/main" id="{7E6700C4-1F8D-15DD-8C37-5C514C787808}"/>
              </a:ext>
            </a:extLst>
          </p:cNvPr>
          <p:cNvSpPr txBox="1">
            <a:spLocks/>
          </p:cNvSpPr>
          <p:nvPr/>
        </p:nvSpPr>
        <p:spPr bwMode="auto">
          <a:xfrm>
            <a:off x="994668" y="1310892"/>
            <a:ext cx="10192511" cy="4891502"/>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60000" tIns="360000" rIns="360000" bIns="36000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defTabSz="609585" eaLnBrk="1" fontAlgn="auto" hangingPunct="1">
              <a:spcBef>
                <a:spcPts val="0"/>
              </a:spcBef>
              <a:spcAft>
                <a:spcPts val="2000"/>
              </a:spcAft>
              <a:buNone/>
              <a:defRPr/>
            </a:pPr>
            <a:r>
              <a:rPr lang="nb-NO" sz="2400" b="1" dirty="0">
                <a:solidFill>
                  <a:schemeClr val="accent1"/>
                </a:solidFill>
                <a:latin typeface="+mj-lt"/>
                <a:cs typeface="Arial"/>
              </a:rPr>
              <a:t>Observasjon og målinger viser:</a:t>
            </a:r>
          </a:p>
          <a:p>
            <a:pPr marL="0" indent="0" defTabSz="609585" eaLnBrk="1" fontAlgn="auto" hangingPunct="1">
              <a:spcBef>
                <a:spcPts val="0"/>
              </a:spcBef>
              <a:spcAft>
                <a:spcPts val="2000"/>
              </a:spcAft>
              <a:buNone/>
              <a:defRPr/>
            </a:pPr>
            <a:r>
              <a:rPr lang="nb-NO" sz="2400" b="1" dirty="0">
                <a:solidFill>
                  <a:prstClr val="black"/>
                </a:solidFill>
                <a:cs typeface="Arial"/>
              </a:rPr>
              <a:t>A </a:t>
            </a:r>
            <a:r>
              <a:rPr lang="nb-NO" sz="2400" dirty="0">
                <a:solidFill>
                  <a:prstClr val="black"/>
                </a:solidFill>
                <a:cs typeface="Arial"/>
              </a:rPr>
              <a:t>- Frie luftveier </a:t>
            </a:r>
          </a:p>
          <a:p>
            <a:pPr marL="0" indent="0" defTabSz="609585" eaLnBrk="1" fontAlgn="auto" hangingPunct="1">
              <a:spcBef>
                <a:spcPts val="0"/>
              </a:spcBef>
              <a:spcAft>
                <a:spcPts val="2000"/>
              </a:spcAft>
              <a:buNone/>
              <a:defRPr/>
            </a:pPr>
            <a:r>
              <a:rPr lang="nb-NO" sz="2400" b="1" dirty="0">
                <a:solidFill>
                  <a:prstClr val="black"/>
                </a:solidFill>
                <a:cs typeface="Arial"/>
              </a:rPr>
              <a:t>B </a:t>
            </a:r>
            <a:r>
              <a:rPr lang="nb-NO" sz="2400" dirty="0">
                <a:solidFill>
                  <a:prstClr val="black"/>
                </a:solidFill>
                <a:cs typeface="Arial"/>
              </a:rPr>
              <a:t>- Respirasjonsfrekvens 26, rask men uanstrengt respirasjon. SpO</a:t>
            </a:r>
            <a:r>
              <a:rPr lang="nb-NO" sz="2400" baseline="-25000" dirty="0">
                <a:solidFill>
                  <a:prstClr val="black"/>
                </a:solidFill>
                <a:cs typeface="Arial"/>
              </a:rPr>
              <a:t>2</a:t>
            </a:r>
            <a:r>
              <a:rPr lang="nb-NO" sz="2400" dirty="0">
                <a:solidFill>
                  <a:prstClr val="black"/>
                </a:solidFill>
                <a:cs typeface="Arial"/>
              </a:rPr>
              <a:t> (oksygenmetning) 93%</a:t>
            </a:r>
          </a:p>
          <a:p>
            <a:pPr marL="0" indent="0" defTabSz="609585" eaLnBrk="1" fontAlgn="auto" hangingPunct="1">
              <a:spcBef>
                <a:spcPts val="0"/>
              </a:spcBef>
              <a:spcAft>
                <a:spcPts val="2000"/>
              </a:spcAft>
              <a:buNone/>
              <a:defRPr/>
            </a:pPr>
            <a:r>
              <a:rPr lang="nb-NO" sz="2400" b="1" dirty="0">
                <a:solidFill>
                  <a:prstClr val="black"/>
                </a:solidFill>
                <a:cs typeface="Arial"/>
              </a:rPr>
              <a:t>C – </a:t>
            </a:r>
            <a:r>
              <a:rPr lang="nb-NO" sz="2400" dirty="0">
                <a:solidFill>
                  <a:prstClr val="black"/>
                </a:solidFill>
                <a:cs typeface="Arial"/>
              </a:rPr>
              <a:t>Blodtrykk 95/45, puls 125 uregelmessig, klam og blek hud, kald perifert </a:t>
            </a:r>
          </a:p>
          <a:p>
            <a:pPr marL="0" indent="0" defTabSz="609585" eaLnBrk="1" fontAlgn="auto" hangingPunct="1">
              <a:spcBef>
                <a:spcPts val="0"/>
              </a:spcBef>
              <a:spcAft>
                <a:spcPts val="2000"/>
              </a:spcAft>
              <a:buNone/>
              <a:defRPr/>
            </a:pPr>
            <a:r>
              <a:rPr lang="nb-NO" sz="2400" b="1" dirty="0">
                <a:solidFill>
                  <a:prstClr val="black"/>
                </a:solidFill>
                <a:cs typeface="Arial"/>
              </a:rPr>
              <a:t>D</a:t>
            </a:r>
            <a:r>
              <a:rPr lang="nb-NO" sz="2400" dirty="0">
                <a:solidFill>
                  <a:prstClr val="black"/>
                </a:solidFill>
                <a:cs typeface="Arial"/>
              </a:rPr>
              <a:t> -  Nyoppstått forvirring, ingen funn på Prate Smile Løfte, blodsukker 5,2 </a:t>
            </a:r>
          </a:p>
          <a:p>
            <a:pPr marL="0" indent="0" defTabSz="609585" eaLnBrk="1" fontAlgn="auto" hangingPunct="1">
              <a:spcBef>
                <a:spcPts val="0"/>
              </a:spcBef>
              <a:spcAft>
                <a:spcPts val="2000"/>
              </a:spcAft>
              <a:buNone/>
              <a:defRPr/>
            </a:pPr>
            <a:r>
              <a:rPr lang="nb-NO" sz="2400" b="1" dirty="0">
                <a:solidFill>
                  <a:prstClr val="black"/>
                </a:solidFill>
                <a:cs typeface="Arial"/>
              </a:rPr>
              <a:t>E </a:t>
            </a:r>
            <a:r>
              <a:rPr lang="nb-NO" sz="2400" dirty="0">
                <a:solidFill>
                  <a:prstClr val="black"/>
                </a:solidFill>
                <a:cs typeface="Arial"/>
              </a:rPr>
              <a:t>- </a:t>
            </a:r>
            <a:r>
              <a:rPr lang="nb-NO" sz="2400" dirty="0" err="1">
                <a:solidFill>
                  <a:prstClr val="black"/>
                </a:solidFill>
                <a:cs typeface="Arial"/>
              </a:rPr>
              <a:t>Tempratur</a:t>
            </a:r>
            <a:r>
              <a:rPr lang="nb-NO" sz="2400" dirty="0">
                <a:solidFill>
                  <a:prstClr val="black"/>
                </a:solidFill>
                <a:cs typeface="Arial"/>
              </a:rPr>
              <a:t> 36,2. Klager på smerter nedre del av rygg/mage. Har tisset seg ut, urin er illeluktende</a:t>
            </a:r>
            <a:endParaRPr lang="nb-NO" sz="2133"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185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03E82-8C0E-7F2D-0CB6-1F1D885972F8}"/>
            </a:ext>
          </a:extLst>
        </p:cNvPr>
        <p:cNvGrpSpPr/>
        <p:nvPr/>
      </p:nvGrpSpPr>
      <p:grpSpPr>
        <a:xfrm>
          <a:off x="0" y="0"/>
          <a:ext cx="0" cy="0"/>
          <a:chOff x="0" y="0"/>
          <a:chExt cx="0" cy="0"/>
        </a:xfrm>
      </p:grpSpPr>
      <p:sp>
        <p:nvSpPr>
          <p:cNvPr id="6" name="Rektangel 5">
            <a:extLst>
              <a:ext uri="{FF2B5EF4-FFF2-40B4-BE49-F238E27FC236}">
                <a16:creationId xmlns:a16="http://schemas.microsoft.com/office/drawing/2014/main" id="{D4CDFB05-3F04-64F8-E4F7-267448BC1082}"/>
              </a:ext>
            </a:extLst>
          </p:cNvPr>
          <p:cNvSpPr/>
          <p:nvPr/>
        </p:nvSpPr>
        <p:spPr>
          <a:xfrm>
            <a:off x="189186" y="110359"/>
            <a:ext cx="945931" cy="8513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a:extLst>
              <a:ext uri="{FF2B5EF4-FFF2-40B4-BE49-F238E27FC236}">
                <a16:creationId xmlns:a16="http://schemas.microsoft.com/office/drawing/2014/main" id="{9A9BC773-0591-D0CB-72C2-BC74443CE0E2}"/>
              </a:ext>
            </a:extLst>
          </p:cNvPr>
          <p:cNvSpPr>
            <a:spLocks noGrp="1"/>
          </p:cNvSpPr>
          <p:nvPr>
            <p:ph idx="1"/>
          </p:nvPr>
        </p:nvSpPr>
        <p:spPr>
          <a:xfrm>
            <a:off x="994668" y="983249"/>
            <a:ext cx="10192512" cy="4891502"/>
          </a:xfrm>
          <a:solidFill>
            <a:srgbClr val="FEF2EA"/>
          </a:solidFill>
          <a:ln w="25400">
            <a:solidFill>
              <a:schemeClr val="accent5"/>
            </a:solidFill>
            <a:miter lim="800000"/>
          </a:ln>
        </p:spPr>
        <p:txBody>
          <a:bodyPr lIns="360000" tIns="360000" rIns="360000" bIns="360000">
            <a:normAutofit lnSpcReduction="10000"/>
          </a:bodyPr>
          <a:lstStyle/>
          <a:p>
            <a:pPr defTabSz="609585" eaLnBrk="0" fontAlgn="base" hangingPunct="0">
              <a:lnSpc>
                <a:spcPct val="100000"/>
              </a:lnSpc>
              <a:spcBef>
                <a:spcPct val="0"/>
              </a:spcBef>
              <a:spcAft>
                <a:spcPts val="2000"/>
              </a:spcAft>
              <a:defRPr/>
            </a:pPr>
            <a:r>
              <a:rPr lang="nb-NO" sz="2800" b="1" dirty="0">
                <a:solidFill>
                  <a:prstClr val="black"/>
                </a:solidFill>
                <a:latin typeface="+mj-lt"/>
              </a:rPr>
              <a:t>Viktig å vite om den eldre pasienten</a:t>
            </a:r>
            <a:endParaRPr lang="nb-NO" sz="2800" dirty="0">
              <a:solidFill>
                <a:prstClr val="black"/>
              </a:solidFill>
              <a:latin typeface="+mj-lt"/>
            </a:endParaRPr>
          </a:p>
          <a:p>
            <a:pPr defTabSz="609585" eaLnBrk="0" fontAlgn="base" hangingPunct="0">
              <a:lnSpc>
                <a:spcPct val="100000"/>
              </a:lnSpc>
              <a:spcBef>
                <a:spcPct val="0"/>
              </a:spcBef>
              <a:spcAft>
                <a:spcPts val="2000"/>
              </a:spcAft>
              <a:defRPr/>
            </a:pPr>
            <a:r>
              <a:rPr lang="nb-NO" sz="2800" dirty="0">
                <a:solidFill>
                  <a:prstClr val="black"/>
                </a:solidFill>
              </a:rPr>
              <a:t>Aldersforandringer gir atypiske og diffuse symptomer. </a:t>
            </a:r>
            <a:r>
              <a:rPr lang="nb-NO" sz="2800" dirty="0"/>
              <a:t>Fall, </a:t>
            </a:r>
            <a:r>
              <a:rPr lang="nb-NO" sz="2800" dirty="0">
                <a:solidFill>
                  <a:prstClr val="black"/>
                </a:solidFill>
              </a:rPr>
              <a:t>nylig oppstått urinlekkasje, økt hjelpebehov, forvirring etc. kan være første tegn på sykdomsutvikling!</a:t>
            </a:r>
          </a:p>
          <a:p>
            <a:pPr defTabSz="609585" eaLnBrk="0" fontAlgn="base" hangingPunct="0">
              <a:lnSpc>
                <a:spcPct val="100000"/>
              </a:lnSpc>
              <a:spcBef>
                <a:spcPct val="0"/>
              </a:spcBef>
              <a:spcAft>
                <a:spcPts val="2000"/>
              </a:spcAft>
              <a:defRPr/>
            </a:pPr>
            <a:r>
              <a:rPr lang="nb-NO" sz="2800" dirty="0">
                <a:solidFill>
                  <a:prstClr val="black"/>
                </a:solidFill>
              </a:rPr>
              <a:t>Svekkede sanser og nedsatt kognitiv funksjon kan føre til utfordringer som vanskeliggjør kommunikasjon.</a:t>
            </a:r>
          </a:p>
          <a:p>
            <a:pPr defTabSz="609585" eaLnBrk="0" fontAlgn="base" hangingPunct="0">
              <a:lnSpc>
                <a:spcPct val="100000"/>
              </a:lnSpc>
              <a:spcBef>
                <a:spcPct val="0"/>
              </a:spcBef>
              <a:spcAft>
                <a:spcPts val="2000"/>
              </a:spcAft>
              <a:defRPr/>
            </a:pPr>
            <a:r>
              <a:rPr lang="nb-NO" sz="2800" dirty="0">
                <a:solidFill>
                  <a:prstClr val="black"/>
                </a:solidFill>
              </a:rPr>
              <a:t>En god regel hos eldre sårbare pasienter er derfor å gå bredt ut i observasjon og kartlegging!</a:t>
            </a:r>
          </a:p>
        </p:txBody>
      </p:sp>
      <p:pic>
        <p:nvPicPr>
          <p:cNvPr id="5" name="Bilde 4" descr="Et bilde som inneholder triangel, design&#10;&#10;KI-generert innhold kan være feil.">
            <a:extLst>
              <a:ext uri="{FF2B5EF4-FFF2-40B4-BE49-F238E27FC236}">
                <a16:creationId xmlns:a16="http://schemas.microsoft.com/office/drawing/2014/main" id="{8325149F-F9B0-D2C5-C07F-BC3EE881D6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968" y="366798"/>
            <a:ext cx="727198" cy="604424"/>
          </a:xfrm>
          <a:prstGeom prst="rect">
            <a:avLst/>
          </a:prstGeom>
        </p:spPr>
      </p:pic>
    </p:spTree>
    <p:extLst>
      <p:ext uri="{BB962C8B-B14F-4D97-AF65-F5344CB8AC3E}">
        <p14:creationId xmlns:p14="http://schemas.microsoft.com/office/powerpoint/2010/main" val="901258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6161626-1F54-2FFC-B43F-E836BA01D612}"/>
              </a:ext>
            </a:extLst>
          </p:cNvPr>
          <p:cNvSpPr>
            <a:spLocks noGrp="1"/>
          </p:cNvSpPr>
          <p:nvPr>
            <p:ph type="title"/>
          </p:nvPr>
        </p:nvSpPr>
        <p:spPr/>
        <p:txBody>
          <a:bodyPr/>
          <a:lstStyle/>
          <a:p>
            <a:r>
              <a:rPr lang="nb-NO" dirty="0"/>
              <a:t>Pasientcase – Anne 56 år</a:t>
            </a:r>
          </a:p>
        </p:txBody>
      </p:sp>
      <p:pic>
        <p:nvPicPr>
          <p:cNvPr id="4" name="Plassholder for innhold 8" descr="Et bilde som inneholder person, klær, utendørs, Menneskeansikt&#10;&#10;Automatisk generert beskrivelse">
            <a:extLst>
              <a:ext uri="{FF2B5EF4-FFF2-40B4-BE49-F238E27FC236}">
                <a16:creationId xmlns:a16="http://schemas.microsoft.com/office/drawing/2014/main" id="{2C9556B1-7E2B-82B2-7F8C-ED5EAD92992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 r="815" b="31995"/>
          <a:stretch>
            <a:fillRect/>
          </a:stretch>
        </p:blipFill>
        <p:spPr>
          <a:xfrm>
            <a:off x="0" y="1285200"/>
            <a:ext cx="12192000" cy="5572800"/>
          </a:xfrm>
        </p:spPr>
      </p:pic>
    </p:spTree>
    <p:extLst>
      <p:ext uri="{BB962C8B-B14F-4D97-AF65-F5344CB8AC3E}">
        <p14:creationId xmlns:p14="http://schemas.microsoft.com/office/powerpoint/2010/main" val="1337108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FD9F190-5CE7-D30E-05B8-685EE25CD057}"/>
              </a:ext>
            </a:extLst>
          </p:cNvPr>
          <p:cNvSpPr>
            <a:spLocks noGrp="1"/>
          </p:cNvSpPr>
          <p:nvPr>
            <p:ph type="title"/>
          </p:nvPr>
        </p:nvSpPr>
        <p:spPr/>
        <p:txBody>
          <a:bodyPr/>
          <a:lstStyle/>
          <a:p>
            <a:r>
              <a:rPr lang="nb-NO" dirty="0"/>
              <a:t>Å observere systematisk </a:t>
            </a:r>
          </a:p>
        </p:txBody>
      </p:sp>
      <p:sp>
        <p:nvSpPr>
          <p:cNvPr id="3" name="Plassholder for innhold 2">
            <a:extLst>
              <a:ext uri="{FF2B5EF4-FFF2-40B4-BE49-F238E27FC236}">
                <a16:creationId xmlns:a16="http://schemas.microsoft.com/office/drawing/2014/main" id="{659CCD26-D81D-74EC-82B8-C0F7A3B03736}"/>
              </a:ext>
            </a:extLst>
          </p:cNvPr>
          <p:cNvSpPr>
            <a:spLocks noGrp="1"/>
          </p:cNvSpPr>
          <p:nvPr>
            <p:ph idx="1"/>
          </p:nvPr>
        </p:nvSpPr>
        <p:spPr>
          <a:solidFill>
            <a:schemeClr val="bg1">
              <a:lumMod val="95000"/>
            </a:schemeClr>
          </a:solidFill>
        </p:spPr>
        <p:txBody>
          <a:bodyPr lIns="360000" tIns="360000" rIns="360000" bIns="360000"/>
          <a:lstStyle/>
          <a:p>
            <a:pPr defTabSz="609585">
              <a:spcBef>
                <a:spcPts val="0"/>
              </a:spcBef>
              <a:spcAft>
                <a:spcPts val="2000"/>
              </a:spcAft>
              <a:defRPr/>
            </a:pPr>
            <a:r>
              <a:rPr lang="nb-NO" sz="2400" b="1" dirty="0">
                <a:solidFill>
                  <a:schemeClr val="accent1"/>
                </a:solidFill>
                <a:latin typeface="+mj-lt"/>
              </a:rPr>
              <a:t>Anne har Downs syndrom og bor i egen leilighet i et bofellesskap</a:t>
            </a:r>
          </a:p>
          <a:p>
            <a:pPr defTabSz="609585">
              <a:spcBef>
                <a:spcPts val="0"/>
              </a:spcBef>
              <a:spcAft>
                <a:spcPts val="2000"/>
              </a:spcAft>
              <a:defRPr/>
            </a:pPr>
            <a:r>
              <a:rPr lang="nb-NO" sz="2400" dirty="0">
                <a:solidFill>
                  <a:prstClr val="black"/>
                </a:solidFill>
              </a:rPr>
              <a:t>Hun er til vanlig en aktiv dame, men har de siste dagene vært trøtt og sliten. Personalet har reagert på at hun har trengt hjelp til ting hun vanligvis mestrer selv. </a:t>
            </a:r>
          </a:p>
          <a:p>
            <a:pPr defTabSz="609585">
              <a:spcBef>
                <a:spcPts val="0"/>
              </a:spcBef>
              <a:spcAft>
                <a:spcPts val="2000"/>
              </a:spcAft>
              <a:defRPr/>
            </a:pPr>
            <a:r>
              <a:rPr lang="nb-NO" sz="2400" dirty="0">
                <a:solidFill>
                  <a:prstClr val="black"/>
                </a:solidFill>
              </a:rPr>
              <a:t>Anne har vært til tannlegebehandling flere ganger de to siste ukene på grunn av tannkjøttbetennelse. Hun har fått en antibiotikakur som nå er avsluttet. </a:t>
            </a:r>
          </a:p>
          <a:p>
            <a:pPr defTabSz="609585">
              <a:spcBef>
                <a:spcPts val="0"/>
              </a:spcBef>
              <a:spcAft>
                <a:spcPts val="2000"/>
              </a:spcAft>
              <a:defRPr/>
            </a:pPr>
            <a:r>
              <a:rPr lang="nb-NO" sz="2400" dirty="0">
                <a:solidFill>
                  <a:prstClr val="black"/>
                </a:solidFill>
              </a:rPr>
              <a:t>En morgen dukker ikke Anne opp til frokost. Personalet finner henne i senga og hun er urolig, virker desorientert og klarer ikke svare på tiltale.</a:t>
            </a:r>
            <a:endParaRPr lang="nb-NO" sz="2133"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80099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C1216-A45A-BB5A-CD46-97AB42507B73}"/>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58FD3C81-1FAB-B073-D63F-86D397B82355}"/>
              </a:ext>
            </a:extLst>
          </p:cNvPr>
          <p:cNvSpPr>
            <a:spLocks noGrp="1"/>
          </p:cNvSpPr>
          <p:nvPr>
            <p:ph type="title"/>
          </p:nvPr>
        </p:nvSpPr>
        <p:spPr/>
        <p:txBody>
          <a:bodyPr/>
          <a:lstStyle/>
          <a:p>
            <a:r>
              <a:rPr lang="nb-NO" dirty="0"/>
              <a:t>Funn etter ABCDE</a:t>
            </a:r>
          </a:p>
        </p:txBody>
      </p:sp>
      <p:sp>
        <p:nvSpPr>
          <p:cNvPr id="4" name="Plassholder for innhold 2">
            <a:extLst>
              <a:ext uri="{FF2B5EF4-FFF2-40B4-BE49-F238E27FC236}">
                <a16:creationId xmlns:a16="http://schemas.microsoft.com/office/drawing/2014/main" id="{49436162-5F6B-D490-0091-AEF91FB7E880}"/>
              </a:ext>
            </a:extLst>
          </p:cNvPr>
          <p:cNvSpPr txBox="1">
            <a:spLocks/>
          </p:cNvSpPr>
          <p:nvPr/>
        </p:nvSpPr>
        <p:spPr bwMode="auto">
          <a:xfrm>
            <a:off x="994668" y="1350028"/>
            <a:ext cx="10192512" cy="4891502"/>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60000" tIns="360000" rIns="360000" bIns="36000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defTabSz="609585" eaLnBrk="1" fontAlgn="auto" hangingPunct="1">
              <a:spcBef>
                <a:spcPts val="0"/>
              </a:spcBef>
              <a:spcAft>
                <a:spcPts val="2000"/>
              </a:spcAft>
              <a:buNone/>
              <a:defRPr/>
            </a:pPr>
            <a:r>
              <a:rPr lang="nb-NO" sz="2400" b="1" dirty="0">
                <a:solidFill>
                  <a:schemeClr val="accent1"/>
                </a:solidFill>
                <a:latin typeface="+mj-lt"/>
                <a:cs typeface="Arial"/>
              </a:rPr>
              <a:t>Observasjon og målinger viser:</a:t>
            </a:r>
          </a:p>
          <a:p>
            <a:pPr marL="0" indent="0" defTabSz="609585" eaLnBrk="1" fontAlgn="auto" hangingPunct="1">
              <a:spcBef>
                <a:spcPts val="0"/>
              </a:spcBef>
              <a:spcAft>
                <a:spcPts val="2000"/>
              </a:spcAft>
              <a:buNone/>
              <a:defRPr/>
            </a:pPr>
            <a:r>
              <a:rPr lang="nb-NO" sz="2400" b="1" dirty="0">
                <a:solidFill>
                  <a:prstClr val="black"/>
                </a:solidFill>
                <a:cs typeface="Arial"/>
              </a:rPr>
              <a:t>A </a:t>
            </a:r>
            <a:r>
              <a:rPr lang="nb-NO" sz="2400" dirty="0">
                <a:solidFill>
                  <a:prstClr val="black"/>
                </a:solidFill>
                <a:cs typeface="Arial"/>
              </a:rPr>
              <a:t>- Frie luftveier</a:t>
            </a:r>
          </a:p>
          <a:p>
            <a:pPr marL="0" indent="0" defTabSz="609585" eaLnBrk="1" fontAlgn="auto" hangingPunct="1">
              <a:spcBef>
                <a:spcPts val="0"/>
              </a:spcBef>
              <a:spcAft>
                <a:spcPts val="2000"/>
              </a:spcAft>
              <a:buNone/>
              <a:defRPr/>
            </a:pPr>
            <a:r>
              <a:rPr lang="nb-NO" sz="2400" b="1" dirty="0">
                <a:solidFill>
                  <a:prstClr val="black"/>
                </a:solidFill>
                <a:cs typeface="Arial"/>
              </a:rPr>
              <a:t>B </a:t>
            </a:r>
            <a:r>
              <a:rPr lang="nb-NO" sz="2400" dirty="0">
                <a:solidFill>
                  <a:prstClr val="black"/>
                </a:solidFill>
                <a:cs typeface="Arial"/>
              </a:rPr>
              <a:t>- Respirasjonsfrekvens 26, rask uanstrengt respirasjon, SpO</a:t>
            </a:r>
            <a:r>
              <a:rPr lang="nb-NO" sz="2400" baseline="-25000" dirty="0">
                <a:solidFill>
                  <a:prstClr val="black"/>
                </a:solidFill>
                <a:cs typeface="Arial"/>
              </a:rPr>
              <a:t>2</a:t>
            </a:r>
            <a:r>
              <a:rPr lang="nb-NO" sz="2400" dirty="0">
                <a:solidFill>
                  <a:prstClr val="black"/>
                </a:solidFill>
                <a:cs typeface="Arial"/>
              </a:rPr>
              <a:t> (oksygenmetning) 93 %</a:t>
            </a:r>
          </a:p>
          <a:p>
            <a:pPr marL="0" indent="0" defTabSz="609585" eaLnBrk="1" fontAlgn="auto" hangingPunct="1">
              <a:spcBef>
                <a:spcPts val="0"/>
              </a:spcBef>
              <a:spcAft>
                <a:spcPts val="2000"/>
              </a:spcAft>
              <a:buNone/>
              <a:defRPr/>
            </a:pPr>
            <a:r>
              <a:rPr lang="nb-NO" sz="2400" b="1" dirty="0">
                <a:solidFill>
                  <a:prstClr val="black"/>
                </a:solidFill>
                <a:cs typeface="Arial"/>
              </a:rPr>
              <a:t>C </a:t>
            </a:r>
            <a:r>
              <a:rPr lang="nb-NO" sz="2400" dirty="0">
                <a:solidFill>
                  <a:prstClr val="black"/>
                </a:solidFill>
                <a:cs typeface="Arial"/>
              </a:rPr>
              <a:t>- Blodtrykk 95/45, puls 130, klam og blek hud, kald perifert</a:t>
            </a:r>
          </a:p>
          <a:p>
            <a:pPr marL="0" indent="0" defTabSz="609585" eaLnBrk="1" fontAlgn="auto" hangingPunct="1">
              <a:spcBef>
                <a:spcPts val="0"/>
              </a:spcBef>
              <a:spcAft>
                <a:spcPts val="2000"/>
              </a:spcAft>
              <a:buNone/>
              <a:defRPr/>
            </a:pPr>
            <a:r>
              <a:rPr lang="nb-NO" sz="2400" b="1" dirty="0">
                <a:solidFill>
                  <a:prstClr val="black"/>
                </a:solidFill>
                <a:cs typeface="Arial"/>
              </a:rPr>
              <a:t>D</a:t>
            </a:r>
            <a:r>
              <a:rPr lang="nb-NO" sz="2400" dirty="0">
                <a:solidFill>
                  <a:prstClr val="black"/>
                </a:solidFill>
                <a:cs typeface="Arial"/>
              </a:rPr>
              <a:t> - Nyoppstått forvirring, ikke språk, ingen funn ved Prate Smile Løfte, blodsukker: 5,4  </a:t>
            </a:r>
          </a:p>
          <a:p>
            <a:pPr marL="0" indent="0" defTabSz="609585" eaLnBrk="1" fontAlgn="auto" hangingPunct="1">
              <a:spcBef>
                <a:spcPts val="0"/>
              </a:spcBef>
              <a:spcAft>
                <a:spcPts val="2000"/>
              </a:spcAft>
              <a:buNone/>
              <a:defRPr/>
            </a:pPr>
            <a:r>
              <a:rPr lang="nb-NO" sz="2400" b="1" dirty="0">
                <a:solidFill>
                  <a:prstClr val="black"/>
                </a:solidFill>
                <a:cs typeface="Arial"/>
              </a:rPr>
              <a:t>E </a:t>
            </a:r>
            <a:r>
              <a:rPr lang="nb-NO" sz="2400" dirty="0">
                <a:solidFill>
                  <a:prstClr val="black"/>
                </a:solidFill>
                <a:cs typeface="Arial"/>
              </a:rPr>
              <a:t>- </a:t>
            </a:r>
            <a:r>
              <a:rPr lang="nb-NO" sz="2400" dirty="0" err="1">
                <a:solidFill>
                  <a:prstClr val="black"/>
                </a:solidFill>
                <a:cs typeface="Arial"/>
              </a:rPr>
              <a:t>Tempratur</a:t>
            </a:r>
            <a:r>
              <a:rPr lang="nb-NO" sz="2400" dirty="0">
                <a:solidFill>
                  <a:prstClr val="black"/>
                </a:solidFill>
                <a:cs typeface="Arial"/>
              </a:rPr>
              <a:t> 38,5</a:t>
            </a:r>
            <a:endParaRPr lang="nb-NO" sz="2133"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434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03E82-8C0E-7F2D-0CB6-1F1D885972F8}"/>
            </a:ext>
          </a:extLst>
        </p:cNvPr>
        <p:cNvGrpSpPr/>
        <p:nvPr/>
      </p:nvGrpSpPr>
      <p:grpSpPr>
        <a:xfrm>
          <a:off x="0" y="0"/>
          <a:ext cx="0" cy="0"/>
          <a:chOff x="0" y="0"/>
          <a:chExt cx="0" cy="0"/>
        </a:xfrm>
      </p:grpSpPr>
      <p:sp>
        <p:nvSpPr>
          <p:cNvPr id="6" name="Rektangel 5">
            <a:extLst>
              <a:ext uri="{FF2B5EF4-FFF2-40B4-BE49-F238E27FC236}">
                <a16:creationId xmlns:a16="http://schemas.microsoft.com/office/drawing/2014/main" id="{D4CDFB05-3F04-64F8-E4F7-267448BC1082}"/>
              </a:ext>
            </a:extLst>
          </p:cNvPr>
          <p:cNvSpPr/>
          <p:nvPr/>
        </p:nvSpPr>
        <p:spPr>
          <a:xfrm>
            <a:off x="189186" y="110359"/>
            <a:ext cx="945931" cy="8513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a:extLst>
              <a:ext uri="{FF2B5EF4-FFF2-40B4-BE49-F238E27FC236}">
                <a16:creationId xmlns:a16="http://schemas.microsoft.com/office/drawing/2014/main" id="{9A9BC773-0591-D0CB-72C2-BC74443CE0E2}"/>
              </a:ext>
            </a:extLst>
          </p:cNvPr>
          <p:cNvSpPr>
            <a:spLocks noGrp="1"/>
          </p:cNvSpPr>
          <p:nvPr>
            <p:ph idx="1"/>
          </p:nvPr>
        </p:nvSpPr>
        <p:spPr>
          <a:xfrm>
            <a:off x="994668" y="983249"/>
            <a:ext cx="10192512" cy="4891502"/>
          </a:xfrm>
          <a:solidFill>
            <a:srgbClr val="FEF2EA"/>
          </a:solidFill>
          <a:ln w="25400">
            <a:solidFill>
              <a:schemeClr val="accent5"/>
            </a:solidFill>
            <a:miter lim="800000"/>
          </a:ln>
        </p:spPr>
        <p:txBody>
          <a:bodyPr lIns="360000" tIns="360000" rIns="360000" bIns="360000">
            <a:noAutofit/>
          </a:bodyPr>
          <a:lstStyle/>
          <a:p>
            <a:pPr defTabSz="609585" eaLnBrk="0" fontAlgn="base" hangingPunct="0">
              <a:lnSpc>
                <a:spcPct val="120000"/>
              </a:lnSpc>
              <a:spcBef>
                <a:spcPct val="0"/>
              </a:spcBef>
              <a:spcAft>
                <a:spcPts val="500"/>
              </a:spcAft>
              <a:defRPr/>
            </a:pPr>
            <a:r>
              <a:rPr lang="nb-NO" sz="2400" b="1" dirty="0">
                <a:solidFill>
                  <a:prstClr val="black"/>
                </a:solidFill>
                <a:latin typeface="+mj-lt"/>
              </a:rPr>
              <a:t>Viktig å vite vedrørende personer med utviklingshemming</a:t>
            </a:r>
            <a:endParaRPr lang="nb-NO" sz="2400" dirty="0">
              <a:solidFill>
                <a:prstClr val="black"/>
              </a:solidFill>
              <a:latin typeface="+mj-lt"/>
            </a:endParaRPr>
          </a:p>
          <a:p>
            <a:pPr lvl="0">
              <a:lnSpc>
                <a:spcPct val="120000"/>
              </a:lnSpc>
              <a:spcAft>
                <a:spcPts val="500"/>
              </a:spcAft>
              <a:defRPr/>
            </a:pPr>
            <a:r>
              <a:rPr lang="nb-NO" sz="2100" dirty="0"/>
              <a:t>Personer med utviklingshemming er ekstra sårbare for infeksjoner. Mange har et dårlig utviklet immunforsvar, enten medfødt eller ervervet på grunn av livsstil. De må derfor følges nøye opp med vitale målinger for å avdekke infeksjoner tidlig. </a:t>
            </a:r>
          </a:p>
          <a:p>
            <a:pPr lvl="0">
              <a:lnSpc>
                <a:spcPct val="120000"/>
              </a:lnSpc>
              <a:spcAft>
                <a:spcPts val="500"/>
              </a:spcAft>
              <a:defRPr/>
            </a:pPr>
            <a:r>
              <a:rPr lang="nb-NO" sz="2100" dirty="0"/>
              <a:t>Personer med utviklingshemming er utsatt for syns- og hørselsproblemer, noe som kan gi kommunikasjonsutfordringer. </a:t>
            </a:r>
          </a:p>
          <a:p>
            <a:pPr lvl="0">
              <a:lnSpc>
                <a:spcPct val="120000"/>
              </a:lnSpc>
              <a:spcAft>
                <a:spcPts val="500"/>
              </a:spcAft>
              <a:defRPr/>
            </a:pPr>
            <a:r>
              <a:rPr lang="nb-NO" sz="2100" dirty="0"/>
              <a:t>Kognitiv svikt gir også varierende evne til å formidle helseplager på en forståelig måte.</a:t>
            </a:r>
            <a:endParaRPr lang="nb-NO" sz="2100" dirty="0">
              <a:solidFill>
                <a:prstClr val="black"/>
              </a:solidFill>
            </a:endParaRPr>
          </a:p>
          <a:p>
            <a:pPr defTabSz="609585" eaLnBrk="0" fontAlgn="base" hangingPunct="0">
              <a:lnSpc>
                <a:spcPct val="120000"/>
              </a:lnSpc>
              <a:spcBef>
                <a:spcPct val="0"/>
              </a:spcBef>
              <a:spcAft>
                <a:spcPts val="500"/>
              </a:spcAft>
              <a:defRPr/>
            </a:pPr>
            <a:r>
              <a:rPr lang="nb-NO" sz="2100" dirty="0">
                <a:solidFill>
                  <a:prstClr val="black"/>
                </a:solidFill>
              </a:rPr>
              <a:t>Det er også viktig å vite at aldringsprosessen starter tidligere enn hva som er vanlig for befolkningen for øvrig.</a:t>
            </a:r>
          </a:p>
        </p:txBody>
      </p:sp>
      <p:pic>
        <p:nvPicPr>
          <p:cNvPr id="5" name="Bilde 4" descr="Et bilde som inneholder triangel, design&#10;&#10;KI-generert innhold kan være feil.">
            <a:extLst>
              <a:ext uri="{FF2B5EF4-FFF2-40B4-BE49-F238E27FC236}">
                <a16:creationId xmlns:a16="http://schemas.microsoft.com/office/drawing/2014/main" id="{8325149F-F9B0-D2C5-C07F-BC3EE881D6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968" y="366798"/>
            <a:ext cx="727198" cy="604424"/>
          </a:xfrm>
          <a:prstGeom prst="rect">
            <a:avLst/>
          </a:prstGeom>
        </p:spPr>
      </p:pic>
    </p:spTree>
    <p:extLst>
      <p:ext uri="{BB962C8B-B14F-4D97-AF65-F5344CB8AC3E}">
        <p14:creationId xmlns:p14="http://schemas.microsoft.com/office/powerpoint/2010/main" val="2118538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B140056-B88E-6487-EE08-FA1DB4CAB573}"/>
              </a:ext>
            </a:extLst>
          </p:cNvPr>
          <p:cNvSpPr>
            <a:spLocks noGrp="1"/>
          </p:cNvSpPr>
          <p:nvPr>
            <p:ph type="ctrTitle"/>
          </p:nvPr>
        </p:nvSpPr>
        <p:spPr>
          <a:xfrm>
            <a:off x="704194" y="449457"/>
            <a:ext cx="12180357" cy="1543732"/>
          </a:xfrm>
        </p:spPr>
        <p:txBody>
          <a:bodyPr>
            <a:normAutofit/>
          </a:bodyPr>
          <a:lstStyle/>
          <a:p>
            <a:pPr algn="l"/>
            <a:r>
              <a:rPr lang="nb-NO" sz="3200" b="1" dirty="0"/>
              <a:t>Informasjon til instruktør før oppstart av undervisning</a:t>
            </a:r>
          </a:p>
        </p:txBody>
      </p:sp>
      <p:sp>
        <p:nvSpPr>
          <p:cNvPr id="4" name="Plassholder for innhold 2">
            <a:extLst>
              <a:ext uri="{FF2B5EF4-FFF2-40B4-BE49-F238E27FC236}">
                <a16:creationId xmlns:a16="http://schemas.microsoft.com/office/drawing/2014/main" id="{5F56D9DC-5142-DEA2-9D85-153022B3D7C2}"/>
              </a:ext>
            </a:extLst>
          </p:cNvPr>
          <p:cNvSpPr txBox="1">
            <a:spLocks/>
          </p:cNvSpPr>
          <p:nvPr/>
        </p:nvSpPr>
        <p:spPr>
          <a:xfrm>
            <a:off x="783020" y="1679004"/>
            <a:ext cx="10599683" cy="4855667"/>
          </a:xfrm>
          <a:prstGeom prst="rect">
            <a:avLst/>
          </a:prstGeom>
        </p:spPr>
        <p:txBody>
          <a:bodyPr vert="horz" lIns="91440" tIns="45720" rIns="91440" bIns="45720" rtlCol="0" anchor="t">
            <a:normAutofit/>
          </a:bodyPr>
          <a:lstStyle>
            <a:lvl1pPr marL="239994" indent="-239994" algn="l" defTabSz="914400" rtl="0" eaLnBrk="1" latinLnBrk="0" hangingPunct="1">
              <a:lnSpc>
                <a:spcPct val="90000"/>
              </a:lnSpc>
              <a:spcBef>
                <a:spcPts val="1000"/>
              </a:spcBef>
              <a:buFont typeface="Arial"/>
              <a:buChar char="•"/>
              <a:defRPr sz="2667" b="0" i="0" kern="1200">
                <a:solidFill>
                  <a:schemeClr val="tx1"/>
                </a:solidFill>
                <a:latin typeface="+mn-lt"/>
                <a:ea typeface="+mn-ea"/>
                <a:cs typeface="Myriad Pro Light"/>
              </a:defRPr>
            </a:lvl1pPr>
            <a:lvl2pPr marL="0" indent="0" algn="l" defTabSz="914400" rtl="0" eaLnBrk="1" latinLnBrk="0" hangingPunct="1">
              <a:lnSpc>
                <a:spcPct val="100000"/>
              </a:lnSpc>
              <a:spcBef>
                <a:spcPts val="500"/>
              </a:spcBef>
              <a:buSzPct val="100000"/>
              <a:buFont typeface="Arial" panose="020B0604020202020204" pitchFamily="34" charset="0"/>
              <a:buNone/>
              <a:defRPr sz="2667" b="0" i="0" kern="0" baseline="0">
                <a:solidFill>
                  <a:schemeClr val="tx1"/>
                </a:solidFill>
                <a:latin typeface="+mj-lt"/>
                <a:ea typeface="+mn-ea"/>
                <a:cs typeface="+mn-cs"/>
              </a:defRPr>
            </a:lvl2pPr>
            <a:lvl3pPr marL="457200" indent="-457200" algn="l" defTabSz="914400" rtl="0" eaLnBrk="1" latinLnBrk="0" hangingPunct="1">
              <a:lnSpc>
                <a:spcPct val="90000"/>
              </a:lnSpc>
              <a:spcBef>
                <a:spcPts val="500"/>
              </a:spcBef>
              <a:buFontTx/>
              <a:buBlip>
                <a:blip r:embed="rId3"/>
              </a:buBlip>
              <a:defRPr sz="2667" b="0" i="0" kern="1200">
                <a:solidFill>
                  <a:schemeClr val="tx1"/>
                </a:solidFill>
                <a:latin typeface="+mn-lt"/>
                <a:ea typeface="+mn-ea"/>
                <a:cs typeface="+mn-cs"/>
              </a:defRPr>
            </a:lvl3pPr>
            <a:lvl4pPr marL="457200" indent="-457200" algn="l" defTabSz="914400" rtl="0" eaLnBrk="1" latinLnBrk="0" hangingPunct="1">
              <a:lnSpc>
                <a:spcPct val="90000"/>
              </a:lnSpc>
              <a:spcBef>
                <a:spcPts val="500"/>
              </a:spcBef>
              <a:buClr>
                <a:schemeClr val="accent2"/>
              </a:buClr>
              <a:buSzPct val="100000"/>
              <a:buFontTx/>
              <a:buBlip>
                <a:blip r:embed="rId4"/>
              </a:buBlip>
              <a:defRPr sz="1800" kern="1200">
                <a:solidFill>
                  <a:schemeClr val="tx1"/>
                </a:solidFill>
                <a:latin typeface="+mn-lt"/>
                <a:ea typeface="+mn-ea"/>
                <a:cs typeface="+mn-cs"/>
              </a:defRPr>
            </a:lvl4pPr>
            <a:lvl5pPr marL="457200" indent="-4572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514350" indent="-514350" algn="l" defTabSz="914400" rtl="0" eaLnBrk="1" latinLnBrk="0" hangingPunct="1">
              <a:lnSpc>
                <a:spcPct val="90000"/>
              </a:lnSpc>
              <a:spcBef>
                <a:spcPts val="500"/>
              </a:spcBef>
              <a:buClr>
                <a:schemeClr val="accent2"/>
              </a:buClr>
              <a:buFont typeface="+mj-lt"/>
              <a:buAutoNum type="arabicPeriod"/>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altLang="nb-NO" sz="2400" b="1" dirty="0">
                <a:latin typeface="Red Hat Display" panose="02010303040201060303"/>
              </a:rPr>
              <a:t>For å undervise i grunnleggende ferdigheter og handlingsberedskap anbefales</a:t>
            </a:r>
            <a:br>
              <a:rPr lang="nb-NO" altLang="nb-NO" sz="2400" b="1" dirty="0">
                <a:latin typeface="Red Hat Display" panose="02010303040201060303"/>
              </a:rPr>
            </a:br>
            <a:endParaRPr lang="nb-NO" altLang="nb-NO" sz="2400" b="1" dirty="0">
              <a:latin typeface="Red Hat Display" panose="02010303040201060303"/>
            </a:endParaRPr>
          </a:p>
          <a:p>
            <a:pPr lvl="2"/>
            <a:r>
              <a:rPr lang="nb-NO" sz="2400" dirty="0"/>
              <a:t>at du er en faglig trygg helsepersonell med motivasjon for å være instruktør</a:t>
            </a:r>
          </a:p>
          <a:p>
            <a:pPr lvl="2"/>
            <a:r>
              <a:rPr lang="nb-NO" sz="2400" dirty="0"/>
              <a:t>at du kjenner deg komfortabel med å undervise fra gjeldende PP, praktiske øvelser og filmer </a:t>
            </a:r>
          </a:p>
          <a:p>
            <a:pPr lvl="2"/>
            <a:r>
              <a:rPr lang="nb-NO" sz="2400" dirty="0"/>
              <a:t>at du får avsatt tid fra din leder til å sette deg godt  inn i tilhørende materiell</a:t>
            </a:r>
          </a:p>
          <a:p>
            <a:pPr lvl="2"/>
            <a:r>
              <a:rPr lang="nb-NO" sz="2400" dirty="0"/>
              <a:t>eventuelt at du får instruktøropplæring i regi av USHT eller hos en annen faglig/pedagogisk aktør hvis det er behov for det</a:t>
            </a:r>
          </a:p>
          <a:p>
            <a:pPr lvl="2"/>
            <a:endParaRPr lang="nb-NO" sz="2400" dirty="0"/>
          </a:p>
          <a:p>
            <a:pPr marL="0" lvl="2" indent="0">
              <a:buNone/>
            </a:pPr>
            <a:r>
              <a:rPr lang="nb-NO" altLang="nb-NO" sz="2400" b="1" dirty="0">
                <a:cs typeface="Calibri"/>
              </a:rPr>
              <a:t>I starten kan det være et tips å være to sammen om tilpassing av materialet</a:t>
            </a:r>
            <a:endParaRPr lang="nb-NO" sz="2400" dirty="0"/>
          </a:p>
        </p:txBody>
      </p:sp>
    </p:spTree>
    <p:extLst>
      <p:ext uri="{BB962C8B-B14F-4D97-AF65-F5344CB8AC3E}">
        <p14:creationId xmlns:p14="http://schemas.microsoft.com/office/powerpoint/2010/main" val="3977944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6161626-1F54-2FFC-B43F-E836BA01D612}"/>
              </a:ext>
            </a:extLst>
          </p:cNvPr>
          <p:cNvSpPr>
            <a:spLocks noGrp="1"/>
          </p:cNvSpPr>
          <p:nvPr>
            <p:ph type="title"/>
          </p:nvPr>
        </p:nvSpPr>
        <p:spPr/>
        <p:txBody>
          <a:bodyPr/>
          <a:lstStyle/>
          <a:p>
            <a:pPr defTabSz="1219170">
              <a:defRPr/>
            </a:pPr>
            <a:r>
              <a:rPr lang="nn-NO" altLang="nb-NO" dirty="0">
                <a:cs typeface="Arial" pitchFamily="34" charset="0"/>
              </a:rPr>
              <a:t>Pasientcase – Jens 35 år</a:t>
            </a:r>
          </a:p>
        </p:txBody>
      </p:sp>
      <p:pic>
        <p:nvPicPr>
          <p:cNvPr id="3" name="Plassholder for innhold 5">
            <a:extLst>
              <a:ext uri="{FF2B5EF4-FFF2-40B4-BE49-F238E27FC236}">
                <a16:creationId xmlns:a16="http://schemas.microsoft.com/office/drawing/2014/main" id="{B57B9C33-4B45-207F-0094-BDC0921CB359}"/>
              </a:ext>
            </a:extLst>
          </p:cNvPr>
          <p:cNvPicPr>
            <a:picLocks noChangeAspect="1"/>
          </p:cNvPicPr>
          <p:nvPr/>
        </p:nvPicPr>
        <p:blipFill rotWithShape="1">
          <a:blip r:embed="rId3">
            <a:extLst>
              <a:ext uri="{28A0092B-C50C-407E-A947-70E740481C1C}">
                <a14:useLocalDpi xmlns:a14="http://schemas.microsoft.com/office/drawing/2010/main" val="0"/>
              </a:ext>
            </a:extLst>
          </a:blip>
          <a:srcRect t="168" b="31238"/>
          <a:stretch>
            <a:fillRect/>
          </a:stretch>
        </p:blipFill>
        <p:spPr>
          <a:xfrm>
            <a:off x="0" y="1285200"/>
            <a:ext cx="12187661" cy="5572799"/>
          </a:xfrm>
          <a:prstGeom prst="rect">
            <a:avLst/>
          </a:prstGeom>
        </p:spPr>
      </p:pic>
    </p:spTree>
    <p:extLst>
      <p:ext uri="{BB962C8B-B14F-4D97-AF65-F5344CB8AC3E}">
        <p14:creationId xmlns:p14="http://schemas.microsoft.com/office/powerpoint/2010/main" val="2827216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C1216-A45A-BB5A-CD46-97AB42507B73}"/>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58FD3C81-1FAB-B073-D63F-86D397B82355}"/>
              </a:ext>
            </a:extLst>
          </p:cNvPr>
          <p:cNvSpPr>
            <a:spLocks noGrp="1"/>
          </p:cNvSpPr>
          <p:nvPr>
            <p:ph type="title"/>
          </p:nvPr>
        </p:nvSpPr>
        <p:spPr/>
        <p:txBody>
          <a:bodyPr/>
          <a:lstStyle/>
          <a:p>
            <a:pPr defTabSz="609585" fontAlgn="base">
              <a:spcAft>
                <a:spcPct val="0"/>
              </a:spcAft>
              <a:defRPr/>
            </a:pPr>
            <a:r>
              <a:rPr lang="nn-NO" altLang="nb-NO" dirty="0">
                <a:cs typeface="Arial" pitchFamily="34" charset="0"/>
              </a:rPr>
              <a:t>Å observere systematisk</a:t>
            </a:r>
            <a:endParaRPr lang="nn-NO" altLang="nb-NO" dirty="0">
              <a:highlight>
                <a:srgbClr val="FFFF00"/>
              </a:highlight>
              <a:cs typeface="Arial" pitchFamily="34" charset="0"/>
            </a:endParaRPr>
          </a:p>
        </p:txBody>
      </p:sp>
      <p:sp>
        <p:nvSpPr>
          <p:cNvPr id="3" name="Plassholder for innhold 2">
            <a:extLst>
              <a:ext uri="{FF2B5EF4-FFF2-40B4-BE49-F238E27FC236}">
                <a16:creationId xmlns:a16="http://schemas.microsoft.com/office/drawing/2014/main" id="{1994B857-8780-FD2B-ED87-6B94217815EF}"/>
              </a:ext>
            </a:extLst>
          </p:cNvPr>
          <p:cNvSpPr>
            <a:spLocks noGrp="1"/>
          </p:cNvSpPr>
          <p:nvPr>
            <p:ph idx="1"/>
          </p:nvPr>
        </p:nvSpPr>
        <p:spPr>
          <a:solidFill>
            <a:schemeClr val="bg1">
              <a:lumMod val="95000"/>
            </a:schemeClr>
          </a:solidFill>
        </p:spPr>
        <p:txBody>
          <a:bodyPr lIns="360000" tIns="360000" rIns="360000" bIns="360000"/>
          <a:lstStyle/>
          <a:p>
            <a:pPr>
              <a:spcBef>
                <a:spcPts val="0"/>
              </a:spcBef>
              <a:spcAft>
                <a:spcPts val="2000"/>
              </a:spcAft>
            </a:pPr>
            <a:r>
              <a:rPr lang="nb-NO" sz="2400" b="1" dirty="0">
                <a:solidFill>
                  <a:schemeClr val="accent1"/>
                </a:solidFill>
                <a:latin typeface="+mj-lt"/>
              </a:rPr>
              <a:t>Jens bor i kommunal bolig, og er aktiv rusmisbruker </a:t>
            </a:r>
          </a:p>
          <a:p>
            <a:pPr>
              <a:spcBef>
                <a:spcPts val="0"/>
              </a:spcBef>
              <a:spcAft>
                <a:spcPts val="2000"/>
              </a:spcAft>
            </a:pPr>
            <a:r>
              <a:rPr lang="nb-NO" sz="2400" dirty="0"/>
              <a:t>Kjent blandingsavhengighet over flere år. Den siste tiden har han vært plaget med dårlig matlyst og gått ned i vekt. </a:t>
            </a:r>
          </a:p>
          <a:p>
            <a:pPr>
              <a:spcBef>
                <a:spcPts val="0"/>
              </a:spcBef>
              <a:spcAft>
                <a:spcPts val="2000"/>
              </a:spcAft>
            </a:pPr>
            <a:r>
              <a:rPr lang="nb-NO" sz="2400" dirty="0"/>
              <a:t>Du kommer på et tilsyn og finner Jens på sofaen med dunjakke og teppe over. Han ser sliten ut og sier han trenger en «friskmelding» (et skudd) for å føle seg bedre. Fremstår irritabel, har noe tremor, nyser litt og er blek. </a:t>
            </a:r>
          </a:p>
          <a:p>
            <a:pPr>
              <a:spcBef>
                <a:spcPts val="0"/>
              </a:spcBef>
              <a:spcAft>
                <a:spcPts val="2000"/>
              </a:spcAft>
            </a:pPr>
            <a:r>
              <a:rPr lang="nb-NO" sz="2400" dirty="0"/>
              <a:t>Du ber om å få undersøke han, men han mener det ikke er nødvendig da dette er abstinenser. Jens har ikke inntatt rusmidler siden i går formiddag.</a:t>
            </a:r>
            <a:endParaRPr lang="nb-NO" sz="2133" dirty="0"/>
          </a:p>
        </p:txBody>
      </p:sp>
    </p:spTree>
    <p:extLst>
      <p:ext uri="{BB962C8B-B14F-4D97-AF65-F5344CB8AC3E}">
        <p14:creationId xmlns:p14="http://schemas.microsoft.com/office/powerpoint/2010/main" val="21135311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0496B-522B-8263-9486-DB774DD18E59}"/>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22C93EBC-E441-E137-2C43-81C7FB62993F}"/>
              </a:ext>
            </a:extLst>
          </p:cNvPr>
          <p:cNvSpPr>
            <a:spLocks noGrp="1"/>
          </p:cNvSpPr>
          <p:nvPr>
            <p:ph type="title"/>
          </p:nvPr>
        </p:nvSpPr>
        <p:spPr/>
        <p:txBody>
          <a:bodyPr/>
          <a:lstStyle/>
          <a:p>
            <a:pPr defTabSz="609585" fontAlgn="base">
              <a:spcAft>
                <a:spcPct val="0"/>
              </a:spcAft>
              <a:defRPr/>
            </a:pPr>
            <a:r>
              <a:rPr lang="nn-NO" altLang="nb-NO" dirty="0">
                <a:cs typeface="Arial" pitchFamily="34" charset="0"/>
              </a:rPr>
              <a:t>Funn etter ABCDE</a:t>
            </a:r>
          </a:p>
        </p:txBody>
      </p:sp>
      <p:sp>
        <p:nvSpPr>
          <p:cNvPr id="4" name="Plassholder for innhold 2">
            <a:extLst>
              <a:ext uri="{FF2B5EF4-FFF2-40B4-BE49-F238E27FC236}">
                <a16:creationId xmlns:a16="http://schemas.microsoft.com/office/drawing/2014/main" id="{F35638B0-2F69-143E-E902-93F291DE0254}"/>
              </a:ext>
            </a:extLst>
          </p:cNvPr>
          <p:cNvSpPr txBox="1">
            <a:spLocks/>
          </p:cNvSpPr>
          <p:nvPr/>
        </p:nvSpPr>
        <p:spPr bwMode="auto">
          <a:xfrm>
            <a:off x="994668" y="1306008"/>
            <a:ext cx="10182360" cy="4891501"/>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60000" tIns="360000" rIns="360000" bIns="36000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defTabSz="609585" eaLnBrk="1" fontAlgn="auto" hangingPunct="1">
              <a:spcBef>
                <a:spcPts val="0"/>
              </a:spcBef>
              <a:spcAft>
                <a:spcPts val="2000"/>
              </a:spcAft>
              <a:buNone/>
              <a:defRPr/>
            </a:pPr>
            <a:r>
              <a:rPr lang="nb-NO" sz="2400" b="1" dirty="0">
                <a:solidFill>
                  <a:schemeClr val="accent1"/>
                </a:solidFill>
                <a:latin typeface="Red Hat Display" panose="02010503040201060303"/>
                <a:cs typeface="Arial"/>
              </a:rPr>
              <a:t>Observasjon og målinger viser:</a:t>
            </a:r>
          </a:p>
          <a:p>
            <a:pPr marL="0" indent="0">
              <a:spcBef>
                <a:spcPts val="0"/>
              </a:spcBef>
              <a:spcAft>
                <a:spcPts val="2000"/>
              </a:spcAft>
              <a:buNone/>
            </a:pPr>
            <a:r>
              <a:rPr lang="nb-NO" sz="2400" b="1" dirty="0"/>
              <a:t>A</a:t>
            </a:r>
            <a:r>
              <a:rPr lang="nb-NO" sz="2400" dirty="0"/>
              <a:t> - Frie luftveier </a:t>
            </a:r>
          </a:p>
          <a:p>
            <a:pPr marL="0" indent="0">
              <a:spcBef>
                <a:spcPts val="0"/>
              </a:spcBef>
              <a:spcAft>
                <a:spcPts val="2000"/>
              </a:spcAft>
              <a:buNone/>
            </a:pPr>
            <a:r>
              <a:rPr lang="nb-NO" sz="2400" b="1" dirty="0"/>
              <a:t>B</a:t>
            </a:r>
            <a:r>
              <a:rPr lang="nb-NO" sz="2400" dirty="0"/>
              <a:t> - Respirasjonsfrekvens 34, rask og overfladisk respirasjon. </a:t>
            </a:r>
            <a:r>
              <a:rPr lang="nb-NO" sz="2400" dirty="0">
                <a:solidFill>
                  <a:prstClr val="black"/>
                </a:solidFill>
                <a:cs typeface="Arial"/>
              </a:rPr>
              <a:t>SpO</a:t>
            </a:r>
            <a:r>
              <a:rPr lang="nb-NO" sz="2400" baseline="-25000" dirty="0">
                <a:solidFill>
                  <a:prstClr val="black"/>
                </a:solidFill>
                <a:cs typeface="Arial"/>
              </a:rPr>
              <a:t>2</a:t>
            </a:r>
            <a:r>
              <a:rPr lang="nb-NO" sz="2400" dirty="0"/>
              <a:t> (oksygenmetning) 98 %</a:t>
            </a:r>
          </a:p>
          <a:p>
            <a:pPr marL="0" indent="0">
              <a:spcBef>
                <a:spcPts val="0"/>
              </a:spcBef>
              <a:spcAft>
                <a:spcPts val="2000"/>
              </a:spcAft>
              <a:buNone/>
            </a:pPr>
            <a:r>
              <a:rPr lang="nb-NO" sz="2400" b="1" dirty="0"/>
              <a:t>C </a:t>
            </a:r>
            <a:r>
              <a:rPr lang="nb-NO" sz="2400" dirty="0"/>
              <a:t>- Blodtrykk 134/65, puls 112, klam og blek hud </a:t>
            </a:r>
          </a:p>
          <a:p>
            <a:pPr marL="0" indent="0">
              <a:spcBef>
                <a:spcPts val="0"/>
              </a:spcBef>
              <a:spcAft>
                <a:spcPts val="2000"/>
              </a:spcAft>
              <a:buNone/>
            </a:pPr>
            <a:r>
              <a:rPr lang="nb-NO" sz="2400" b="1" dirty="0"/>
              <a:t>D </a:t>
            </a:r>
            <a:r>
              <a:rPr lang="nb-NO" sz="2400" dirty="0"/>
              <a:t>- Fremstår adekvat, men irritabel. Blodsukker 7,2</a:t>
            </a:r>
          </a:p>
          <a:p>
            <a:pPr marL="0" indent="0">
              <a:spcBef>
                <a:spcPts val="0"/>
              </a:spcBef>
              <a:spcAft>
                <a:spcPts val="2000"/>
              </a:spcAft>
              <a:buNone/>
            </a:pPr>
            <a:r>
              <a:rPr lang="nb-NO" sz="2400" b="1" dirty="0"/>
              <a:t>E</a:t>
            </a:r>
            <a:r>
              <a:rPr lang="nb-NO" sz="2400" dirty="0"/>
              <a:t> - Rød, hoven og varm ved innstikksted venstre arm, temperatur 39,2</a:t>
            </a:r>
            <a:endParaRPr lang="nb-NO" sz="2133"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093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03E82-8C0E-7F2D-0CB6-1F1D885972F8}"/>
            </a:ext>
          </a:extLst>
        </p:cNvPr>
        <p:cNvGrpSpPr/>
        <p:nvPr/>
      </p:nvGrpSpPr>
      <p:grpSpPr>
        <a:xfrm>
          <a:off x="0" y="0"/>
          <a:ext cx="0" cy="0"/>
          <a:chOff x="0" y="0"/>
          <a:chExt cx="0" cy="0"/>
        </a:xfrm>
      </p:grpSpPr>
      <p:sp>
        <p:nvSpPr>
          <p:cNvPr id="6" name="Rektangel 5">
            <a:extLst>
              <a:ext uri="{FF2B5EF4-FFF2-40B4-BE49-F238E27FC236}">
                <a16:creationId xmlns:a16="http://schemas.microsoft.com/office/drawing/2014/main" id="{D4CDFB05-3F04-64F8-E4F7-267448BC1082}"/>
              </a:ext>
            </a:extLst>
          </p:cNvPr>
          <p:cNvSpPr/>
          <p:nvPr/>
        </p:nvSpPr>
        <p:spPr>
          <a:xfrm>
            <a:off x="189186" y="110359"/>
            <a:ext cx="945931" cy="8513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a:extLst>
              <a:ext uri="{FF2B5EF4-FFF2-40B4-BE49-F238E27FC236}">
                <a16:creationId xmlns:a16="http://schemas.microsoft.com/office/drawing/2014/main" id="{9A9BC773-0591-D0CB-72C2-BC74443CE0E2}"/>
              </a:ext>
            </a:extLst>
          </p:cNvPr>
          <p:cNvSpPr>
            <a:spLocks noGrp="1"/>
          </p:cNvSpPr>
          <p:nvPr>
            <p:ph idx="1"/>
          </p:nvPr>
        </p:nvSpPr>
        <p:spPr>
          <a:xfrm>
            <a:off x="994668" y="983249"/>
            <a:ext cx="10192512" cy="4891502"/>
          </a:xfrm>
          <a:solidFill>
            <a:srgbClr val="FEF2EA"/>
          </a:solidFill>
          <a:ln w="25400">
            <a:solidFill>
              <a:schemeClr val="accent5"/>
            </a:solidFill>
            <a:miter lim="800000"/>
          </a:ln>
        </p:spPr>
        <p:txBody>
          <a:bodyPr lIns="360000" tIns="360000" rIns="360000" bIns="360000">
            <a:noAutofit/>
          </a:bodyPr>
          <a:lstStyle/>
          <a:p>
            <a:pPr>
              <a:spcBef>
                <a:spcPts val="0"/>
              </a:spcBef>
              <a:spcAft>
                <a:spcPts val="2000"/>
              </a:spcAft>
            </a:pPr>
            <a:r>
              <a:rPr lang="nb-NO" sz="2400" b="1" dirty="0">
                <a:latin typeface="+mj-lt"/>
              </a:rPr>
              <a:t>Viktig å vite vedrørende personer med rus og/eller psykisk lidelse</a:t>
            </a:r>
            <a:endParaRPr lang="nb-NO" sz="2400" dirty="0">
              <a:latin typeface="+mj-lt"/>
            </a:endParaRPr>
          </a:p>
          <a:p>
            <a:pPr>
              <a:spcBef>
                <a:spcPts val="0"/>
              </a:spcBef>
              <a:spcAft>
                <a:spcPts val="2000"/>
              </a:spcAft>
            </a:pPr>
            <a:r>
              <a:rPr lang="nb-NO" sz="2400" dirty="0"/>
              <a:t>Personer med psykiske lidelser og rusproblematikk opplever ofte </a:t>
            </a:r>
            <a:r>
              <a:rPr lang="nb-NO" sz="2400" dirty="0" err="1"/>
              <a:t>underbehandling</a:t>
            </a:r>
            <a:r>
              <a:rPr lang="nb-NO" sz="2400" dirty="0"/>
              <a:t> av somatisk sykdom.</a:t>
            </a:r>
          </a:p>
          <a:p>
            <a:pPr>
              <a:spcBef>
                <a:spcPts val="0"/>
              </a:spcBef>
              <a:spcAft>
                <a:spcPts val="2000"/>
              </a:spcAft>
            </a:pPr>
            <a:r>
              <a:rPr lang="nb-NO" sz="2400" b="1" dirty="0"/>
              <a:t>OBS: </a:t>
            </a:r>
            <a:r>
              <a:rPr lang="nb-NO" sz="2400" dirty="0"/>
              <a:t>symptomer og adferd som følger psykisk sykdom kan bidra til at personen selv, og helsepersonell, blir mindre oppmerksom på forhold knyttet til den somatiske helsetilstanden.</a:t>
            </a:r>
          </a:p>
          <a:p>
            <a:pPr>
              <a:spcBef>
                <a:spcPts val="0"/>
              </a:spcBef>
              <a:spcAft>
                <a:spcPts val="2000"/>
              </a:spcAft>
            </a:pPr>
            <a:r>
              <a:rPr lang="nb-NO" sz="2400" dirty="0"/>
              <a:t>Det kan også foreligge dårlige erfaringer med helsevesenet fra tidligere sykdomshistorier og/eller innleggelser, noe som kan vanskeliggjøre gode undersøkelser og målinger. Bruk klinisk blikk i større grad.</a:t>
            </a:r>
          </a:p>
        </p:txBody>
      </p:sp>
      <p:pic>
        <p:nvPicPr>
          <p:cNvPr id="5" name="Bilde 4" descr="Et bilde som inneholder triangel, design&#10;&#10;KI-generert innhold kan være feil.">
            <a:extLst>
              <a:ext uri="{FF2B5EF4-FFF2-40B4-BE49-F238E27FC236}">
                <a16:creationId xmlns:a16="http://schemas.microsoft.com/office/drawing/2014/main" id="{8325149F-F9B0-D2C5-C07F-BC3EE881D6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968" y="366798"/>
            <a:ext cx="727198" cy="604424"/>
          </a:xfrm>
          <a:prstGeom prst="rect">
            <a:avLst/>
          </a:prstGeom>
        </p:spPr>
      </p:pic>
    </p:spTree>
    <p:extLst>
      <p:ext uri="{BB962C8B-B14F-4D97-AF65-F5344CB8AC3E}">
        <p14:creationId xmlns:p14="http://schemas.microsoft.com/office/powerpoint/2010/main" val="41825023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DB149C3-FF19-FA16-432E-77946040513E}"/>
              </a:ext>
            </a:extLst>
          </p:cNvPr>
          <p:cNvSpPr>
            <a:spLocks noGrp="1"/>
          </p:cNvSpPr>
          <p:nvPr>
            <p:ph type="title"/>
          </p:nvPr>
        </p:nvSpPr>
        <p:spPr/>
        <p:txBody>
          <a:bodyPr/>
          <a:lstStyle/>
          <a:p>
            <a:r>
              <a:rPr lang="nn-NO" altLang="nb-NO" dirty="0">
                <a:cs typeface="Arial" pitchFamily="34" charset="0"/>
              </a:rPr>
              <a:t>ABCDE skjema</a:t>
            </a:r>
            <a:endParaRPr lang="nb-NO" dirty="0"/>
          </a:p>
        </p:txBody>
      </p:sp>
      <p:pic>
        <p:nvPicPr>
          <p:cNvPr id="6" name="Bilde 5" descr="Et bilde som inneholder tekst, skjermbilde, Font, nummer&#10;&#10;KI-generert innhold kan være feil.">
            <a:extLst>
              <a:ext uri="{FF2B5EF4-FFF2-40B4-BE49-F238E27FC236}">
                <a16:creationId xmlns:a16="http://schemas.microsoft.com/office/drawing/2014/main" id="{6C668266-24B2-7FA8-4C71-87E5A22F5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667" y="1285460"/>
            <a:ext cx="7647533" cy="4891501"/>
          </a:xfrm>
          <a:prstGeom prst="rect">
            <a:avLst/>
          </a:prstGeom>
        </p:spPr>
      </p:pic>
    </p:spTree>
    <p:extLst>
      <p:ext uri="{BB962C8B-B14F-4D97-AF65-F5344CB8AC3E}">
        <p14:creationId xmlns:p14="http://schemas.microsoft.com/office/powerpoint/2010/main" val="9003878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15808-B968-0F55-0F50-97F22EB2FC7B}"/>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128F5D88-1A0D-F0F8-497D-0018F799151F}"/>
              </a:ext>
            </a:extLst>
          </p:cNvPr>
          <p:cNvSpPr>
            <a:spLocks noGrp="1"/>
          </p:cNvSpPr>
          <p:nvPr>
            <p:ph type="title"/>
          </p:nvPr>
        </p:nvSpPr>
        <p:spPr/>
        <p:txBody>
          <a:bodyPr/>
          <a:lstStyle/>
          <a:p>
            <a:r>
              <a:rPr lang="nn-NO" altLang="nb-NO" dirty="0">
                <a:cs typeface="Arial" pitchFamily="34" charset="0"/>
              </a:rPr>
              <a:t>Systematisk gjennomgang av A - luftveier</a:t>
            </a:r>
            <a:endParaRPr lang="nb-NO" dirty="0"/>
          </a:p>
        </p:txBody>
      </p:sp>
      <p:pic>
        <p:nvPicPr>
          <p:cNvPr id="6" name="Bilde 5" descr="Et bilde som inneholder tekst, skjermbilde, Font, nummer&#10;&#10;KI-generert innhold kan være feil.">
            <a:extLst>
              <a:ext uri="{FF2B5EF4-FFF2-40B4-BE49-F238E27FC236}">
                <a16:creationId xmlns:a16="http://schemas.microsoft.com/office/drawing/2014/main" id="{A93CAA19-D6FE-26EA-80F9-52BE2FC4A1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667" y="1285460"/>
            <a:ext cx="7647533" cy="4891501"/>
          </a:xfrm>
          <a:prstGeom prst="rect">
            <a:avLst/>
          </a:prstGeom>
        </p:spPr>
      </p:pic>
      <p:sp>
        <p:nvSpPr>
          <p:cNvPr id="4" name="Rektangel 3">
            <a:extLst>
              <a:ext uri="{FF2B5EF4-FFF2-40B4-BE49-F238E27FC236}">
                <a16:creationId xmlns:a16="http://schemas.microsoft.com/office/drawing/2014/main" id="{C1C369D5-282F-4588-2007-B942F43D8832}"/>
              </a:ext>
            </a:extLst>
          </p:cNvPr>
          <p:cNvSpPr/>
          <p:nvPr/>
        </p:nvSpPr>
        <p:spPr>
          <a:xfrm>
            <a:off x="634790" y="2514600"/>
            <a:ext cx="10224654" cy="3764331"/>
          </a:xfrm>
          <a:prstGeom prst="rect">
            <a:avLst/>
          </a:prstGeom>
          <a:solidFill>
            <a:schemeClr val="bg1">
              <a:alpha val="69804"/>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solidFill>
                <a:prstClr val="white"/>
              </a:solidFill>
            </a:endParaRPr>
          </a:p>
        </p:txBody>
      </p:sp>
    </p:spTree>
    <p:extLst>
      <p:ext uri="{BB962C8B-B14F-4D97-AF65-F5344CB8AC3E}">
        <p14:creationId xmlns:p14="http://schemas.microsoft.com/office/powerpoint/2010/main" val="3185433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4DC13-DCA0-3E5A-C2DF-AA0ED061F9B9}"/>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45A598CB-4748-8D12-A8BD-835B4A3E08CA}"/>
              </a:ext>
            </a:extLst>
          </p:cNvPr>
          <p:cNvSpPr>
            <a:spLocks noGrp="1"/>
          </p:cNvSpPr>
          <p:nvPr>
            <p:ph type="title"/>
          </p:nvPr>
        </p:nvSpPr>
        <p:spPr/>
        <p:txBody>
          <a:bodyPr/>
          <a:lstStyle/>
          <a:p>
            <a:r>
              <a:rPr lang="nn-NO" altLang="nb-NO" dirty="0">
                <a:cs typeface="Arial" pitchFamily="34" charset="0"/>
              </a:rPr>
              <a:t>Systematisk gjennomgang av A - luftveier</a:t>
            </a:r>
            <a:endParaRPr lang="nb-NO" dirty="0"/>
          </a:p>
        </p:txBody>
      </p:sp>
      <p:pic>
        <p:nvPicPr>
          <p:cNvPr id="6" name="Bilde 5">
            <a:extLst>
              <a:ext uri="{FF2B5EF4-FFF2-40B4-BE49-F238E27FC236}">
                <a16:creationId xmlns:a16="http://schemas.microsoft.com/office/drawing/2014/main" id="{1D2AE68A-40E1-27EA-53D7-5215BF3FFD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94668" y="1285461"/>
            <a:ext cx="10202664" cy="2301611"/>
          </a:xfrm>
          <a:prstGeom prst="rect">
            <a:avLst/>
          </a:prstGeom>
        </p:spPr>
      </p:pic>
    </p:spTree>
    <p:extLst>
      <p:ext uri="{BB962C8B-B14F-4D97-AF65-F5344CB8AC3E}">
        <p14:creationId xmlns:p14="http://schemas.microsoft.com/office/powerpoint/2010/main" val="18004896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7343C-3D0C-D17F-258E-3631441B9073}"/>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BBFA8295-1E87-0173-A8B9-46A82CBA0B99}"/>
              </a:ext>
            </a:extLst>
          </p:cNvPr>
          <p:cNvSpPr>
            <a:spLocks noGrp="1"/>
          </p:cNvSpPr>
          <p:nvPr>
            <p:ph type="title"/>
          </p:nvPr>
        </p:nvSpPr>
        <p:spPr/>
        <p:txBody>
          <a:bodyPr/>
          <a:lstStyle/>
          <a:p>
            <a:r>
              <a:rPr lang="nb-NO" altLang="nb-NO" dirty="0">
                <a:cs typeface="Arial" pitchFamily="34" charset="0"/>
              </a:rPr>
              <a:t>Film til A – luftveier</a:t>
            </a:r>
          </a:p>
        </p:txBody>
      </p:sp>
      <p:pic>
        <p:nvPicPr>
          <p:cNvPr id="4" name="Picture 2">
            <a:hlinkClick r:id="rId3"/>
            <a:extLst>
              <a:ext uri="{FF2B5EF4-FFF2-40B4-BE49-F238E27FC236}">
                <a16:creationId xmlns:a16="http://schemas.microsoft.com/office/drawing/2014/main" id="{5245369A-778B-CADD-C9FE-B70D37EC4FA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114668" y="1285461"/>
            <a:ext cx="7200000" cy="38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ktangel 4">
            <a:extLst>
              <a:ext uri="{FF2B5EF4-FFF2-40B4-BE49-F238E27FC236}">
                <a16:creationId xmlns:a16="http://schemas.microsoft.com/office/drawing/2014/main" id="{CE21467B-723F-052F-E1BE-7E511DD4608D}"/>
              </a:ext>
            </a:extLst>
          </p:cNvPr>
          <p:cNvSpPr/>
          <p:nvPr/>
        </p:nvSpPr>
        <p:spPr>
          <a:xfrm>
            <a:off x="994668" y="1285461"/>
            <a:ext cx="3120000" cy="3840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nb-NO" sz="2400">
              <a:solidFill>
                <a:prstClr val="white"/>
              </a:solidFill>
            </a:endParaRPr>
          </a:p>
        </p:txBody>
      </p:sp>
      <p:pic>
        <p:nvPicPr>
          <p:cNvPr id="9" name="Bilde 8">
            <a:extLst>
              <a:ext uri="{FF2B5EF4-FFF2-40B4-BE49-F238E27FC236}">
                <a16:creationId xmlns:a16="http://schemas.microsoft.com/office/drawing/2014/main" id="{A749512D-975F-1818-380F-CCCFB6609710}"/>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4942392" y="5588117"/>
            <a:ext cx="2297065" cy="733824"/>
          </a:xfrm>
          <a:prstGeom prst="rect">
            <a:avLst/>
          </a:prstGeom>
          <a:noFill/>
          <a:ln>
            <a:noFill/>
          </a:ln>
          <a:extLst>
            <a:ext uri="{53640926-AAD7-44D8-BBD7-CCE9431645EC}">
              <a14:shadowObscured xmlns:a14="http://schemas.microsoft.com/office/drawing/2010/main"/>
            </a:ext>
          </a:extLst>
        </p:spPr>
      </p:pic>
      <p:sp>
        <p:nvSpPr>
          <p:cNvPr id="10" name="TekstSylinder 9">
            <a:extLst>
              <a:ext uri="{FF2B5EF4-FFF2-40B4-BE49-F238E27FC236}">
                <a16:creationId xmlns:a16="http://schemas.microsoft.com/office/drawing/2014/main" id="{2AD02D81-6411-C9DB-C5E2-7D51EF0EC6FD}"/>
              </a:ext>
            </a:extLst>
          </p:cNvPr>
          <p:cNvSpPr txBox="1"/>
          <p:nvPr/>
        </p:nvSpPr>
        <p:spPr>
          <a:xfrm>
            <a:off x="8000000" y="4879240"/>
            <a:ext cx="3314668" cy="246221"/>
          </a:xfrm>
          <a:prstGeom prst="rect">
            <a:avLst/>
          </a:prstGeom>
          <a:noFill/>
        </p:spPr>
        <p:txBody>
          <a:bodyPr wrap="square" rtlCol="0">
            <a:spAutoFit/>
          </a:bodyPr>
          <a:lstStyle/>
          <a:p>
            <a:pPr algn="r"/>
            <a:r>
              <a:rPr lang="nb-NO" sz="1000" dirty="0">
                <a:solidFill>
                  <a:prstClr val="black"/>
                </a:solidFill>
              </a:rPr>
              <a:t>Klikk på bildet for å gå til filmen</a:t>
            </a:r>
          </a:p>
        </p:txBody>
      </p:sp>
      <p:sp>
        <p:nvSpPr>
          <p:cNvPr id="6" name="Tittel 1">
            <a:extLst>
              <a:ext uri="{FF2B5EF4-FFF2-40B4-BE49-F238E27FC236}">
                <a16:creationId xmlns:a16="http://schemas.microsoft.com/office/drawing/2014/main" id="{11461657-A421-7563-AF65-5085C5840BCE}"/>
              </a:ext>
            </a:extLst>
          </p:cNvPr>
          <p:cNvSpPr txBox="1">
            <a:spLocks/>
          </p:cNvSpPr>
          <p:nvPr/>
        </p:nvSpPr>
        <p:spPr bwMode="auto">
          <a:xfrm>
            <a:off x="994668" y="1285460"/>
            <a:ext cx="3120000" cy="3839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360000" rIns="360000" bIns="36000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algn="l" eaLnBrk="1" hangingPunct="1"/>
            <a:r>
              <a:rPr lang="nn-NO" altLang="nb-NO" sz="2400" b="1" dirty="0">
                <a:solidFill>
                  <a:prstClr val="white"/>
                </a:solidFill>
                <a:cs typeface="Arial" pitchFamily="34" charset="0"/>
              </a:rPr>
              <a:t>1. Kjevetak og </a:t>
            </a:r>
            <a:r>
              <a:rPr lang="nn-NO" altLang="nb-NO" sz="2400" b="1" dirty="0" err="1">
                <a:solidFill>
                  <a:prstClr val="white"/>
                </a:solidFill>
                <a:cs typeface="Arial" pitchFamily="34" charset="0"/>
              </a:rPr>
              <a:t>hakeløft</a:t>
            </a:r>
            <a:endParaRPr lang="nn-NO" altLang="nb-NO" sz="2400" b="1" dirty="0">
              <a:solidFill>
                <a:prstClr val="white"/>
              </a:solidFill>
              <a:cs typeface="Arial"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b-NO" altLang="nb-NO" sz="2000" b="1" i="0" u="none" strike="noStrike" kern="1200" cap="none" spc="0" normalizeH="0" baseline="0" noProof="0" dirty="0">
              <a:ln>
                <a:noFill/>
              </a:ln>
              <a:solidFill>
                <a:prstClr val="white"/>
              </a:solidFill>
              <a:effectLst/>
              <a:uLnTx/>
              <a:uFillTx/>
              <a:latin typeface="Red Hat Display"/>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altLang="nb-NO" sz="2000" b="1" i="0" u="none" strike="noStrike" kern="1200" cap="none" spc="0" normalizeH="0" baseline="0" noProof="0" dirty="0">
                <a:ln>
                  <a:noFill/>
                </a:ln>
                <a:solidFill>
                  <a:prstClr val="white"/>
                </a:solidFill>
                <a:effectLst/>
                <a:uLnTx/>
                <a:uFillTx/>
                <a:ea typeface="+mn-ea"/>
                <a:cs typeface="+mn-cs"/>
              </a:rPr>
              <a:t>Hensikt: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altLang="nb-NO" sz="2000" b="0" i="0" u="none" strike="noStrike" kern="1200" cap="none" spc="0" normalizeH="0" baseline="0" noProof="0" dirty="0">
                <a:ln>
                  <a:noFill/>
                </a:ln>
                <a:solidFill>
                  <a:prstClr val="white"/>
                </a:solidFill>
                <a:effectLst/>
                <a:uLnTx/>
                <a:uFillTx/>
                <a:latin typeface="+mn-lt"/>
                <a:ea typeface="+mn-ea"/>
                <a:cs typeface="+mn-cs"/>
              </a:rPr>
              <a:t>Åpne luftveiene og etablere frie luftveier for å unngå </a:t>
            </a:r>
            <a:r>
              <a:rPr kumimoji="0" lang="nb-NO" altLang="nb-NO" sz="2000" b="0" i="0" u="none" strike="noStrike" kern="1200" cap="none" spc="0" normalizeH="0" baseline="0" noProof="0" dirty="0" err="1">
                <a:ln>
                  <a:noFill/>
                </a:ln>
                <a:solidFill>
                  <a:prstClr val="white"/>
                </a:solidFill>
                <a:effectLst/>
                <a:uLnTx/>
                <a:uFillTx/>
                <a:latin typeface="+mn-lt"/>
                <a:ea typeface="+mn-ea"/>
                <a:cs typeface="+mn-cs"/>
              </a:rPr>
              <a:t>hypoxisk</a:t>
            </a:r>
            <a:r>
              <a:rPr kumimoji="0" lang="nb-NO" altLang="nb-NO" sz="2000" b="0" i="0" u="none" strike="noStrike" kern="1200" cap="none" spc="0" normalizeH="0" baseline="0" noProof="0" dirty="0">
                <a:ln>
                  <a:noFill/>
                </a:ln>
                <a:solidFill>
                  <a:prstClr val="white"/>
                </a:solidFill>
                <a:effectLst/>
                <a:uLnTx/>
                <a:uFillTx/>
                <a:latin typeface="+mn-lt"/>
                <a:ea typeface="+mn-ea"/>
                <a:cs typeface="+mn-cs"/>
              </a:rPr>
              <a:t> hjertestans </a:t>
            </a:r>
            <a:endParaRPr lang="nn-NO" altLang="nb-NO" sz="2400" b="1" dirty="0">
              <a:solidFill>
                <a:prstClr val="white"/>
              </a:solidFill>
              <a:latin typeface="+mn-lt"/>
              <a:cs typeface="Arial" pitchFamily="34" charset="0"/>
            </a:endParaRPr>
          </a:p>
        </p:txBody>
      </p:sp>
    </p:spTree>
    <p:extLst>
      <p:ext uri="{BB962C8B-B14F-4D97-AF65-F5344CB8AC3E}">
        <p14:creationId xmlns:p14="http://schemas.microsoft.com/office/powerpoint/2010/main" val="22622020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31C57E01-E395-0918-4391-90DF302A5D32}"/>
              </a:ext>
            </a:extLst>
          </p:cNvPr>
          <p:cNvSpPr>
            <a:spLocks noGrp="1"/>
          </p:cNvSpPr>
          <p:nvPr>
            <p:ph idx="1"/>
          </p:nvPr>
        </p:nvSpPr>
        <p:spPr>
          <a:xfrm>
            <a:off x="994668" y="1285461"/>
            <a:ext cx="10192512" cy="4891502"/>
          </a:xfrm>
        </p:spPr>
        <p:txBody>
          <a:bodyPr/>
          <a:lstStyle/>
          <a:p>
            <a:endParaRPr lang="nb-NO" dirty="0"/>
          </a:p>
        </p:txBody>
      </p:sp>
      <p:pic>
        <p:nvPicPr>
          <p:cNvPr id="4" name="Bilde 3">
            <a:extLst>
              <a:ext uri="{FF2B5EF4-FFF2-40B4-BE49-F238E27FC236}">
                <a16:creationId xmlns:a16="http://schemas.microsoft.com/office/drawing/2014/main" id="{CAF39164-EC25-D15B-9331-3202DF148799}"/>
              </a:ext>
            </a:extLst>
          </p:cNvPr>
          <p:cNvPicPr>
            <a:picLocks noChangeAspect="1"/>
          </p:cNvPicPr>
          <p:nvPr/>
        </p:nvPicPr>
        <p:blipFill>
          <a:blip r:embed="rId3"/>
          <a:stretch>
            <a:fillRect/>
          </a:stretch>
        </p:blipFill>
        <p:spPr>
          <a:xfrm>
            <a:off x="994667" y="1285460"/>
            <a:ext cx="9162515" cy="4891501"/>
          </a:xfrm>
          <a:prstGeom prst="rect">
            <a:avLst/>
          </a:prstGeom>
        </p:spPr>
      </p:pic>
      <p:sp>
        <p:nvSpPr>
          <p:cNvPr id="8" name="Parallellogram 7">
            <a:extLst>
              <a:ext uri="{FF2B5EF4-FFF2-40B4-BE49-F238E27FC236}">
                <a16:creationId xmlns:a16="http://schemas.microsoft.com/office/drawing/2014/main" id="{168800DC-B819-F626-ADF1-528D2D65EAC1}"/>
              </a:ext>
            </a:extLst>
          </p:cNvPr>
          <p:cNvSpPr/>
          <p:nvPr/>
        </p:nvSpPr>
        <p:spPr>
          <a:xfrm>
            <a:off x="5410830" y="1285460"/>
            <a:ext cx="6665296" cy="4891501"/>
          </a:xfrm>
          <a:prstGeom prst="parallelogram">
            <a:avLst>
              <a:gd name="adj" fmla="val 35782"/>
            </a:avLst>
          </a:prstGeom>
          <a:solidFill>
            <a:schemeClr val="accent4">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EE531C35-888A-56D9-F672-E4BF4B2D5AFD}"/>
              </a:ext>
            </a:extLst>
          </p:cNvPr>
          <p:cNvSpPr>
            <a:spLocks noGrp="1"/>
          </p:cNvSpPr>
          <p:nvPr>
            <p:ph type="title"/>
          </p:nvPr>
        </p:nvSpPr>
        <p:spPr/>
        <p:txBody>
          <a:bodyPr/>
          <a:lstStyle/>
          <a:p>
            <a:endParaRPr lang="nb-NO"/>
          </a:p>
        </p:txBody>
      </p:sp>
      <p:sp>
        <p:nvSpPr>
          <p:cNvPr id="5" name="TekstSylinder 4">
            <a:extLst>
              <a:ext uri="{FF2B5EF4-FFF2-40B4-BE49-F238E27FC236}">
                <a16:creationId xmlns:a16="http://schemas.microsoft.com/office/drawing/2014/main" id="{1F516387-BC7B-BCE3-3804-4C0AD6788052}"/>
              </a:ext>
            </a:extLst>
          </p:cNvPr>
          <p:cNvSpPr txBox="1"/>
          <p:nvPr/>
        </p:nvSpPr>
        <p:spPr>
          <a:xfrm>
            <a:off x="6141342" y="2888938"/>
            <a:ext cx="3764800" cy="584775"/>
          </a:xfrm>
          <a:prstGeom prst="rect">
            <a:avLst/>
          </a:prstGeom>
          <a:noFill/>
        </p:spPr>
        <p:txBody>
          <a:bodyPr wrap="square" rtlCol="0">
            <a:spAutoFit/>
          </a:bodyPr>
          <a:lstStyle/>
          <a:p>
            <a:pPr algn="r"/>
            <a:r>
              <a:rPr lang="nb-NO" sz="3200" b="1" dirty="0">
                <a:latin typeface="+mj-lt"/>
              </a:rPr>
              <a:t>Praktisk øvelse</a:t>
            </a:r>
          </a:p>
        </p:txBody>
      </p:sp>
      <p:sp>
        <p:nvSpPr>
          <p:cNvPr id="6" name="TekstSylinder 5">
            <a:extLst>
              <a:ext uri="{FF2B5EF4-FFF2-40B4-BE49-F238E27FC236}">
                <a16:creationId xmlns:a16="http://schemas.microsoft.com/office/drawing/2014/main" id="{5809EA2B-9EBB-3DF4-351A-6610BB0F3501}"/>
              </a:ext>
            </a:extLst>
          </p:cNvPr>
          <p:cNvSpPr txBox="1"/>
          <p:nvPr/>
        </p:nvSpPr>
        <p:spPr>
          <a:xfrm>
            <a:off x="7035859" y="3575356"/>
            <a:ext cx="2889732" cy="1077218"/>
          </a:xfrm>
          <a:prstGeom prst="rect">
            <a:avLst/>
          </a:prstGeom>
          <a:noFill/>
        </p:spPr>
        <p:txBody>
          <a:bodyPr wrap="square" rtlCol="0">
            <a:spAutoFit/>
          </a:bodyPr>
          <a:lstStyle/>
          <a:p>
            <a:pPr algn="r"/>
            <a:r>
              <a:rPr lang="nb-NO" sz="3200" b="1" dirty="0">
                <a:solidFill>
                  <a:schemeClr val="bg1"/>
                </a:solidFill>
              </a:rPr>
              <a:t>Kjevetak/-hakeløft</a:t>
            </a:r>
          </a:p>
        </p:txBody>
      </p:sp>
      <p:cxnSp>
        <p:nvCxnSpPr>
          <p:cNvPr id="7" name="Rett linje 6">
            <a:extLst>
              <a:ext uri="{FF2B5EF4-FFF2-40B4-BE49-F238E27FC236}">
                <a16:creationId xmlns:a16="http://schemas.microsoft.com/office/drawing/2014/main" id="{BE4661A2-7203-DA4A-5B6E-7F51374720B1}"/>
              </a:ext>
            </a:extLst>
          </p:cNvPr>
          <p:cNvCxnSpPr/>
          <p:nvPr/>
        </p:nvCxnSpPr>
        <p:spPr>
          <a:xfrm>
            <a:off x="6939967" y="3494856"/>
            <a:ext cx="2893104"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Rektangel 8">
            <a:extLst>
              <a:ext uri="{FF2B5EF4-FFF2-40B4-BE49-F238E27FC236}">
                <a16:creationId xmlns:a16="http://schemas.microsoft.com/office/drawing/2014/main" id="{BDB071B0-5261-B847-8D81-FDE3B88F0A09}"/>
              </a:ext>
            </a:extLst>
          </p:cNvPr>
          <p:cNvSpPr/>
          <p:nvPr/>
        </p:nvSpPr>
        <p:spPr>
          <a:xfrm>
            <a:off x="10157182" y="1082810"/>
            <a:ext cx="2034818" cy="51517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Tree>
    <p:extLst>
      <p:ext uri="{BB962C8B-B14F-4D97-AF65-F5344CB8AC3E}">
        <p14:creationId xmlns:p14="http://schemas.microsoft.com/office/powerpoint/2010/main" val="5276535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7343C-3D0C-D17F-258E-3631441B9073}"/>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BBFA8295-1E87-0173-A8B9-46A82CBA0B99}"/>
              </a:ext>
            </a:extLst>
          </p:cNvPr>
          <p:cNvSpPr>
            <a:spLocks noGrp="1"/>
          </p:cNvSpPr>
          <p:nvPr>
            <p:ph type="title"/>
          </p:nvPr>
        </p:nvSpPr>
        <p:spPr/>
        <p:txBody>
          <a:bodyPr/>
          <a:lstStyle/>
          <a:p>
            <a:r>
              <a:rPr lang="nb-NO" altLang="nb-NO" dirty="0">
                <a:cs typeface="Arial" pitchFamily="34" charset="0"/>
              </a:rPr>
              <a:t>Film til A – luftveier</a:t>
            </a:r>
          </a:p>
        </p:txBody>
      </p:sp>
      <p:sp>
        <p:nvSpPr>
          <p:cNvPr id="5" name="Rektangel 4">
            <a:extLst>
              <a:ext uri="{FF2B5EF4-FFF2-40B4-BE49-F238E27FC236}">
                <a16:creationId xmlns:a16="http://schemas.microsoft.com/office/drawing/2014/main" id="{CE21467B-723F-052F-E1BE-7E511DD4608D}"/>
              </a:ext>
            </a:extLst>
          </p:cNvPr>
          <p:cNvSpPr/>
          <p:nvPr/>
        </p:nvSpPr>
        <p:spPr>
          <a:xfrm>
            <a:off x="994668" y="1285461"/>
            <a:ext cx="3120000" cy="3840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nb-NO" sz="2400">
              <a:solidFill>
                <a:prstClr val="white"/>
              </a:solidFill>
            </a:endParaRPr>
          </a:p>
        </p:txBody>
      </p:sp>
      <p:pic>
        <p:nvPicPr>
          <p:cNvPr id="9" name="Bilde 8">
            <a:extLst>
              <a:ext uri="{FF2B5EF4-FFF2-40B4-BE49-F238E27FC236}">
                <a16:creationId xmlns:a16="http://schemas.microsoft.com/office/drawing/2014/main" id="{A749512D-975F-1818-380F-CCCFB6609710}"/>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4942392" y="5588117"/>
            <a:ext cx="2297065" cy="733824"/>
          </a:xfrm>
          <a:prstGeom prst="rect">
            <a:avLst/>
          </a:prstGeom>
          <a:noFill/>
          <a:ln>
            <a:noFill/>
          </a:ln>
          <a:extLst>
            <a:ext uri="{53640926-AAD7-44D8-BBD7-CCE9431645EC}">
              <a14:shadowObscured xmlns:a14="http://schemas.microsoft.com/office/drawing/2010/main"/>
            </a:ext>
          </a:extLst>
        </p:spPr>
      </p:pic>
      <p:pic>
        <p:nvPicPr>
          <p:cNvPr id="6" name="Picture 2" descr="C:\Presentasjoner\KlinObs Kommune\Bilder til Eva\Bilde 10 (2).png">
            <a:hlinkClick r:id="rId4"/>
            <a:extLst>
              <a:ext uri="{FF2B5EF4-FFF2-40B4-BE49-F238E27FC236}">
                <a16:creationId xmlns:a16="http://schemas.microsoft.com/office/drawing/2014/main" id="{8CF20D4F-CADE-3DA5-BF6B-197603A6860D}"/>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r="538"/>
          <a:stretch>
            <a:fillRect/>
          </a:stretch>
        </p:blipFill>
        <p:spPr bwMode="auto">
          <a:xfrm>
            <a:off x="4114668" y="1285460"/>
            <a:ext cx="7199999" cy="3840000"/>
          </a:xfrm>
          <a:prstGeom prst="rect">
            <a:avLst/>
          </a:prstGeom>
          <a:noFill/>
          <a:extLst>
            <a:ext uri="{909E8E84-426E-40DD-AFC4-6F175D3DCCD1}">
              <a14:hiddenFill xmlns:a14="http://schemas.microsoft.com/office/drawing/2010/main">
                <a:solidFill>
                  <a:srgbClr val="FFFFFF"/>
                </a:solidFill>
              </a14:hiddenFill>
            </a:ext>
          </a:extLst>
        </p:spPr>
      </p:pic>
      <p:sp>
        <p:nvSpPr>
          <p:cNvPr id="8" name="TekstSylinder 7">
            <a:extLst>
              <a:ext uri="{FF2B5EF4-FFF2-40B4-BE49-F238E27FC236}">
                <a16:creationId xmlns:a16="http://schemas.microsoft.com/office/drawing/2014/main" id="{853EAD8B-A99F-4718-8E68-791F975407D9}"/>
              </a:ext>
            </a:extLst>
          </p:cNvPr>
          <p:cNvSpPr txBox="1"/>
          <p:nvPr/>
        </p:nvSpPr>
        <p:spPr>
          <a:xfrm>
            <a:off x="8000000" y="4879240"/>
            <a:ext cx="3314668" cy="246221"/>
          </a:xfrm>
          <a:prstGeom prst="rect">
            <a:avLst/>
          </a:prstGeom>
          <a:noFill/>
        </p:spPr>
        <p:txBody>
          <a:bodyPr wrap="square" rtlCol="0">
            <a:spAutoFit/>
          </a:bodyPr>
          <a:lstStyle/>
          <a:p>
            <a:pPr algn="r"/>
            <a:r>
              <a:rPr lang="nb-NO" sz="1000" dirty="0">
                <a:solidFill>
                  <a:prstClr val="black"/>
                </a:solidFill>
              </a:rPr>
              <a:t>Klikk på bildet for å gå til filmen</a:t>
            </a:r>
          </a:p>
        </p:txBody>
      </p:sp>
      <p:sp>
        <p:nvSpPr>
          <p:cNvPr id="4" name="Tittel 1">
            <a:extLst>
              <a:ext uri="{FF2B5EF4-FFF2-40B4-BE49-F238E27FC236}">
                <a16:creationId xmlns:a16="http://schemas.microsoft.com/office/drawing/2014/main" id="{63C7C4D6-F4EF-AADD-FB14-078B202F0ECC}"/>
              </a:ext>
            </a:extLst>
          </p:cNvPr>
          <p:cNvSpPr txBox="1">
            <a:spLocks/>
          </p:cNvSpPr>
          <p:nvPr/>
        </p:nvSpPr>
        <p:spPr bwMode="auto">
          <a:xfrm>
            <a:off x="994668" y="1285460"/>
            <a:ext cx="3120000" cy="3839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360000" rIns="360000" bIns="36000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algn="l" eaLnBrk="1" hangingPunct="1"/>
            <a:r>
              <a:rPr lang="nn-NO" altLang="nb-NO" sz="2400" b="1" dirty="0">
                <a:solidFill>
                  <a:prstClr val="white"/>
                </a:solidFill>
                <a:cs typeface="Arial" pitchFamily="34" charset="0"/>
              </a:rPr>
              <a:t>2. Sideleie</a:t>
            </a:r>
            <a:endParaRPr kumimoji="0" lang="nb-NO" altLang="nb-NO" sz="2000" b="1" i="0" u="none" strike="noStrike" kern="1200" cap="none" spc="0" normalizeH="0" baseline="0" noProof="0" dirty="0">
              <a:ln>
                <a:noFill/>
              </a:ln>
              <a:solidFill>
                <a:prstClr val="white"/>
              </a:solidFill>
              <a:effectLst/>
              <a:uLnTx/>
              <a:uFillTx/>
              <a:latin typeface="Red Hat Display"/>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b-NO" altLang="nb-NO" sz="2000" b="1" i="0" u="none" strike="noStrike" kern="1200" cap="none" spc="0" normalizeH="0" baseline="0" noProof="0" dirty="0">
              <a:ln>
                <a:noFill/>
              </a:ln>
              <a:solidFill>
                <a:prstClr val="white"/>
              </a:solidFill>
              <a:effectLst/>
              <a:uLnTx/>
              <a:uFillTx/>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altLang="nb-NO" sz="2000" b="1" i="0" u="none" strike="noStrike" kern="1200" cap="none" spc="0" normalizeH="0" baseline="0" noProof="0" dirty="0">
                <a:ln>
                  <a:noFill/>
                </a:ln>
                <a:solidFill>
                  <a:prstClr val="white"/>
                </a:solidFill>
                <a:effectLst/>
                <a:uLnTx/>
                <a:uFillTx/>
                <a:ea typeface="+mn-ea"/>
                <a:cs typeface="+mn-cs"/>
              </a:rPr>
              <a:t>Hensikt: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altLang="nb-NO" sz="2000" b="0" i="0" u="none" strike="noStrike" kern="1200" cap="none" spc="0" normalizeH="0" baseline="0" noProof="0" dirty="0">
                <a:ln>
                  <a:noFill/>
                </a:ln>
                <a:solidFill>
                  <a:prstClr val="white"/>
                </a:solidFill>
                <a:effectLst/>
                <a:uLnTx/>
                <a:uFillTx/>
                <a:latin typeface="+mn-lt"/>
                <a:ea typeface="+mn-ea"/>
                <a:cs typeface="+mn-cs"/>
              </a:rPr>
              <a:t>Sikre frie luftveier, unngå at tungen faller bak, og at oppkast o.l. blokkerer luftveien.​ </a:t>
            </a:r>
            <a:endParaRPr lang="nn-NO" altLang="nb-NO" sz="2400" b="1" dirty="0">
              <a:solidFill>
                <a:prstClr val="white"/>
              </a:solidFill>
              <a:latin typeface="+mn-lt"/>
              <a:cs typeface="Arial" pitchFamily="34" charset="0"/>
            </a:endParaRPr>
          </a:p>
        </p:txBody>
      </p:sp>
    </p:spTree>
    <p:extLst>
      <p:ext uri="{BB962C8B-B14F-4D97-AF65-F5344CB8AC3E}">
        <p14:creationId xmlns:p14="http://schemas.microsoft.com/office/powerpoint/2010/main" val="840414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33CB845E-4631-8C46-B3EE-5FFF69ADCBDA}"/>
              </a:ext>
            </a:extLst>
          </p:cNvPr>
          <p:cNvSpPr>
            <a:spLocks noGrp="1"/>
          </p:cNvSpPr>
          <p:nvPr>
            <p:ph type="title"/>
          </p:nvPr>
        </p:nvSpPr>
        <p:spPr>
          <a:xfrm>
            <a:off x="993600" y="232091"/>
            <a:ext cx="10192512" cy="646749"/>
          </a:xfrm>
        </p:spPr>
        <p:txBody>
          <a:bodyPr/>
          <a:lstStyle/>
          <a:p>
            <a:r>
              <a:rPr lang="en-US" sz="3200" i="0" u="none" dirty="0" err="1">
                <a:solidFill>
                  <a:schemeClr val="accent2"/>
                </a:solidFill>
              </a:rPr>
              <a:t>Klinisk</a:t>
            </a:r>
            <a:r>
              <a:rPr lang="en-US" sz="3200" i="0" u="none" dirty="0">
                <a:solidFill>
                  <a:schemeClr val="accent2"/>
                </a:solidFill>
              </a:rPr>
              <a:t> </a:t>
            </a:r>
            <a:r>
              <a:rPr lang="en-US" sz="3200" i="0" u="none" dirty="0" err="1">
                <a:solidFill>
                  <a:schemeClr val="accent2"/>
                </a:solidFill>
              </a:rPr>
              <a:t>observasjonskompetanse</a:t>
            </a:r>
            <a:endParaRPr lang="en-US" sz="3200" i="0" u="none" dirty="0">
              <a:solidFill>
                <a:schemeClr val="accent2"/>
              </a:solidFill>
            </a:endParaRPr>
          </a:p>
        </p:txBody>
      </p:sp>
      <p:sp>
        <p:nvSpPr>
          <p:cNvPr id="5" name="Plassholder for innhold 2">
            <a:extLst>
              <a:ext uri="{FF2B5EF4-FFF2-40B4-BE49-F238E27FC236}">
                <a16:creationId xmlns:a16="http://schemas.microsoft.com/office/drawing/2014/main" id="{D4AAF10E-4336-CB53-F4DC-4AC55489753F}"/>
              </a:ext>
            </a:extLst>
          </p:cNvPr>
          <p:cNvSpPr txBox="1">
            <a:spLocks/>
          </p:cNvSpPr>
          <p:nvPr/>
        </p:nvSpPr>
        <p:spPr>
          <a:xfrm>
            <a:off x="994667" y="1370879"/>
            <a:ext cx="8115879" cy="4855667"/>
          </a:xfrm>
          <a:prstGeom prst="rect">
            <a:avLst/>
          </a:prstGeom>
        </p:spPr>
        <p:txBody>
          <a:bodyPr vert="horz" lIns="91440" tIns="45720" rIns="91440" bIns="45720" rtlCol="0" anchor="t">
            <a:normAutofit/>
          </a:bodyPr>
          <a:lstStyle>
            <a:lvl1pPr marL="239994" indent="-239994" algn="l" defTabSz="914400" rtl="0" eaLnBrk="1" latinLnBrk="0" hangingPunct="1">
              <a:lnSpc>
                <a:spcPct val="90000"/>
              </a:lnSpc>
              <a:spcBef>
                <a:spcPts val="1000"/>
              </a:spcBef>
              <a:buFont typeface="Arial"/>
              <a:buChar char="•"/>
              <a:defRPr sz="2667" b="0" i="0" kern="1200">
                <a:solidFill>
                  <a:schemeClr val="tx1"/>
                </a:solidFill>
                <a:latin typeface="+mn-lt"/>
                <a:ea typeface="+mn-ea"/>
                <a:cs typeface="Myriad Pro Light"/>
              </a:defRPr>
            </a:lvl1pPr>
            <a:lvl2pPr marL="0" indent="0" algn="l" defTabSz="914400" rtl="0" eaLnBrk="1" latinLnBrk="0" hangingPunct="1">
              <a:lnSpc>
                <a:spcPct val="100000"/>
              </a:lnSpc>
              <a:spcBef>
                <a:spcPts val="500"/>
              </a:spcBef>
              <a:buSzPct val="100000"/>
              <a:buFont typeface="Arial" panose="020B0604020202020204" pitchFamily="34" charset="0"/>
              <a:buNone/>
              <a:defRPr sz="2667" b="0" i="0" kern="0" baseline="0">
                <a:solidFill>
                  <a:schemeClr val="tx1"/>
                </a:solidFill>
                <a:latin typeface="+mj-lt"/>
                <a:ea typeface="+mn-ea"/>
                <a:cs typeface="+mn-cs"/>
              </a:defRPr>
            </a:lvl2pPr>
            <a:lvl3pPr marL="457200" indent="-457200" algn="l" defTabSz="914400" rtl="0" eaLnBrk="1" latinLnBrk="0" hangingPunct="1">
              <a:lnSpc>
                <a:spcPct val="90000"/>
              </a:lnSpc>
              <a:spcBef>
                <a:spcPts val="500"/>
              </a:spcBef>
              <a:buFontTx/>
              <a:buBlip>
                <a:blip r:embed="rId3"/>
              </a:buBlip>
              <a:defRPr sz="2667" b="0" i="0" kern="1200">
                <a:solidFill>
                  <a:schemeClr val="tx1"/>
                </a:solidFill>
                <a:latin typeface="+mn-lt"/>
                <a:ea typeface="+mn-ea"/>
                <a:cs typeface="+mn-cs"/>
              </a:defRPr>
            </a:lvl3pPr>
            <a:lvl4pPr marL="457200" indent="-457200" algn="l" defTabSz="914400" rtl="0" eaLnBrk="1" latinLnBrk="0" hangingPunct="1">
              <a:lnSpc>
                <a:spcPct val="90000"/>
              </a:lnSpc>
              <a:spcBef>
                <a:spcPts val="500"/>
              </a:spcBef>
              <a:buClr>
                <a:schemeClr val="accent2"/>
              </a:buClr>
              <a:buSzPct val="100000"/>
              <a:buFontTx/>
              <a:buBlip>
                <a:blip r:embed="rId4"/>
              </a:buBlip>
              <a:defRPr sz="1800" kern="1200">
                <a:solidFill>
                  <a:schemeClr val="tx1"/>
                </a:solidFill>
                <a:latin typeface="+mn-lt"/>
                <a:ea typeface="+mn-ea"/>
                <a:cs typeface="+mn-cs"/>
              </a:defRPr>
            </a:lvl4pPr>
            <a:lvl5pPr marL="457200" indent="-4572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514350" indent="-514350" algn="l" defTabSz="914400" rtl="0" eaLnBrk="1" latinLnBrk="0" hangingPunct="1">
              <a:lnSpc>
                <a:spcPct val="90000"/>
              </a:lnSpc>
              <a:spcBef>
                <a:spcPts val="500"/>
              </a:spcBef>
              <a:buClr>
                <a:schemeClr val="accent2"/>
              </a:buClr>
              <a:buFont typeface="+mj-lt"/>
              <a:buAutoNum type="arabicPeriod"/>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r>
              <a:rPr lang="nb-NO" sz="2400" dirty="0"/>
              <a:t>Hvordan bruke modellen for å oppnå systematisk og fleksibel kompetansebygging?</a:t>
            </a:r>
          </a:p>
          <a:p>
            <a:pPr lvl="2"/>
            <a:r>
              <a:rPr lang="nb-NO" sz="2400" dirty="0"/>
              <a:t>Hvordan jobbe med kompetanseområdet etter modell for kvalitetsforbedring?</a:t>
            </a:r>
          </a:p>
          <a:p>
            <a:pPr marL="0" lvl="2" indent="0">
              <a:buNone/>
            </a:pPr>
            <a:endParaRPr lang="nb-NO" sz="2400" dirty="0"/>
          </a:p>
        </p:txBody>
      </p:sp>
      <p:pic>
        <p:nvPicPr>
          <p:cNvPr id="13" name="Bilde 12" descr="Et bilde som inneholder tekst, skjermbilde, Font, Multimedieprogramvare&#10;&#10;KI-generert innhold kan være feil.">
            <a:extLst>
              <a:ext uri="{FF2B5EF4-FFF2-40B4-BE49-F238E27FC236}">
                <a16:creationId xmlns:a16="http://schemas.microsoft.com/office/drawing/2014/main" id="{F48D10D1-FDF7-88E4-3078-57CDE50816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3237" y="2825595"/>
            <a:ext cx="6477000" cy="2946400"/>
          </a:xfrm>
          <a:prstGeom prst="rect">
            <a:avLst/>
          </a:prstGeom>
        </p:spPr>
      </p:pic>
    </p:spTree>
    <p:extLst>
      <p:ext uri="{BB962C8B-B14F-4D97-AF65-F5344CB8AC3E}">
        <p14:creationId xmlns:p14="http://schemas.microsoft.com/office/powerpoint/2010/main" val="300407128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e 11">
            <a:extLst>
              <a:ext uri="{FF2B5EF4-FFF2-40B4-BE49-F238E27FC236}">
                <a16:creationId xmlns:a16="http://schemas.microsoft.com/office/drawing/2014/main" id="{7D94D5B4-9C33-C347-B428-6196332E1278}"/>
              </a:ext>
            </a:extLst>
          </p:cNvPr>
          <p:cNvPicPr>
            <a:picLocks noChangeAspect="1"/>
          </p:cNvPicPr>
          <p:nvPr/>
        </p:nvPicPr>
        <p:blipFill>
          <a:blip r:embed="rId3"/>
          <a:srcRect r="660"/>
          <a:stretch>
            <a:fillRect/>
          </a:stretch>
        </p:blipFill>
        <p:spPr>
          <a:xfrm>
            <a:off x="994667" y="1129606"/>
            <a:ext cx="9162515" cy="4891500"/>
          </a:xfrm>
          <a:prstGeom prst="rect">
            <a:avLst/>
          </a:prstGeom>
        </p:spPr>
      </p:pic>
      <p:sp>
        <p:nvSpPr>
          <p:cNvPr id="5" name="TekstSylinder 4">
            <a:extLst>
              <a:ext uri="{FF2B5EF4-FFF2-40B4-BE49-F238E27FC236}">
                <a16:creationId xmlns:a16="http://schemas.microsoft.com/office/drawing/2014/main" id="{1F516387-BC7B-BCE3-3804-4C0AD6788052}"/>
              </a:ext>
            </a:extLst>
          </p:cNvPr>
          <p:cNvSpPr txBox="1"/>
          <p:nvPr/>
        </p:nvSpPr>
        <p:spPr>
          <a:xfrm>
            <a:off x="6141342" y="2888938"/>
            <a:ext cx="3764800" cy="584775"/>
          </a:xfrm>
          <a:prstGeom prst="rect">
            <a:avLst/>
          </a:prstGeom>
          <a:noFill/>
        </p:spPr>
        <p:txBody>
          <a:bodyPr wrap="square" rtlCol="0">
            <a:spAutoFit/>
          </a:bodyPr>
          <a:lstStyle/>
          <a:p>
            <a:pPr algn="r"/>
            <a:r>
              <a:rPr lang="nb-NO" sz="3200" b="1" dirty="0">
                <a:latin typeface="+mj-lt"/>
              </a:rPr>
              <a:t>Praktisk øvelse</a:t>
            </a:r>
          </a:p>
        </p:txBody>
      </p:sp>
      <p:sp>
        <p:nvSpPr>
          <p:cNvPr id="6" name="TekstSylinder 5">
            <a:extLst>
              <a:ext uri="{FF2B5EF4-FFF2-40B4-BE49-F238E27FC236}">
                <a16:creationId xmlns:a16="http://schemas.microsoft.com/office/drawing/2014/main" id="{5809EA2B-9EBB-3DF4-351A-6610BB0F3501}"/>
              </a:ext>
            </a:extLst>
          </p:cNvPr>
          <p:cNvSpPr txBox="1"/>
          <p:nvPr/>
        </p:nvSpPr>
        <p:spPr>
          <a:xfrm>
            <a:off x="7035859" y="3575356"/>
            <a:ext cx="2889732" cy="584775"/>
          </a:xfrm>
          <a:prstGeom prst="rect">
            <a:avLst/>
          </a:prstGeom>
          <a:noFill/>
        </p:spPr>
        <p:txBody>
          <a:bodyPr wrap="square" rtlCol="0">
            <a:spAutoFit/>
          </a:bodyPr>
          <a:lstStyle/>
          <a:p>
            <a:pPr algn="r"/>
            <a:r>
              <a:rPr lang="nb-NO" sz="3200" b="1" dirty="0">
                <a:solidFill>
                  <a:schemeClr val="bg1"/>
                </a:solidFill>
              </a:rPr>
              <a:t>Sideleie</a:t>
            </a:r>
          </a:p>
        </p:txBody>
      </p:sp>
      <p:cxnSp>
        <p:nvCxnSpPr>
          <p:cNvPr id="7" name="Rett linje 6">
            <a:extLst>
              <a:ext uri="{FF2B5EF4-FFF2-40B4-BE49-F238E27FC236}">
                <a16:creationId xmlns:a16="http://schemas.microsoft.com/office/drawing/2014/main" id="{BE4661A2-7203-DA4A-5B6E-7F51374720B1}"/>
              </a:ext>
            </a:extLst>
          </p:cNvPr>
          <p:cNvCxnSpPr/>
          <p:nvPr/>
        </p:nvCxnSpPr>
        <p:spPr>
          <a:xfrm>
            <a:off x="6939967" y="3494856"/>
            <a:ext cx="2893104"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Rektangel 8">
            <a:extLst>
              <a:ext uri="{FF2B5EF4-FFF2-40B4-BE49-F238E27FC236}">
                <a16:creationId xmlns:a16="http://schemas.microsoft.com/office/drawing/2014/main" id="{BDB071B0-5261-B847-8D81-FDE3B88F0A09}"/>
              </a:ext>
            </a:extLst>
          </p:cNvPr>
          <p:cNvSpPr/>
          <p:nvPr/>
        </p:nvSpPr>
        <p:spPr>
          <a:xfrm>
            <a:off x="10157182" y="1082810"/>
            <a:ext cx="2034818" cy="51517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Tree>
    <p:extLst>
      <p:ext uri="{BB962C8B-B14F-4D97-AF65-F5344CB8AC3E}">
        <p14:creationId xmlns:p14="http://schemas.microsoft.com/office/powerpoint/2010/main" val="28507330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7343C-3D0C-D17F-258E-3631441B9073}"/>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BBFA8295-1E87-0173-A8B9-46A82CBA0B99}"/>
              </a:ext>
            </a:extLst>
          </p:cNvPr>
          <p:cNvSpPr>
            <a:spLocks noGrp="1"/>
          </p:cNvSpPr>
          <p:nvPr>
            <p:ph type="title"/>
          </p:nvPr>
        </p:nvSpPr>
        <p:spPr/>
        <p:txBody>
          <a:bodyPr/>
          <a:lstStyle/>
          <a:p>
            <a:r>
              <a:rPr lang="nb-NO" altLang="nb-NO" dirty="0">
                <a:cs typeface="Arial" pitchFamily="34" charset="0"/>
              </a:rPr>
              <a:t>Film til A – luftveier</a:t>
            </a:r>
          </a:p>
        </p:txBody>
      </p:sp>
      <p:sp>
        <p:nvSpPr>
          <p:cNvPr id="5" name="Rektangel 4">
            <a:extLst>
              <a:ext uri="{FF2B5EF4-FFF2-40B4-BE49-F238E27FC236}">
                <a16:creationId xmlns:a16="http://schemas.microsoft.com/office/drawing/2014/main" id="{CE21467B-723F-052F-E1BE-7E511DD4608D}"/>
              </a:ext>
            </a:extLst>
          </p:cNvPr>
          <p:cNvSpPr/>
          <p:nvPr/>
        </p:nvSpPr>
        <p:spPr>
          <a:xfrm>
            <a:off x="994668" y="1285461"/>
            <a:ext cx="3120000" cy="3840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nb-NO" sz="2400">
              <a:solidFill>
                <a:prstClr val="white"/>
              </a:solidFill>
            </a:endParaRPr>
          </a:p>
        </p:txBody>
      </p:sp>
      <p:pic>
        <p:nvPicPr>
          <p:cNvPr id="9" name="Bilde 8">
            <a:extLst>
              <a:ext uri="{FF2B5EF4-FFF2-40B4-BE49-F238E27FC236}">
                <a16:creationId xmlns:a16="http://schemas.microsoft.com/office/drawing/2014/main" id="{A749512D-975F-1818-380F-CCCFB6609710}"/>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4942392" y="5588117"/>
            <a:ext cx="2297065" cy="733824"/>
          </a:xfrm>
          <a:prstGeom prst="rect">
            <a:avLst/>
          </a:prstGeom>
          <a:noFill/>
          <a:ln>
            <a:noFill/>
          </a:ln>
          <a:extLst>
            <a:ext uri="{53640926-AAD7-44D8-BBD7-CCE9431645EC}">
              <a14:shadowObscured xmlns:a14="http://schemas.microsoft.com/office/drawing/2010/main"/>
            </a:ext>
          </a:extLst>
        </p:spPr>
      </p:pic>
      <p:pic>
        <p:nvPicPr>
          <p:cNvPr id="10" name="Picture 2" descr="C:\Presentasjoner\KlinObs Kommune\Bilder til Eva\Bilde 15 (1).png">
            <a:hlinkClick r:id="rId4"/>
            <a:extLst>
              <a:ext uri="{FF2B5EF4-FFF2-40B4-BE49-F238E27FC236}">
                <a16:creationId xmlns:a16="http://schemas.microsoft.com/office/drawing/2014/main" id="{27430C2B-8F42-1AE3-2E35-E3AEEB7E914A}"/>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r="408" b="6285"/>
          <a:stretch>
            <a:fillRect/>
          </a:stretch>
        </p:blipFill>
        <p:spPr bwMode="auto">
          <a:xfrm>
            <a:off x="4114669" y="1285460"/>
            <a:ext cx="7199998" cy="3839999"/>
          </a:xfrm>
          <a:prstGeom prst="rect">
            <a:avLst/>
          </a:prstGeom>
          <a:noFill/>
          <a:extLst>
            <a:ext uri="{909E8E84-426E-40DD-AFC4-6F175D3DCCD1}">
              <a14:hiddenFill xmlns:a14="http://schemas.microsoft.com/office/drawing/2010/main">
                <a:solidFill>
                  <a:srgbClr val="FFFFFF"/>
                </a:solidFill>
              </a14:hiddenFill>
            </a:ext>
          </a:extLst>
        </p:spPr>
      </p:pic>
      <p:sp>
        <p:nvSpPr>
          <p:cNvPr id="8" name="TekstSylinder 7">
            <a:extLst>
              <a:ext uri="{FF2B5EF4-FFF2-40B4-BE49-F238E27FC236}">
                <a16:creationId xmlns:a16="http://schemas.microsoft.com/office/drawing/2014/main" id="{853EAD8B-A99F-4718-8E68-791F975407D9}"/>
              </a:ext>
            </a:extLst>
          </p:cNvPr>
          <p:cNvSpPr txBox="1"/>
          <p:nvPr/>
        </p:nvSpPr>
        <p:spPr>
          <a:xfrm>
            <a:off x="8000000" y="4879240"/>
            <a:ext cx="3314668" cy="246221"/>
          </a:xfrm>
          <a:prstGeom prst="rect">
            <a:avLst/>
          </a:prstGeom>
          <a:noFill/>
        </p:spPr>
        <p:txBody>
          <a:bodyPr wrap="square" rtlCol="0">
            <a:spAutoFit/>
          </a:bodyPr>
          <a:lstStyle/>
          <a:p>
            <a:pPr algn="r"/>
            <a:r>
              <a:rPr lang="nb-NO" sz="1000" dirty="0">
                <a:solidFill>
                  <a:prstClr val="black"/>
                </a:solidFill>
              </a:rPr>
              <a:t>Klikk på bildet for å gå til filmen</a:t>
            </a:r>
          </a:p>
        </p:txBody>
      </p:sp>
      <p:sp>
        <p:nvSpPr>
          <p:cNvPr id="6" name="Tittel 1">
            <a:extLst>
              <a:ext uri="{FF2B5EF4-FFF2-40B4-BE49-F238E27FC236}">
                <a16:creationId xmlns:a16="http://schemas.microsoft.com/office/drawing/2014/main" id="{3DC121A1-77A0-E5D9-3BF1-FC7A6BD13656}"/>
              </a:ext>
            </a:extLst>
          </p:cNvPr>
          <p:cNvSpPr txBox="1">
            <a:spLocks/>
          </p:cNvSpPr>
          <p:nvPr/>
        </p:nvSpPr>
        <p:spPr bwMode="auto">
          <a:xfrm>
            <a:off x="994668" y="1285460"/>
            <a:ext cx="3120000" cy="3839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360000" rIns="360000" bIns="36000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algn="l" eaLnBrk="1" hangingPunct="1"/>
            <a:r>
              <a:rPr lang="nn-NO" altLang="nb-NO" sz="2300" b="1" dirty="0">
                <a:solidFill>
                  <a:prstClr val="white"/>
                </a:solidFill>
                <a:cs typeface="Arial" pitchFamily="34" charset="0"/>
              </a:rPr>
              <a:t>3. Fjerne </a:t>
            </a:r>
            <a:r>
              <a:rPr lang="nn-NO" altLang="nb-NO" sz="2300" b="1" dirty="0" err="1">
                <a:solidFill>
                  <a:prstClr val="white"/>
                </a:solidFill>
                <a:cs typeface="Arial" pitchFamily="34" charset="0"/>
              </a:rPr>
              <a:t>fremmedlegeme</a:t>
            </a:r>
            <a:endParaRPr kumimoji="0" lang="nb-NO" altLang="nb-NO" sz="2300" b="1" i="0" u="none" strike="noStrike" kern="1200" cap="none" spc="0" normalizeH="0" baseline="0" noProof="0" dirty="0">
              <a:ln>
                <a:noFill/>
              </a:ln>
              <a:solidFill>
                <a:prstClr val="white"/>
              </a:solidFill>
              <a:effectLst/>
              <a:uLnTx/>
              <a:uFillTx/>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b-NO" altLang="nb-NO" sz="2000" b="1" i="0" u="none" strike="noStrike" kern="1200" cap="none" spc="0" normalizeH="0" baseline="0" noProof="0" dirty="0">
              <a:ln>
                <a:noFill/>
              </a:ln>
              <a:solidFill>
                <a:prstClr val="white"/>
              </a:solidFill>
              <a:effectLst/>
              <a:uLnTx/>
              <a:uFillTx/>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altLang="nb-NO" sz="2000" b="1" i="0" u="none" strike="noStrike" kern="1200" cap="none" spc="0" normalizeH="0" baseline="0" noProof="0" dirty="0">
                <a:ln>
                  <a:noFill/>
                </a:ln>
                <a:solidFill>
                  <a:prstClr val="white"/>
                </a:solidFill>
                <a:effectLst/>
                <a:uLnTx/>
                <a:uFillTx/>
                <a:ea typeface="+mn-ea"/>
                <a:cs typeface="+mn-cs"/>
              </a:rPr>
              <a:t>Hensikt: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altLang="nb-NO" sz="2000" b="0" i="0" u="none" strike="noStrike" kern="1200" cap="none" spc="0" normalizeH="0" baseline="0" noProof="0" dirty="0">
                <a:ln>
                  <a:noFill/>
                </a:ln>
                <a:solidFill>
                  <a:prstClr val="white"/>
                </a:solidFill>
                <a:effectLst/>
                <a:uLnTx/>
                <a:uFillTx/>
                <a:latin typeface="+mn-lt"/>
                <a:ea typeface="+mn-ea"/>
                <a:cs typeface="+mn-cs"/>
              </a:rPr>
              <a:t>Unngå hypoksisk hjertestans på grunn av manglende oksygen, ved å fjerne fremmed-legeme som blokkerer luftveiene​.</a:t>
            </a:r>
          </a:p>
        </p:txBody>
      </p:sp>
    </p:spTree>
    <p:extLst>
      <p:ext uri="{BB962C8B-B14F-4D97-AF65-F5344CB8AC3E}">
        <p14:creationId xmlns:p14="http://schemas.microsoft.com/office/powerpoint/2010/main" val="3009588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Presentasjoner\KlinObs Kommune\Bilder til Eva\Bilde 15 (1).png">
            <a:hlinkClick r:id="rId3"/>
            <a:extLst>
              <a:ext uri="{FF2B5EF4-FFF2-40B4-BE49-F238E27FC236}">
                <a16:creationId xmlns:a16="http://schemas.microsoft.com/office/drawing/2014/main" id="{EA9FA54C-CB6D-0A7A-2053-51C7FA86C05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 t="2904" r="-1" b="2904"/>
          <a:stretch>
            <a:fillRect/>
          </a:stretch>
        </p:blipFill>
        <p:spPr bwMode="auto">
          <a:xfrm>
            <a:off x="832611" y="1212936"/>
            <a:ext cx="9162515" cy="4891479"/>
          </a:xfrm>
          <a:prstGeom prst="rect">
            <a:avLst/>
          </a:prstGeom>
          <a:noFill/>
          <a:extLst>
            <a:ext uri="{909E8E84-426E-40DD-AFC4-6F175D3DCCD1}">
              <a14:hiddenFill xmlns:a14="http://schemas.microsoft.com/office/drawing/2010/main">
                <a:solidFill>
                  <a:srgbClr val="FFFFFF"/>
                </a:solidFill>
              </a14:hiddenFill>
            </a:ext>
          </a:extLst>
        </p:spPr>
      </p:pic>
      <p:sp>
        <p:nvSpPr>
          <p:cNvPr id="8" name="Parallellogram 7">
            <a:extLst>
              <a:ext uri="{FF2B5EF4-FFF2-40B4-BE49-F238E27FC236}">
                <a16:creationId xmlns:a16="http://schemas.microsoft.com/office/drawing/2014/main" id="{168800DC-B819-F626-ADF1-528D2D65EAC1}"/>
              </a:ext>
            </a:extLst>
          </p:cNvPr>
          <p:cNvSpPr/>
          <p:nvPr/>
        </p:nvSpPr>
        <p:spPr>
          <a:xfrm>
            <a:off x="5182469" y="1212914"/>
            <a:ext cx="6665296" cy="4891501"/>
          </a:xfrm>
          <a:prstGeom prst="parallelogram">
            <a:avLst>
              <a:gd name="adj" fmla="val 35782"/>
            </a:avLst>
          </a:prstGeom>
          <a:solidFill>
            <a:schemeClr val="accent4">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ekstSylinder 4">
            <a:extLst>
              <a:ext uri="{FF2B5EF4-FFF2-40B4-BE49-F238E27FC236}">
                <a16:creationId xmlns:a16="http://schemas.microsoft.com/office/drawing/2014/main" id="{1F516387-BC7B-BCE3-3804-4C0AD6788052}"/>
              </a:ext>
            </a:extLst>
          </p:cNvPr>
          <p:cNvSpPr txBox="1"/>
          <p:nvPr/>
        </p:nvSpPr>
        <p:spPr>
          <a:xfrm>
            <a:off x="6141342" y="2888938"/>
            <a:ext cx="3764800" cy="584775"/>
          </a:xfrm>
          <a:prstGeom prst="rect">
            <a:avLst/>
          </a:prstGeom>
          <a:noFill/>
        </p:spPr>
        <p:txBody>
          <a:bodyPr wrap="square" rtlCol="0">
            <a:spAutoFit/>
          </a:bodyPr>
          <a:lstStyle/>
          <a:p>
            <a:pPr algn="r"/>
            <a:r>
              <a:rPr lang="nb-NO" sz="3200" b="1" dirty="0">
                <a:latin typeface="+mj-lt"/>
              </a:rPr>
              <a:t>Praktisk øvelse</a:t>
            </a:r>
          </a:p>
        </p:txBody>
      </p:sp>
      <p:sp>
        <p:nvSpPr>
          <p:cNvPr id="6" name="TekstSylinder 5">
            <a:extLst>
              <a:ext uri="{FF2B5EF4-FFF2-40B4-BE49-F238E27FC236}">
                <a16:creationId xmlns:a16="http://schemas.microsoft.com/office/drawing/2014/main" id="{5809EA2B-9EBB-3DF4-351A-6610BB0F3501}"/>
              </a:ext>
            </a:extLst>
          </p:cNvPr>
          <p:cNvSpPr txBox="1"/>
          <p:nvPr/>
        </p:nvSpPr>
        <p:spPr>
          <a:xfrm>
            <a:off x="7009532" y="3872442"/>
            <a:ext cx="2753974" cy="2554545"/>
          </a:xfrm>
          <a:prstGeom prst="rect">
            <a:avLst/>
          </a:prstGeom>
          <a:noFill/>
        </p:spPr>
        <p:txBody>
          <a:bodyPr wrap="square" rtlCol="0">
            <a:spAutoFit/>
          </a:bodyPr>
          <a:lstStyle/>
          <a:p>
            <a:pPr algn="r"/>
            <a:r>
              <a:rPr lang="nb-NO" sz="3200" b="1" dirty="0">
                <a:solidFill>
                  <a:schemeClr val="bg1"/>
                </a:solidFill>
              </a:rPr>
              <a:t>Fjerne </a:t>
            </a:r>
            <a:br>
              <a:rPr lang="nb-NO" sz="3200" b="1" dirty="0">
                <a:solidFill>
                  <a:schemeClr val="bg1"/>
                </a:solidFill>
              </a:rPr>
            </a:br>
            <a:r>
              <a:rPr lang="nb-NO" sz="3200" b="1" dirty="0">
                <a:solidFill>
                  <a:schemeClr val="bg1"/>
                </a:solidFill>
              </a:rPr>
              <a:t>fremmed-legeme</a:t>
            </a:r>
          </a:p>
          <a:p>
            <a:pPr algn="r"/>
            <a:endParaRPr lang="nb-NO" sz="3200" b="1" dirty="0">
              <a:solidFill>
                <a:schemeClr val="bg1"/>
              </a:solidFill>
            </a:endParaRPr>
          </a:p>
          <a:p>
            <a:pPr algn="r"/>
            <a:endParaRPr lang="nb-NO" sz="3200" b="1" dirty="0">
              <a:solidFill>
                <a:schemeClr val="bg1"/>
              </a:solidFill>
            </a:endParaRPr>
          </a:p>
        </p:txBody>
      </p:sp>
      <p:cxnSp>
        <p:nvCxnSpPr>
          <p:cNvPr id="7" name="Rett linje 6">
            <a:extLst>
              <a:ext uri="{FF2B5EF4-FFF2-40B4-BE49-F238E27FC236}">
                <a16:creationId xmlns:a16="http://schemas.microsoft.com/office/drawing/2014/main" id="{BE4661A2-7203-DA4A-5B6E-7F51374720B1}"/>
              </a:ext>
            </a:extLst>
          </p:cNvPr>
          <p:cNvCxnSpPr/>
          <p:nvPr/>
        </p:nvCxnSpPr>
        <p:spPr>
          <a:xfrm>
            <a:off x="6939967" y="3494856"/>
            <a:ext cx="2893104"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Rektangel 8">
            <a:extLst>
              <a:ext uri="{FF2B5EF4-FFF2-40B4-BE49-F238E27FC236}">
                <a16:creationId xmlns:a16="http://schemas.microsoft.com/office/drawing/2014/main" id="{BDB071B0-5261-B847-8D81-FDE3B88F0A09}"/>
              </a:ext>
            </a:extLst>
          </p:cNvPr>
          <p:cNvSpPr/>
          <p:nvPr/>
        </p:nvSpPr>
        <p:spPr>
          <a:xfrm>
            <a:off x="10157182" y="1082810"/>
            <a:ext cx="2034818" cy="51517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Tree>
    <p:extLst>
      <p:ext uri="{BB962C8B-B14F-4D97-AF65-F5344CB8AC3E}">
        <p14:creationId xmlns:p14="http://schemas.microsoft.com/office/powerpoint/2010/main" val="21171787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229266-96A1-6ADC-2838-233AEDAE16A3}"/>
              </a:ext>
            </a:extLst>
          </p:cNvPr>
          <p:cNvSpPr>
            <a:spLocks noGrp="1"/>
          </p:cNvSpPr>
          <p:nvPr>
            <p:ph type="title"/>
          </p:nvPr>
        </p:nvSpPr>
        <p:spPr/>
        <p:txBody>
          <a:bodyPr/>
          <a:lstStyle/>
          <a:p>
            <a:r>
              <a:rPr lang="nn-NO" altLang="nb-NO" dirty="0">
                <a:cs typeface="Arial" pitchFamily="34" charset="0"/>
              </a:rPr>
              <a:t>Oppsummering av A og </a:t>
            </a:r>
            <a:r>
              <a:rPr lang="nn-NO" altLang="nb-NO" dirty="0" err="1">
                <a:cs typeface="Arial" pitchFamily="34" charset="0"/>
              </a:rPr>
              <a:t>egenvurdering</a:t>
            </a:r>
            <a:endParaRPr lang="nb-NO" dirty="0"/>
          </a:p>
        </p:txBody>
      </p:sp>
      <p:pic>
        <p:nvPicPr>
          <p:cNvPr id="4" name="Bilde 3" descr="Et bilde som inneholder tekst, skjermbilde, Font, nummer&#10;&#10;KI-generert innhold kan være feil.">
            <a:extLst>
              <a:ext uri="{FF2B5EF4-FFF2-40B4-BE49-F238E27FC236}">
                <a16:creationId xmlns:a16="http://schemas.microsoft.com/office/drawing/2014/main" id="{CBDBB738-E1B1-4306-3E5D-D664E972F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667" y="1285460"/>
            <a:ext cx="7647533" cy="4891501"/>
          </a:xfrm>
          <a:prstGeom prst="rect">
            <a:avLst/>
          </a:prstGeom>
        </p:spPr>
      </p:pic>
      <p:sp>
        <p:nvSpPr>
          <p:cNvPr id="5" name="Rektangel 4">
            <a:extLst>
              <a:ext uri="{FF2B5EF4-FFF2-40B4-BE49-F238E27FC236}">
                <a16:creationId xmlns:a16="http://schemas.microsoft.com/office/drawing/2014/main" id="{CDDB599F-9071-574B-C55B-B3C500601735}"/>
              </a:ext>
            </a:extLst>
          </p:cNvPr>
          <p:cNvSpPr/>
          <p:nvPr/>
        </p:nvSpPr>
        <p:spPr>
          <a:xfrm>
            <a:off x="634790" y="2514600"/>
            <a:ext cx="10224654" cy="3764331"/>
          </a:xfrm>
          <a:prstGeom prst="rect">
            <a:avLst/>
          </a:prstGeom>
          <a:solidFill>
            <a:schemeClr val="bg1">
              <a:alpha val="69804"/>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solidFill>
                <a:prstClr val="white"/>
              </a:solidFill>
            </a:endParaRPr>
          </a:p>
        </p:txBody>
      </p:sp>
    </p:spTree>
    <p:extLst>
      <p:ext uri="{BB962C8B-B14F-4D97-AF65-F5344CB8AC3E}">
        <p14:creationId xmlns:p14="http://schemas.microsoft.com/office/powerpoint/2010/main" val="7520758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F90AD-E7E5-C715-36C0-47D935D7A422}"/>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346792B1-4DF1-0531-5325-2F0B9FB70D32}"/>
              </a:ext>
            </a:extLst>
          </p:cNvPr>
          <p:cNvSpPr>
            <a:spLocks noGrp="1"/>
          </p:cNvSpPr>
          <p:nvPr>
            <p:ph type="title"/>
          </p:nvPr>
        </p:nvSpPr>
        <p:spPr/>
        <p:txBody>
          <a:bodyPr/>
          <a:lstStyle/>
          <a:p>
            <a:r>
              <a:rPr lang="nb-NO" dirty="0"/>
              <a:t>A – luftveier oppsummert</a:t>
            </a:r>
          </a:p>
        </p:txBody>
      </p:sp>
      <p:sp>
        <p:nvSpPr>
          <p:cNvPr id="3" name="Plassholder for innhold 2">
            <a:extLst>
              <a:ext uri="{FF2B5EF4-FFF2-40B4-BE49-F238E27FC236}">
                <a16:creationId xmlns:a16="http://schemas.microsoft.com/office/drawing/2014/main" id="{5E93D9D9-CAC3-9959-DE8D-A265DDFBE808}"/>
              </a:ext>
            </a:extLst>
          </p:cNvPr>
          <p:cNvSpPr>
            <a:spLocks noGrp="1"/>
          </p:cNvSpPr>
          <p:nvPr>
            <p:ph idx="1"/>
          </p:nvPr>
        </p:nvSpPr>
        <p:spPr/>
        <p:txBody>
          <a:bodyPr>
            <a:normAutofit/>
          </a:bodyPr>
          <a:lstStyle/>
          <a:p>
            <a:pPr lvl="2">
              <a:spcAft>
                <a:spcPts val="1000"/>
              </a:spcAft>
            </a:pPr>
            <a:r>
              <a:rPr lang="nb-NO" sz="2400" dirty="0"/>
              <a:t>En våken person som snakker uanstrengt eller i hele setninger har i utgangspunktet frie luftveier. Da kan du umiddelbart gå videre til observasjoner på «B» respirasjon</a:t>
            </a:r>
          </a:p>
          <a:p>
            <a:pPr lvl="2">
              <a:spcAft>
                <a:spcPts val="1000"/>
              </a:spcAft>
            </a:pPr>
            <a:r>
              <a:rPr lang="nb-NO" sz="2400" dirty="0"/>
              <a:t>Hos personer med nedsatt bevissthet, eller som er bevisstløse, er hakeløft/kjevetak og sideleie enkle og livreddende tiltak. Åpne samtidig munnen og sjekk for fremmedlegeme, sekret og lignende</a:t>
            </a:r>
          </a:p>
          <a:p>
            <a:pPr lvl="2">
              <a:spcAft>
                <a:spcPts val="1000"/>
              </a:spcAft>
            </a:pPr>
            <a:r>
              <a:rPr lang="nb-NO" sz="2400" dirty="0"/>
              <a:t>Gå aldri fra en person med ufrie luftveier</a:t>
            </a:r>
          </a:p>
          <a:p>
            <a:pPr lvl="2">
              <a:spcAft>
                <a:spcPts val="1000"/>
              </a:spcAft>
            </a:pPr>
            <a:r>
              <a:rPr lang="nb-NO" sz="2400" dirty="0"/>
              <a:t>Be om hjelp! Ring 113 for å få bistand til videre vurdering og tiltak</a:t>
            </a:r>
          </a:p>
        </p:txBody>
      </p:sp>
    </p:spTree>
    <p:extLst>
      <p:ext uri="{BB962C8B-B14F-4D97-AF65-F5344CB8AC3E}">
        <p14:creationId xmlns:p14="http://schemas.microsoft.com/office/powerpoint/2010/main" val="366098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ED67350B-E074-8156-0947-7C1DBA53CB31}"/>
              </a:ext>
            </a:extLst>
          </p:cNvPr>
          <p:cNvPicPr>
            <a:picLocks noChangeAspect="1"/>
          </p:cNvPicPr>
          <p:nvPr/>
        </p:nvPicPr>
        <p:blipFill>
          <a:blip r:embed="rId3"/>
          <a:stretch>
            <a:fillRect/>
          </a:stretch>
        </p:blipFill>
        <p:spPr>
          <a:xfrm>
            <a:off x="2011316" y="411763"/>
            <a:ext cx="8169368" cy="6034473"/>
          </a:xfrm>
          <a:prstGeom prst="rect">
            <a:avLst/>
          </a:prstGeom>
          <a:ln>
            <a:solidFill>
              <a:schemeClr val="accent2"/>
            </a:solidFill>
          </a:ln>
        </p:spPr>
      </p:pic>
    </p:spTree>
    <p:extLst>
      <p:ext uri="{BB962C8B-B14F-4D97-AF65-F5344CB8AC3E}">
        <p14:creationId xmlns:p14="http://schemas.microsoft.com/office/powerpoint/2010/main" val="36692746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229266-96A1-6ADC-2838-233AEDAE16A3}"/>
              </a:ext>
            </a:extLst>
          </p:cNvPr>
          <p:cNvSpPr>
            <a:spLocks noGrp="1"/>
          </p:cNvSpPr>
          <p:nvPr>
            <p:ph type="title"/>
          </p:nvPr>
        </p:nvSpPr>
        <p:spPr/>
        <p:txBody>
          <a:bodyPr/>
          <a:lstStyle/>
          <a:p>
            <a:r>
              <a:rPr lang="nn-NO" altLang="nb-NO" dirty="0">
                <a:cs typeface="Arial" pitchFamily="34" charset="0"/>
              </a:rPr>
              <a:t>Systematisk gjennomgang av B - respirasjon</a:t>
            </a:r>
            <a:endParaRPr lang="nb-NO" dirty="0"/>
          </a:p>
        </p:txBody>
      </p:sp>
      <p:sp>
        <p:nvSpPr>
          <p:cNvPr id="3" name="Plassholder for innhold 2">
            <a:extLst>
              <a:ext uri="{FF2B5EF4-FFF2-40B4-BE49-F238E27FC236}">
                <a16:creationId xmlns:a16="http://schemas.microsoft.com/office/drawing/2014/main" id="{9FB59002-9AE8-2532-FCD0-938AA923A0B8}"/>
              </a:ext>
            </a:extLst>
          </p:cNvPr>
          <p:cNvSpPr>
            <a:spLocks noGrp="1"/>
          </p:cNvSpPr>
          <p:nvPr>
            <p:ph idx="1"/>
          </p:nvPr>
        </p:nvSpPr>
        <p:spPr/>
        <p:txBody>
          <a:bodyPr/>
          <a:lstStyle/>
          <a:p>
            <a:endParaRPr lang="nb-NO" dirty="0"/>
          </a:p>
        </p:txBody>
      </p:sp>
      <p:pic>
        <p:nvPicPr>
          <p:cNvPr id="4" name="Bilde 3" descr="Et bilde som inneholder tekst, skjermbilde, Font, nummer&#10;&#10;KI-generert innhold kan være feil.">
            <a:extLst>
              <a:ext uri="{FF2B5EF4-FFF2-40B4-BE49-F238E27FC236}">
                <a16:creationId xmlns:a16="http://schemas.microsoft.com/office/drawing/2014/main" id="{CBDBB738-E1B1-4306-3E5D-D664E972F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667" y="1285460"/>
            <a:ext cx="7647533" cy="4891501"/>
          </a:xfrm>
          <a:prstGeom prst="rect">
            <a:avLst/>
          </a:prstGeom>
        </p:spPr>
      </p:pic>
      <p:sp>
        <p:nvSpPr>
          <p:cNvPr id="5" name="Rektangel 4">
            <a:extLst>
              <a:ext uri="{FF2B5EF4-FFF2-40B4-BE49-F238E27FC236}">
                <a16:creationId xmlns:a16="http://schemas.microsoft.com/office/drawing/2014/main" id="{CDDB599F-9071-574B-C55B-B3C500601735}"/>
              </a:ext>
            </a:extLst>
          </p:cNvPr>
          <p:cNvSpPr/>
          <p:nvPr/>
        </p:nvSpPr>
        <p:spPr>
          <a:xfrm>
            <a:off x="634790" y="3568699"/>
            <a:ext cx="10224654" cy="2710231"/>
          </a:xfrm>
          <a:prstGeom prst="rect">
            <a:avLst/>
          </a:prstGeom>
          <a:solidFill>
            <a:schemeClr val="bg1">
              <a:alpha val="69804"/>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solidFill>
                <a:prstClr val="white"/>
              </a:solidFill>
            </a:endParaRPr>
          </a:p>
        </p:txBody>
      </p:sp>
      <p:sp>
        <p:nvSpPr>
          <p:cNvPr id="6" name="Rektangel 5">
            <a:extLst>
              <a:ext uri="{FF2B5EF4-FFF2-40B4-BE49-F238E27FC236}">
                <a16:creationId xmlns:a16="http://schemas.microsoft.com/office/drawing/2014/main" id="{94604C6B-7134-C221-46A0-1D7016527ABE}"/>
              </a:ext>
            </a:extLst>
          </p:cNvPr>
          <p:cNvSpPr/>
          <p:nvPr/>
        </p:nvSpPr>
        <p:spPr>
          <a:xfrm>
            <a:off x="634790" y="1133605"/>
            <a:ext cx="10224654" cy="1371471"/>
          </a:xfrm>
          <a:prstGeom prst="rect">
            <a:avLst/>
          </a:prstGeom>
          <a:solidFill>
            <a:schemeClr val="bg1">
              <a:alpha val="69804"/>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solidFill>
                <a:prstClr val="white"/>
              </a:solidFill>
            </a:endParaRPr>
          </a:p>
        </p:txBody>
      </p:sp>
    </p:spTree>
    <p:extLst>
      <p:ext uri="{BB962C8B-B14F-4D97-AF65-F5344CB8AC3E}">
        <p14:creationId xmlns:p14="http://schemas.microsoft.com/office/powerpoint/2010/main" val="32321861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229266-96A1-6ADC-2838-233AEDAE16A3}"/>
              </a:ext>
            </a:extLst>
          </p:cNvPr>
          <p:cNvSpPr>
            <a:spLocks noGrp="1"/>
          </p:cNvSpPr>
          <p:nvPr>
            <p:ph type="title"/>
          </p:nvPr>
        </p:nvSpPr>
        <p:spPr/>
        <p:txBody>
          <a:bodyPr/>
          <a:lstStyle/>
          <a:p>
            <a:r>
              <a:rPr lang="nn-NO" altLang="nb-NO" dirty="0">
                <a:cs typeface="Arial" pitchFamily="34" charset="0"/>
              </a:rPr>
              <a:t>Systematisk gjennomgang av B - respirasjon</a:t>
            </a:r>
            <a:endParaRPr lang="nb-NO" dirty="0"/>
          </a:p>
        </p:txBody>
      </p:sp>
      <p:pic>
        <p:nvPicPr>
          <p:cNvPr id="25" name="Bilde 24" descr="Et bilde som inneholder tekst, skjermbilde, Font&#10;&#10;KI-generert innhold kan være feil.">
            <a:extLst>
              <a:ext uri="{FF2B5EF4-FFF2-40B4-BE49-F238E27FC236}">
                <a16:creationId xmlns:a16="http://schemas.microsoft.com/office/drawing/2014/main" id="{ABC9B3D8-F290-C6DC-E687-E8CC632B73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663" y="1285459"/>
            <a:ext cx="10192511" cy="2745458"/>
          </a:xfrm>
          <a:prstGeom prst="rect">
            <a:avLst/>
          </a:prstGeom>
        </p:spPr>
      </p:pic>
    </p:spTree>
    <p:extLst>
      <p:ext uri="{BB962C8B-B14F-4D97-AF65-F5344CB8AC3E}">
        <p14:creationId xmlns:p14="http://schemas.microsoft.com/office/powerpoint/2010/main" val="41550408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7343C-3D0C-D17F-258E-3631441B9073}"/>
            </a:ext>
          </a:extLst>
        </p:cNvPr>
        <p:cNvGrpSpPr/>
        <p:nvPr/>
      </p:nvGrpSpPr>
      <p:grpSpPr>
        <a:xfrm>
          <a:off x="0" y="0"/>
          <a:ext cx="0" cy="0"/>
          <a:chOff x="0" y="0"/>
          <a:chExt cx="0" cy="0"/>
        </a:xfrm>
      </p:grpSpPr>
      <p:pic>
        <p:nvPicPr>
          <p:cNvPr id="7" name="Picture 2" descr="C:\Presentasjoner\KlinObs Kommune\Bilder\Respirasjon.png">
            <a:hlinkClick r:id="rId3"/>
            <a:extLst>
              <a:ext uri="{FF2B5EF4-FFF2-40B4-BE49-F238E27FC236}">
                <a16:creationId xmlns:a16="http://schemas.microsoft.com/office/drawing/2014/main" id="{C7ECD38D-D627-0DA2-1428-06E519F2F78E}"/>
              </a:ext>
            </a:extLst>
          </p:cNvPr>
          <p:cNvPicPr>
            <a:picLocks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114668" y="1285460"/>
            <a:ext cx="7199998" cy="3839999"/>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a:extLst>
              <a:ext uri="{FF2B5EF4-FFF2-40B4-BE49-F238E27FC236}">
                <a16:creationId xmlns:a16="http://schemas.microsoft.com/office/drawing/2014/main" id="{BBFA8295-1E87-0173-A8B9-46A82CBA0B99}"/>
              </a:ext>
            </a:extLst>
          </p:cNvPr>
          <p:cNvSpPr>
            <a:spLocks noGrp="1"/>
          </p:cNvSpPr>
          <p:nvPr>
            <p:ph type="title"/>
          </p:nvPr>
        </p:nvSpPr>
        <p:spPr/>
        <p:txBody>
          <a:bodyPr/>
          <a:lstStyle/>
          <a:p>
            <a:r>
              <a:rPr lang="nb-NO" altLang="nb-NO" dirty="0">
                <a:cs typeface="Arial" pitchFamily="34" charset="0"/>
              </a:rPr>
              <a:t>Film til B – respirasjon</a:t>
            </a:r>
          </a:p>
        </p:txBody>
      </p:sp>
      <p:sp>
        <p:nvSpPr>
          <p:cNvPr id="5" name="Rektangel 4">
            <a:extLst>
              <a:ext uri="{FF2B5EF4-FFF2-40B4-BE49-F238E27FC236}">
                <a16:creationId xmlns:a16="http://schemas.microsoft.com/office/drawing/2014/main" id="{CE21467B-723F-052F-E1BE-7E511DD4608D}"/>
              </a:ext>
            </a:extLst>
          </p:cNvPr>
          <p:cNvSpPr/>
          <p:nvPr/>
        </p:nvSpPr>
        <p:spPr>
          <a:xfrm>
            <a:off x="994668" y="1285461"/>
            <a:ext cx="3120000" cy="3840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nb-NO" sz="2400">
              <a:solidFill>
                <a:prstClr val="white"/>
              </a:solidFill>
            </a:endParaRPr>
          </a:p>
        </p:txBody>
      </p:sp>
      <p:pic>
        <p:nvPicPr>
          <p:cNvPr id="9" name="Bilde 8">
            <a:extLst>
              <a:ext uri="{FF2B5EF4-FFF2-40B4-BE49-F238E27FC236}">
                <a16:creationId xmlns:a16="http://schemas.microsoft.com/office/drawing/2014/main" id="{A749512D-975F-1818-380F-CCCFB6609710}"/>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4942392" y="5588117"/>
            <a:ext cx="2297065" cy="733824"/>
          </a:xfrm>
          <a:prstGeom prst="rect">
            <a:avLst/>
          </a:prstGeom>
          <a:noFill/>
          <a:ln>
            <a:noFill/>
          </a:ln>
          <a:extLst>
            <a:ext uri="{53640926-AAD7-44D8-BBD7-CCE9431645EC}">
              <a14:shadowObscured xmlns:a14="http://schemas.microsoft.com/office/drawing/2010/main"/>
            </a:ext>
          </a:extLst>
        </p:spPr>
      </p:pic>
      <p:sp>
        <p:nvSpPr>
          <p:cNvPr id="8" name="TekstSylinder 7">
            <a:extLst>
              <a:ext uri="{FF2B5EF4-FFF2-40B4-BE49-F238E27FC236}">
                <a16:creationId xmlns:a16="http://schemas.microsoft.com/office/drawing/2014/main" id="{853EAD8B-A99F-4718-8E68-791F975407D9}"/>
              </a:ext>
            </a:extLst>
          </p:cNvPr>
          <p:cNvSpPr txBox="1"/>
          <p:nvPr/>
        </p:nvSpPr>
        <p:spPr>
          <a:xfrm>
            <a:off x="8000000" y="4879240"/>
            <a:ext cx="3314668" cy="246221"/>
          </a:xfrm>
          <a:prstGeom prst="rect">
            <a:avLst/>
          </a:prstGeom>
          <a:noFill/>
        </p:spPr>
        <p:txBody>
          <a:bodyPr wrap="square" rtlCol="0">
            <a:spAutoFit/>
          </a:bodyPr>
          <a:lstStyle/>
          <a:p>
            <a:pPr algn="r"/>
            <a:r>
              <a:rPr lang="nb-NO" sz="1000" dirty="0">
                <a:solidFill>
                  <a:prstClr val="black"/>
                </a:solidFill>
              </a:rPr>
              <a:t>Klikk på bildet for å gå til filmen</a:t>
            </a:r>
          </a:p>
        </p:txBody>
      </p:sp>
      <p:sp>
        <p:nvSpPr>
          <p:cNvPr id="6" name="Tittel 1">
            <a:extLst>
              <a:ext uri="{FF2B5EF4-FFF2-40B4-BE49-F238E27FC236}">
                <a16:creationId xmlns:a16="http://schemas.microsoft.com/office/drawing/2014/main" id="{3DC121A1-77A0-E5D9-3BF1-FC7A6BD13656}"/>
              </a:ext>
            </a:extLst>
          </p:cNvPr>
          <p:cNvSpPr txBox="1">
            <a:spLocks/>
          </p:cNvSpPr>
          <p:nvPr/>
        </p:nvSpPr>
        <p:spPr bwMode="auto">
          <a:xfrm>
            <a:off x="994668" y="1285460"/>
            <a:ext cx="3120000" cy="3839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360000" rIns="360000" bIns="36000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algn="l" eaLnBrk="1" hangingPunct="1"/>
            <a:r>
              <a:rPr lang="nn-NO" altLang="nb-NO" sz="2300" b="1" dirty="0">
                <a:solidFill>
                  <a:prstClr val="white"/>
                </a:solidFill>
                <a:cs typeface="Arial" pitchFamily="34" charset="0"/>
              </a:rPr>
              <a:t>1. Respirasjons-frekvens:</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b-NO" altLang="nb-NO" sz="2000" b="1" i="0" u="none" strike="noStrike" kern="1200" cap="none" spc="0" normalizeH="0" baseline="0" noProof="0" dirty="0">
              <a:ln>
                <a:noFill/>
              </a:ln>
              <a:solidFill>
                <a:prstClr val="white"/>
              </a:solidFill>
              <a:effectLst/>
              <a:uLnTx/>
              <a:uFillTx/>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altLang="nb-NO" sz="2000" b="1" i="0" u="none" strike="noStrike" kern="1200" cap="none" spc="0" normalizeH="0" baseline="0" noProof="0" dirty="0">
                <a:ln>
                  <a:noFill/>
                </a:ln>
                <a:solidFill>
                  <a:prstClr val="white"/>
                </a:solidFill>
                <a:effectLst/>
                <a:uLnTx/>
                <a:uFillTx/>
                <a:ea typeface="+mn-ea"/>
                <a:cs typeface="+mn-cs"/>
              </a:rPr>
              <a:t>Hensikt: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altLang="nb-NO" sz="2000" b="0" i="0" u="none" strike="noStrike" kern="1200" cap="none" spc="0" normalizeH="0" baseline="0" noProof="0" dirty="0">
                <a:ln>
                  <a:noFill/>
                </a:ln>
                <a:solidFill>
                  <a:prstClr val="white"/>
                </a:solidFill>
                <a:effectLst/>
                <a:uLnTx/>
                <a:uFillTx/>
                <a:latin typeface="+mn-lt"/>
                <a:ea typeface="+mn-ea"/>
                <a:cs typeface="+mn-cs"/>
              </a:rPr>
              <a:t>Avdekke avvik i normal respirasjons-frekvens som ofte er første tegn på alvorlig sykdomsutvikling.</a:t>
            </a:r>
          </a:p>
        </p:txBody>
      </p:sp>
    </p:spTree>
    <p:extLst>
      <p:ext uri="{BB962C8B-B14F-4D97-AF65-F5344CB8AC3E}">
        <p14:creationId xmlns:p14="http://schemas.microsoft.com/office/powerpoint/2010/main" val="37230112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4468293B-F9CC-816A-6D67-789B3499440C}"/>
              </a:ext>
            </a:extLst>
          </p:cNvPr>
          <p:cNvPicPr>
            <a:picLocks noChangeAspect="1"/>
          </p:cNvPicPr>
          <p:nvPr/>
        </p:nvPicPr>
        <p:blipFill>
          <a:blip r:embed="rId3"/>
          <a:stretch>
            <a:fillRect/>
          </a:stretch>
        </p:blipFill>
        <p:spPr>
          <a:xfrm>
            <a:off x="994666" y="1285458"/>
            <a:ext cx="9162474" cy="4891479"/>
          </a:xfrm>
          <a:prstGeom prst="rect">
            <a:avLst/>
          </a:prstGeom>
        </p:spPr>
      </p:pic>
      <p:sp>
        <p:nvSpPr>
          <p:cNvPr id="8" name="Parallellogram 7">
            <a:extLst>
              <a:ext uri="{FF2B5EF4-FFF2-40B4-BE49-F238E27FC236}">
                <a16:creationId xmlns:a16="http://schemas.microsoft.com/office/drawing/2014/main" id="{168800DC-B819-F626-ADF1-528D2D65EAC1}"/>
              </a:ext>
            </a:extLst>
          </p:cNvPr>
          <p:cNvSpPr/>
          <p:nvPr/>
        </p:nvSpPr>
        <p:spPr>
          <a:xfrm>
            <a:off x="5410830" y="1285460"/>
            <a:ext cx="6665296" cy="4891501"/>
          </a:xfrm>
          <a:prstGeom prst="parallelogram">
            <a:avLst>
              <a:gd name="adj" fmla="val 35782"/>
            </a:avLst>
          </a:prstGeom>
          <a:solidFill>
            <a:schemeClr val="accent4">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ekstSylinder 4">
            <a:extLst>
              <a:ext uri="{FF2B5EF4-FFF2-40B4-BE49-F238E27FC236}">
                <a16:creationId xmlns:a16="http://schemas.microsoft.com/office/drawing/2014/main" id="{1F516387-BC7B-BCE3-3804-4C0AD6788052}"/>
              </a:ext>
            </a:extLst>
          </p:cNvPr>
          <p:cNvSpPr txBox="1"/>
          <p:nvPr/>
        </p:nvSpPr>
        <p:spPr>
          <a:xfrm>
            <a:off x="6141342" y="2888938"/>
            <a:ext cx="3764800" cy="584775"/>
          </a:xfrm>
          <a:prstGeom prst="rect">
            <a:avLst/>
          </a:prstGeom>
          <a:noFill/>
        </p:spPr>
        <p:txBody>
          <a:bodyPr wrap="square" rtlCol="0">
            <a:spAutoFit/>
          </a:bodyPr>
          <a:lstStyle/>
          <a:p>
            <a:pPr algn="r"/>
            <a:r>
              <a:rPr lang="nb-NO" sz="3200" b="1" dirty="0">
                <a:latin typeface="+mj-lt"/>
              </a:rPr>
              <a:t>Praktisk øvelse</a:t>
            </a:r>
          </a:p>
        </p:txBody>
      </p:sp>
      <p:sp>
        <p:nvSpPr>
          <p:cNvPr id="6" name="TekstSylinder 5">
            <a:extLst>
              <a:ext uri="{FF2B5EF4-FFF2-40B4-BE49-F238E27FC236}">
                <a16:creationId xmlns:a16="http://schemas.microsoft.com/office/drawing/2014/main" id="{5809EA2B-9EBB-3DF4-351A-6610BB0F3501}"/>
              </a:ext>
            </a:extLst>
          </p:cNvPr>
          <p:cNvSpPr txBox="1"/>
          <p:nvPr/>
        </p:nvSpPr>
        <p:spPr>
          <a:xfrm>
            <a:off x="7171617" y="3575356"/>
            <a:ext cx="2753974" cy="1569660"/>
          </a:xfrm>
          <a:prstGeom prst="rect">
            <a:avLst/>
          </a:prstGeom>
          <a:noFill/>
        </p:spPr>
        <p:txBody>
          <a:bodyPr wrap="square" rtlCol="0">
            <a:spAutoFit/>
          </a:bodyPr>
          <a:lstStyle/>
          <a:p>
            <a:pPr algn="r"/>
            <a:r>
              <a:rPr lang="nb-NO" sz="3200" b="1" dirty="0">
                <a:solidFill>
                  <a:schemeClr val="bg1"/>
                </a:solidFill>
              </a:rPr>
              <a:t>Respirasjons-frekvens</a:t>
            </a:r>
          </a:p>
          <a:p>
            <a:pPr algn="r"/>
            <a:endParaRPr lang="nb-NO" sz="3200" b="1" dirty="0">
              <a:solidFill>
                <a:schemeClr val="bg1"/>
              </a:solidFill>
            </a:endParaRPr>
          </a:p>
        </p:txBody>
      </p:sp>
      <p:cxnSp>
        <p:nvCxnSpPr>
          <p:cNvPr id="7" name="Rett linje 6">
            <a:extLst>
              <a:ext uri="{FF2B5EF4-FFF2-40B4-BE49-F238E27FC236}">
                <a16:creationId xmlns:a16="http://schemas.microsoft.com/office/drawing/2014/main" id="{BE4661A2-7203-DA4A-5B6E-7F51374720B1}"/>
              </a:ext>
            </a:extLst>
          </p:cNvPr>
          <p:cNvCxnSpPr/>
          <p:nvPr/>
        </p:nvCxnSpPr>
        <p:spPr>
          <a:xfrm>
            <a:off x="6939967" y="3494856"/>
            <a:ext cx="2893104"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Rektangel 8">
            <a:extLst>
              <a:ext uri="{FF2B5EF4-FFF2-40B4-BE49-F238E27FC236}">
                <a16:creationId xmlns:a16="http://schemas.microsoft.com/office/drawing/2014/main" id="{BDB071B0-5261-B847-8D81-FDE3B88F0A09}"/>
              </a:ext>
            </a:extLst>
          </p:cNvPr>
          <p:cNvSpPr/>
          <p:nvPr/>
        </p:nvSpPr>
        <p:spPr>
          <a:xfrm>
            <a:off x="10157182" y="1082810"/>
            <a:ext cx="2034818" cy="51517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cxnSp>
        <p:nvCxnSpPr>
          <p:cNvPr id="12" name="Rett pilkobling 7">
            <a:extLst>
              <a:ext uri="{FF2B5EF4-FFF2-40B4-BE49-F238E27FC236}">
                <a16:creationId xmlns:a16="http://schemas.microsoft.com/office/drawing/2014/main" id="{45415529-45C5-3AA0-DC15-6E41BF65FBF1}"/>
              </a:ext>
            </a:extLst>
          </p:cNvPr>
          <p:cNvCxnSpPr>
            <a:cxnSpLocks/>
          </p:cNvCxnSpPr>
          <p:nvPr/>
        </p:nvCxnSpPr>
        <p:spPr>
          <a:xfrm flipH="1">
            <a:off x="4013200" y="3286903"/>
            <a:ext cx="2641765" cy="1790288"/>
          </a:xfrm>
          <a:prstGeom prst="straightConnector1">
            <a:avLst/>
          </a:prstGeom>
          <a:ln w="38100">
            <a:solidFill>
              <a:srgbClr val="00693C"/>
            </a:solidFill>
            <a:prstDash val="sysDash"/>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25387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
            <a:extLst>
              <a:ext uri="{FF2B5EF4-FFF2-40B4-BE49-F238E27FC236}">
                <a16:creationId xmlns:a16="http://schemas.microsoft.com/office/drawing/2014/main" id="{19F5666F-AC6C-DA6B-0586-CF693CAE2035}"/>
              </a:ext>
            </a:extLst>
          </p:cNvPr>
          <p:cNvSpPr>
            <a:spLocks noGrp="1"/>
          </p:cNvSpPr>
          <p:nvPr>
            <p:ph type="title"/>
          </p:nvPr>
        </p:nvSpPr>
        <p:spPr>
          <a:xfrm>
            <a:off x="993600" y="232091"/>
            <a:ext cx="10192512" cy="646749"/>
          </a:xfrm>
        </p:spPr>
        <p:txBody>
          <a:bodyPr/>
          <a:lstStyle/>
          <a:p>
            <a:r>
              <a:rPr lang="en-US" sz="3200" i="0" u="none" dirty="0" err="1">
                <a:solidFill>
                  <a:schemeClr val="accent2"/>
                </a:solidFill>
              </a:rPr>
              <a:t>Didaktisk</a:t>
            </a:r>
            <a:r>
              <a:rPr lang="en-US" sz="3200" i="0" u="none" dirty="0">
                <a:solidFill>
                  <a:schemeClr val="accent2"/>
                </a:solidFill>
              </a:rPr>
              <a:t> </a:t>
            </a:r>
            <a:r>
              <a:rPr lang="en-US" sz="3200" i="0" u="none" dirty="0" err="1">
                <a:solidFill>
                  <a:schemeClr val="accent2"/>
                </a:solidFill>
              </a:rPr>
              <a:t>relasjonsmodell</a:t>
            </a:r>
            <a:r>
              <a:rPr lang="en-US" sz="3200" i="0" u="none" dirty="0">
                <a:solidFill>
                  <a:schemeClr val="accent2"/>
                </a:solidFill>
              </a:rPr>
              <a:t> </a:t>
            </a:r>
            <a:r>
              <a:rPr lang="en-US" sz="3200" i="0" u="none" dirty="0" err="1">
                <a:solidFill>
                  <a:schemeClr val="accent2"/>
                </a:solidFill>
              </a:rPr>
              <a:t>til</a:t>
            </a:r>
            <a:r>
              <a:rPr lang="en-US" sz="3200" i="0" u="none" dirty="0">
                <a:solidFill>
                  <a:schemeClr val="accent2"/>
                </a:solidFill>
              </a:rPr>
              <a:t> </a:t>
            </a:r>
            <a:r>
              <a:rPr lang="en-US" sz="3200" i="0" u="none" dirty="0" err="1">
                <a:solidFill>
                  <a:schemeClr val="accent2"/>
                </a:solidFill>
              </a:rPr>
              <a:t>planlegging</a:t>
            </a:r>
            <a:endParaRPr lang="en-US" sz="3200" i="0" u="none" dirty="0">
              <a:solidFill>
                <a:schemeClr val="accent2"/>
              </a:solidFill>
            </a:endParaRPr>
          </a:p>
        </p:txBody>
      </p:sp>
      <p:grpSp>
        <p:nvGrpSpPr>
          <p:cNvPr id="7" name="Gruppe 6">
            <a:extLst>
              <a:ext uri="{FF2B5EF4-FFF2-40B4-BE49-F238E27FC236}">
                <a16:creationId xmlns:a16="http://schemas.microsoft.com/office/drawing/2014/main" id="{EAC94F38-3C0E-A056-0FDD-2B94638FA85D}"/>
              </a:ext>
            </a:extLst>
          </p:cNvPr>
          <p:cNvGrpSpPr/>
          <p:nvPr/>
        </p:nvGrpSpPr>
        <p:grpSpPr>
          <a:xfrm>
            <a:off x="2237363" y="878840"/>
            <a:ext cx="6326762" cy="5298123"/>
            <a:chOff x="1889870" y="214312"/>
            <a:chExt cx="5390826" cy="4702174"/>
          </a:xfrm>
        </p:grpSpPr>
        <p:sp>
          <p:nvSpPr>
            <p:cNvPr id="8" name="Frihåndsform 2">
              <a:extLst>
                <a:ext uri="{FF2B5EF4-FFF2-40B4-BE49-F238E27FC236}">
                  <a16:creationId xmlns:a16="http://schemas.microsoft.com/office/drawing/2014/main" id="{C152BC52-01CF-F8F5-A399-80D1E6EE14FD}"/>
                </a:ext>
              </a:extLst>
            </p:cNvPr>
            <p:cNvSpPr/>
            <p:nvPr/>
          </p:nvSpPr>
          <p:spPr>
            <a:xfrm>
              <a:off x="3438430" y="1721812"/>
              <a:ext cx="2232801" cy="1699394"/>
            </a:xfrm>
            <a:custGeom>
              <a:avLst/>
              <a:gdLst>
                <a:gd name="connsiteX0" fmla="*/ 0 w 2232801"/>
                <a:gd name="connsiteY0" fmla="*/ 849697 h 1699394"/>
                <a:gd name="connsiteX1" fmla="*/ 485517 w 2232801"/>
                <a:gd name="connsiteY1" fmla="*/ 0 h 1699394"/>
                <a:gd name="connsiteX2" fmla="*/ 1747284 w 2232801"/>
                <a:gd name="connsiteY2" fmla="*/ 0 h 1699394"/>
                <a:gd name="connsiteX3" fmla="*/ 2232801 w 2232801"/>
                <a:gd name="connsiteY3" fmla="*/ 849697 h 1699394"/>
                <a:gd name="connsiteX4" fmla="*/ 1747284 w 2232801"/>
                <a:gd name="connsiteY4" fmla="*/ 1699394 h 1699394"/>
                <a:gd name="connsiteX5" fmla="*/ 485517 w 2232801"/>
                <a:gd name="connsiteY5" fmla="*/ 1699394 h 1699394"/>
                <a:gd name="connsiteX6" fmla="*/ 0 w 2232801"/>
                <a:gd name="connsiteY6" fmla="*/ 849697 h 169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2801" h="1699394">
                  <a:moveTo>
                    <a:pt x="0" y="849697"/>
                  </a:moveTo>
                  <a:lnTo>
                    <a:pt x="485517" y="0"/>
                  </a:lnTo>
                  <a:lnTo>
                    <a:pt x="1747284" y="0"/>
                  </a:lnTo>
                  <a:lnTo>
                    <a:pt x="2232801" y="849697"/>
                  </a:lnTo>
                  <a:lnTo>
                    <a:pt x="1747284" y="1699394"/>
                  </a:lnTo>
                  <a:lnTo>
                    <a:pt x="485517" y="1699394"/>
                  </a:lnTo>
                  <a:lnTo>
                    <a:pt x="0" y="849697"/>
                  </a:lnTo>
                  <a:close/>
                </a:path>
              </a:pathLst>
            </a:custGeom>
            <a:solidFill>
              <a:schemeClr val="accent2"/>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3">
                <a:shade val="80000"/>
                <a:hueOff val="0"/>
                <a:satOff val="0"/>
                <a:lumOff val="0"/>
                <a:alphaOff val="0"/>
              </a:schemeClr>
            </a:fillRef>
            <a:effectRef idx="1">
              <a:schemeClr val="accent3">
                <a:shade val="80000"/>
                <a:hueOff val="0"/>
                <a:satOff val="0"/>
                <a:lumOff val="0"/>
                <a:alphaOff val="0"/>
              </a:schemeClr>
            </a:effectRef>
            <a:fontRef idx="minor">
              <a:schemeClr val="dk1"/>
            </a:fontRef>
          </p:style>
          <p:txBody>
            <a:bodyPr spcFirstLastPara="0" vert="horz" wrap="square" lIns="487581" tIns="376763" rIns="487581" bIns="376763" numCol="1" spcCol="1270" anchor="ctr" anchorCtr="0">
              <a:noAutofit/>
            </a:bodyPr>
            <a:lstStyle/>
            <a:p>
              <a:pPr algn="ctr" defTabSz="647176">
                <a:lnSpc>
                  <a:spcPct val="90000"/>
                </a:lnSpc>
                <a:spcBef>
                  <a:spcPct val="0"/>
                </a:spcBef>
                <a:spcAft>
                  <a:spcPct val="35000"/>
                </a:spcAft>
              </a:pPr>
              <a:r>
                <a:rPr lang="nb-NO" b="1" kern="1200">
                  <a:solidFill>
                    <a:schemeClr val="bg1"/>
                  </a:solidFill>
                  <a:latin typeface="+mj-lt"/>
                  <a:ea typeface="+mn-ea"/>
                  <a:cs typeface="+mn-cs"/>
                </a:rPr>
                <a:t>Didaktisk relasjonsmodell</a:t>
              </a:r>
              <a:endParaRPr lang="nb-NO" sz="2400" b="1">
                <a:solidFill>
                  <a:schemeClr val="bg1"/>
                </a:solidFill>
                <a:latin typeface="+mj-lt"/>
              </a:endParaRPr>
            </a:p>
          </p:txBody>
        </p:sp>
        <p:sp>
          <p:nvSpPr>
            <p:cNvPr id="9" name="Frihåndsform 4">
              <a:extLst>
                <a:ext uri="{FF2B5EF4-FFF2-40B4-BE49-F238E27FC236}">
                  <a16:creationId xmlns:a16="http://schemas.microsoft.com/office/drawing/2014/main" id="{D6D00A20-C229-42BA-316F-34D5693CFF86}"/>
                </a:ext>
              </a:extLst>
            </p:cNvPr>
            <p:cNvSpPr/>
            <p:nvPr/>
          </p:nvSpPr>
          <p:spPr>
            <a:xfrm>
              <a:off x="3696152" y="214312"/>
              <a:ext cx="1724669" cy="1392765"/>
            </a:xfrm>
            <a:custGeom>
              <a:avLst/>
              <a:gdLst>
                <a:gd name="connsiteX0" fmla="*/ 0 w 1724669"/>
                <a:gd name="connsiteY0" fmla="*/ 696383 h 1392765"/>
                <a:gd name="connsiteX1" fmla="*/ 397913 w 1724669"/>
                <a:gd name="connsiteY1" fmla="*/ 0 h 1392765"/>
                <a:gd name="connsiteX2" fmla="*/ 1326756 w 1724669"/>
                <a:gd name="connsiteY2" fmla="*/ 0 h 1392765"/>
                <a:gd name="connsiteX3" fmla="*/ 1724669 w 1724669"/>
                <a:gd name="connsiteY3" fmla="*/ 696383 h 1392765"/>
                <a:gd name="connsiteX4" fmla="*/ 1326756 w 1724669"/>
                <a:gd name="connsiteY4" fmla="*/ 1392765 h 1392765"/>
                <a:gd name="connsiteX5" fmla="*/ 397913 w 1724669"/>
                <a:gd name="connsiteY5" fmla="*/ 1392765 h 1392765"/>
                <a:gd name="connsiteX6" fmla="*/ 0 w 1724669"/>
                <a:gd name="connsiteY6" fmla="*/ 696383 h 1392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4669" h="1392765">
                  <a:moveTo>
                    <a:pt x="0" y="696383"/>
                  </a:moveTo>
                  <a:lnTo>
                    <a:pt x="397913" y="0"/>
                  </a:lnTo>
                  <a:lnTo>
                    <a:pt x="1326756" y="0"/>
                  </a:lnTo>
                  <a:lnTo>
                    <a:pt x="1724669" y="696383"/>
                  </a:lnTo>
                  <a:lnTo>
                    <a:pt x="1326756" y="1392765"/>
                  </a:lnTo>
                  <a:lnTo>
                    <a:pt x="397913" y="1392765"/>
                  </a:lnTo>
                  <a:lnTo>
                    <a:pt x="0" y="696383"/>
                  </a:lnTo>
                  <a:close/>
                </a:path>
              </a:pathLst>
            </a:custGeom>
            <a:solidFill>
              <a:schemeClr val="accent2"/>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3">
                <a:shade val="80000"/>
                <a:hueOff val="0"/>
                <a:satOff val="0"/>
                <a:lumOff val="0"/>
                <a:alphaOff val="0"/>
              </a:schemeClr>
            </a:fillRef>
            <a:effectRef idx="1">
              <a:schemeClr val="accent3">
                <a:shade val="80000"/>
                <a:hueOff val="0"/>
                <a:satOff val="0"/>
                <a:lumOff val="0"/>
                <a:alphaOff val="0"/>
              </a:schemeClr>
            </a:effectRef>
            <a:fontRef idx="minor">
              <a:schemeClr val="dk1"/>
            </a:fontRef>
          </p:style>
          <p:txBody>
            <a:bodyPr spcFirstLastPara="0" vert="horz" wrap="square" lIns="387107" tIns="316195" rIns="387107" bIns="316195" numCol="1" spcCol="1270" anchor="ctr" anchorCtr="0">
              <a:noAutofit/>
            </a:bodyPr>
            <a:lstStyle/>
            <a:p>
              <a:pPr algn="ctr" defTabSz="508495">
                <a:lnSpc>
                  <a:spcPct val="90000"/>
                </a:lnSpc>
                <a:spcBef>
                  <a:spcPct val="0"/>
                </a:spcBef>
                <a:spcAft>
                  <a:spcPct val="35000"/>
                </a:spcAft>
              </a:pPr>
              <a:r>
                <a:rPr lang="nb-NO" sz="1200" b="1" kern="1200" dirty="0">
                  <a:solidFill>
                    <a:schemeClr val="bg1"/>
                  </a:solidFill>
                  <a:latin typeface="Red Hat Display" panose="02010303040201060303"/>
                  <a:ea typeface="+mn-ea"/>
                  <a:cs typeface="+mn-cs"/>
                </a:rPr>
                <a:t>Mål med undervisningen</a:t>
              </a:r>
            </a:p>
            <a:p>
              <a:pPr algn="ctr" defTabSz="508495">
                <a:lnSpc>
                  <a:spcPct val="90000"/>
                </a:lnSpc>
                <a:spcBef>
                  <a:spcPct val="0"/>
                </a:spcBef>
                <a:spcAft>
                  <a:spcPct val="35000"/>
                </a:spcAft>
              </a:pPr>
              <a:endParaRPr lang="nb-NO" sz="936" kern="1200" dirty="0">
                <a:solidFill>
                  <a:schemeClr val="bg1"/>
                </a:solidFill>
                <a:latin typeface="Red Hat Display" panose="02010303040201060303"/>
                <a:ea typeface="+mn-ea"/>
                <a:cs typeface="+mn-cs"/>
              </a:endParaRPr>
            </a:p>
            <a:p>
              <a:pPr algn="ctr" defTabSz="508495">
                <a:lnSpc>
                  <a:spcPct val="90000"/>
                </a:lnSpc>
                <a:spcBef>
                  <a:spcPct val="0"/>
                </a:spcBef>
                <a:spcAft>
                  <a:spcPct val="35000"/>
                </a:spcAft>
              </a:pPr>
              <a:r>
                <a:rPr lang="nb-NO" sz="1100" kern="1200" dirty="0">
                  <a:solidFill>
                    <a:schemeClr val="bg1"/>
                  </a:solidFill>
                  <a:latin typeface="Red Hat Display" panose="02010303040201060303"/>
                  <a:ea typeface="+mn-ea"/>
                  <a:cs typeface="+mn-cs"/>
                </a:rPr>
                <a:t>Definer læringsmål tilpasset målgruppen</a:t>
              </a:r>
              <a:endParaRPr lang="nb-NO" dirty="0">
                <a:solidFill>
                  <a:schemeClr val="bg1"/>
                </a:solidFill>
                <a:latin typeface="Red Hat Display" panose="02010303040201060303"/>
              </a:endParaRPr>
            </a:p>
          </p:txBody>
        </p:sp>
        <p:sp>
          <p:nvSpPr>
            <p:cNvPr id="10" name="Frihåndsform 7">
              <a:extLst>
                <a:ext uri="{FF2B5EF4-FFF2-40B4-BE49-F238E27FC236}">
                  <a16:creationId xmlns:a16="http://schemas.microsoft.com/office/drawing/2014/main" id="{7C0A5AF8-50A6-D1EA-EEFB-AB99479D6278}"/>
                </a:ext>
              </a:extLst>
            </p:cNvPr>
            <p:cNvSpPr/>
            <p:nvPr/>
          </p:nvSpPr>
          <p:spPr>
            <a:xfrm>
              <a:off x="5313918" y="1027971"/>
              <a:ext cx="1954919" cy="1392765"/>
            </a:xfrm>
            <a:custGeom>
              <a:avLst/>
              <a:gdLst>
                <a:gd name="connsiteX0" fmla="*/ 0 w 1954919"/>
                <a:gd name="connsiteY0" fmla="*/ 696383 h 1392765"/>
                <a:gd name="connsiteX1" fmla="*/ 397913 w 1954919"/>
                <a:gd name="connsiteY1" fmla="*/ 0 h 1392765"/>
                <a:gd name="connsiteX2" fmla="*/ 1557006 w 1954919"/>
                <a:gd name="connsiteY2" fmla="*/ 0 h 1392765"/>
                <a:gd name="connsiteX3" fmla="*/ 1954919 w 1954919"/>
                <a:gd name="connsiteY3" fmla="*/ 696383 h 1392765"/>
                <a:gd name="connsiteX4" fmla="*/ 1557006 w 1954919"/>
                <a:gd name="connsiteY4" fmla="*/ 1392765 h 1392765"/>
                <a:gd name="connsiteX5" fmla="*/ 397913 w 1954919"/>
                <a:gd name="connsiteY5" fmla="*/ 1392765 h 1392765"/>
                <a:gd name="connsiteX6" fmla="*/ 0 w 1954919"/>
                <a:gd name="connsiteY6" fmla="*/ 696383 h 1392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4919" h="1392765">
                  <a:moveTo>
                    <a:pt x="0" y="696383"/>
                  </a:moveTo>
                  <a:lnTo>
                    <a:pt x="397913" y="0"/>
                  </a:lnTo>
                  <a:lnTo>
                    <a:pt x="1557006" y="0"/>
                  </a:lnTo>
                  <a:lnTo>
                    <a:pt x="1954919" y="696383"/>
                  </a:lnTo>
                  <a:lnTo>
                    <a:pt x="1557006" y="1392765"/>
                  </a:lnTo>
                  <a:lnTo>
                    <a:pt x="397913" y="1392765"/>
                  </a:lnTo>
                  <a:lnTo>
                    <a:pt x="0" y="696383"/>
                  </a:lnTo>
                  <a:close/>
                </a:path>
              </a:pathLst>
            </a:custGeom>
            <a:solidFill>
              <a:schemeClr val="accent2"/>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3">
                <a:shade val="80000"/>
                <a:hueOff val="43782"/>
                <a:satOff val="-286"/>
                <a:lumOff val="4911"/>
                <a:alphaOff val="0"/>
              </a:schemeClr>
            </a:fillRef>
            <a:effectRef idx="1">
              <a:schemeClr val="accent3">
                <a:shade val="80000"/>
                <a:hueOff val="43782"/>
                <a:satOff val="-286"/>
                <a:lumOff val="4911"/>
                <a:alphaOff val="0"/>
              </a:schemeClr>
            </a:effectRef>
            <a:fontRef idx="minor">
              <a:schemeClr val="dk1"/>
            </a:fontRef>
          </p:style>
          <p:txBody>
            <a:bodyPr spcFirstLastPara="0" vert="horz" wrap="square" lIns="412691" tIns="299373" rIns="412691" bIns="299373" numCol="1" spcCol="1270" anchor="ctr" anchorCtr="0">
              <a:noAutofit/>
            </a:bodyPr>
            <a:lstStyle/>
            <a:p>
              <a:pPr algn="ctr" defTabSz="508495">
                <a:lnSpc>
                  <a:spcPct val="90000"/>
                </a:lnSpc>
                <a:spcBef>
                  <a:spcPct val="0"/>
                </a:spcBef>
              </a:pPr>
              <a:r>
                <a:rPr lang="nb-NO" sz="1200" b="1" kern="1200" dirty="0">
                  <a:solidFill>
                    <a:schemeClr val="bg1"/>
                  </a:solidFill>
                  <a:latin typeface="+mj-lt"/>
                  <a:ea typeface="+mn-ea"/>
                  <a:cs typeface="+mn-cs"/>
                </a:rPr>
                <a:t>Innhold</a:t>
              </a:r>
              <a:endParaRPr lang="nb-NO" sz="1200" kern="1200" dirty="0">
                <a:solidFill>
                  <a:schemeClr val="bg1"/>
                </a:solidFill>
                <a:latin typeface="+mj-lt"/>
                <a:ea typeface="+mn-ea"/>
                <a:cs typeface="+mn-cs"/>
              </a:endParaRPr>
            </a:p>
            <a:p>
              <a:pPr algn="ctr" defTabSz="508495">
                <a:lnSpc>
                  <a:spcPct val="90000"/>
                </a:lnSpc>
                <a:spcBef>
                  <a:spcPct val="0"/>
                </a:spcBef>
              </a:pPr>
              <a:endParaRPr lang="nb-NO" sz="936" kern="1200" dirty="0">
                <a:solidFill>
                  <a:schemeClr val="bg1"/>
                </a:solidFill>
                <a:latin typeface="+mj-lt"/>
                <a:ea typeface="+mn-ea"/>
                <a:cs typeface="+mn-cs"/>
              </a:endParaRPr>
            </a:p>
            <a:p>
              <a:pPr algn="ctr" defTabSz="508495">
                <a:lnSpc>
                  <a:spcPct val="90000"/>
                </a:lnSpc>
                <a:spcBef>
                  <a:spcPct val="0"/>
                </a:spcBef>
              </a:pPr>
              <a:r>
                <a:rPr lang="nb-NO" sz="1100" kern="1200" dirty="0">
                  <a:solidFill>
                    <a:schemeClr val="bg1"/>
                  </a:solidFill>
                  <a:latin typeface="+mj-lt"/>
                  <a:ea typeface="+mn-ea"/>
                  <a:cs typeface="+mn-cs"/>
                </a:rPr>
                <a:t>Hva skal det undervises i?</a:t>
              </a:r>
            </a:p>
            <a:p>
              <a:pPr algn="ctr" defTabSz="508495">
                <a:lnSpc>
                  <a:spcPct val="90000"/>
                </a:lnSpc>
                <a:spcBef>
                  <a:spcPct val="0"/>
                </a:spcBef>
              </a:pPr>
              <a:r>
                <a:rPr lang="nb-NO" sz="1100" kern="1200" dirty="0">
                  <a:solidFill>
                    <a:schemeClr val="bg1"/>
                  </a:solidFill>
                  <a:latin typeface="+mj-lt"/>
                  <a:ea typeface="+mn-ea"/>
                  <a:cs typeface="+mn-cs"/>
                </a:rPr>
                <a:t>Til hvem?</a:t>
              </a:r>
            </a:p>
            <a:p>
              <a:pPr algn="ctr" defTabSz="508495">
                <a:lnSpc>
                  <a:spcPct val="90000"/>
                </a:lnSpc>
                <a:spcBef>
                  <a:spcPct val="0"/>
                </a:spcBef>
                <a:spcAft>
                  <a:spcPct val="35000"/>
                </a:spcAft>
              </a:pPr>
              <a:r>
                <a:rPr lang="nb-NO" sz="1100" kern="1200" dirty="0">
                  <a:solidFill>
                    <a:schemeClr val="bg1"/>
                  </a:solidFill>
                  <a:latin typeface="+mj-lt"/>
                  <a:ea typeface="+mn-ea"/>
                  <a:cs typeface="+mn-cs"/>
                </a:rPr>
                <a:t>Trenger læringsmateriellet tilpassing</a:t>
              </a:r>
              <a:r>
                <a:rPr lang="nb-NO" sz="1100" kern="1200" dirty="0">
                  <a:solidFill>
                    <a:schemeClr val="bg1"/>
                  </a:solidFill>
                  <a:latin typeface="Oslo Sans Office"/>
                  <a:ea typeface="+mn-ea"/>
                  <a:cs typeface="+mn-cs"/>
                </a:rPr>
                <a:t>?</a:t>
              </a:r>
              <a:endParaRPr lang="nb-NO" dirty="0">
                <a:solidFill>
                  <a:schemeClr val="bg1"/>
                </a:solidFill>
                <a:latin typeface="Oslo Sans Office"/>
              </a:endParaRPr>
            </a:p>
          </p:txBody>
        </p:sp>
        <p:sp>
          <p:nvSpPr>
            <p:cNvPr id="12" name="Frihåndsform 9">
              <a:extLst>
                <a:ext uri="{FF2B5EF4-FFF2-40B4-BE49-F238E27FC236}">
                  <a16:creationId xmlns:a16="http://schemas.microsoft.com/office/drawing/2014/main" id="{5D6F3ADD-C509-00A7-CC08-F9CF770C55BD}"/>
                </a:ext>
              </a:extLst>
            </p:cNvPr>
            <p:cNvSpPr/>
            <p:nvPr/>
          </p:nvSpPr>
          <p:spPr>
            <a:xfrm>
              <a:off x="5376682" y="2615319"/>
              <a:ext cx="1904014" cy="1392765"/>
            </a:xfrm>
            <a:custGeom>
              <a:avLst/>
              <a:gdLst>
                <a:gd name="connsiteX0" fmla="*/ 0 w 1904014"/>
                <a:gd name="connsiteY0" fmla="*/ 696383 h 1392765"/>
                <a:gd name="connsiteX1" fmla="*/ 397913 w 1904014"/>
                <a:gd name="connsiteY1" fmla="*/ 0 h 1392765"/>
                <a:gd name="connsiteX2" fmla="*/ 1506101 w 1904014"/>
                <a:gd name="connsiteY2" fmla="*/ 0 h 1392765"/>
                <a:gd name="connsiteX3" fmla="*/ 1904014 w 1904014"/>
                <a:gd name="connsiteY3" fmla="*/ 696383 h 1392765"/>
                <a:gd name="connsiteX4" fmla="*/ 1506101 w 1904014"/>
                <a:gd name="connsiteY4" fmla="*/ 1392765 h 1392765"/>
                <a:gd name="connsiteX5" fmla="*/ 397913 w 1904014"/>
                <a:gd name="connsiteY5" fmla="*/ 1392765 h 1392765"/>
                <a:gd name="connsiteX6" fmla="*/ 0 w 1904014"/>
                <a:gd name="connsiteY6" fmla="*/ 696383 h 1392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4014" h="1392765">
                  <a:moveTo>
                    <a:pt x="0" y="696383"/>
                  </a:moveTo>
                  <a:lnTo>
                    <a:pt x="397913" y="0"/>
                  </a:lnTo>
                  <a:lnTo>
                    <a:pt x="1506101" y="0"/>
                  </a:lnTo>
                  <a:lnTo>
                    <a:pt x="1904014" y="696383"/>
                  </a:lnTo>
                  <a:lnTo>
                    <a:pt x="1506101" y="1392765"/>
                  </a:lnTo>
                  <a:lnTo>
                    <a:pt x="397913" y="1392765"/>
                  </a:lnTo>
                  <a:lnTo>
                    <a:pt x="0" y="696383"/>
                  </a:lnTo>
                  <a:close/>
                </a:path>
              </a:pathLst>
            </a:custGeom>
            <a:solidFill>
              <a:schemeClr val="accent2"/>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3">
                <a:shade val="80000"/>
                <a:hueOff val="87564"/>
                <a:satOff val="-572"/>
                <a:lumOff val="9822"/>
                <a:alphaOff val="0"/>
              </a:schemeClr>
            </a:fillRef>
            <a:effectRef idx="1">
              <a:schemeClr val="accent3">
                <a:shade val="80000"/>
                <a:hueOff val="87564"/>
                <a:satOff val="-572"/>
                <a:lumOff val="9822"/>
                <a:alphaOff val="0"/>
              </a:schemeClr>
            </a:effectRef>
            <a:fontRef idx="minor">
              <a:schemeClr val="dk1"/>
            </a:fontRef>
          </p:style>
          <p:txBody>
            <a:bodyPr spcFirstLastPara="0" vert="horz" wrap="square" lIns="407033" tIns="302743" rIns="407033" bIns="302743" numCol="1" spcCol="1270" anchor="ctr" anchorCtr="0">
              <a:noAutofit/>
            </a:bodyPr>
            <a:lstStyle/>
            <a:p>
              <a:pPr algn="ctr" defTabSz="508495">
                <a:lnSpc>
                  <a:spcPct val="90000"/>
                </a:lnSpc>
                <a:spcBef>
                  <a:spcPct val="0"/>
                </a:spcBef>
              </a:pPr>
              <a:r>
                <a:rPr lang="nb-NO" sz="1200" b="1" kern="1200" dirty="0">
                  <a:solidFill>
                    <a:schemeClr val="bg1"/>
                  </a:solidFill>
                  <a:latin typeface="+mj-lt"/>
                  <a:ea typeface="+mn-ea"/>
                  <a:cs typeface="+mn-cs"/>
                </a:rPr>
                <a:t>Arbeidsmetoder </a:t>
              </a:r>
            </a:p>
            <a:p>
              <a:pPr algn="ctr" defTabSz="508495">
                <a:lnSpc>
                  <a:spcPct val="90000"/>
                </a:lnSpc>
                <a:spcBef>
                  <a:spcPct val="0"/>
                </a:spcBef>
              </a:pPr>
              <a:endParaRPr lang="nb-NO" sz="936" b="1" kern="1200" dirty="0">
                <a:solidFill>
                  <a:schemeClr val="bg1"/>
                </a:solidFill>
                <a:latin typeface="+mj-lt"/>
                <a:ea typeface="+mn-ea"/>
                <a:cs typeface="+mn-cs"/>
              </a:endParaRPr>
            </a:p>
            <a:p>
              <a:pPr algn="ctr" defTabSz="508495">
                <a:lnSpc>
                  <a:spcPct val="90000"/>
                </a:lnSpc>
                <a:spcBef>
                  <a:spcPct val="0"/>
                </a:spcBef>
              </a:pPr>
              <a:r>
                <a:rPr lang="nb-NO" sz="1100" kern="1200" dirty="0">
                  <a:solidFill>
                    <a:schemeClr val="bg1"/>
                  </a:solidFill>
                  <a:latin typeface="+mj-lt"/>
                  <a:ea typeface="+mn-ea"/>
                  <a:cs typeface="+mn-cs"/>
                </a:rPr>
                <a:t>Hvordan oppnå læringsmålet; </a:t>
              </a:r>
            </a:p>
            <a:p>
              <a:pPr algn="ctr" defTabSz="508495">
                <a:lnSpc>
                  <a:spcPct val="90000"/>
                </a:lnSpc>
                <a:spcBef>
                  <a:spcPct val="0"/>
                </a:spcBef>
                <a:spcAft>
                  <a:spcPct val="35000"/>
                </a:spcAft>
              </a:pPr>
              <a:r>
                <a:rPr lang="nb-NO" sz="1100" kern="1200" dirty="0">
                  <a:solidFill>
                    <a:schemeClr val="bg1"/>
                  </a:solidFill>
                  <a:latin typeface="+mj-lt"/>
                  <a:ea typeface="+mn-ea"/>
                  <a:cs typeface="+mn-cs"/>
                </a:rPr>
                <a:t>Teoriundervisning? Ferdighetstrening? Pasient case? Kollegaveiledning eller gruppearbeid? </a:t>
              </a:r>
              <a:endParaRPr lang="nb-NO" dirty="0">
                <a:solidFill>
                  <a:schemeClr val="bg1"/>
                </a:solidFill>
                <a:latin typeface="+mj-lt"/>
              </a:endParaRPr>
            </a:p>
          </p:txBody>
        </p:sp>
        <p:sp>
          <p:nvSpPr>
            <p:cNvPr id="14" name="Frihåndsform 11">
              <a:extLst>
                <a:ext uri="{FF2B5EF4-FFF2-40B4-BE49-F238E27FC236}">
                  <a16:creationId xmlns:a16="http://schemas.microsoft.com/office/drawing/2014/main" id="{98761401-012D-A76F-F6E8-9DC9F0E2E900}"/>
                </a:ext>
              </a:extLst>
            </p:cNvPr>
            <p:cNvSpPr/>
            <p:nvPr/>
          </p:nvSpPr>
          <p:spPr>
            <a:xfrm>
              <a:off x="3640296" y="3523721"/>
              <a:ext cx="1933652" cy="1392765"/>
            </a:xfrm>
            <a:custGeom>
              <a:avLst/>
              <a:gdLst>
                <a:gd name="connsiteX0" fmla="*/ 0 w 1933652"/>
                <a:gd name="connsiteY0" fmla="*/ 696383 h 1392765"/>
                <a:gd name="connsiteX1" fmla="*/ 397913 w 1933652"/>
                <a:gd name="connsiteY1" fmla="*/ 0 h 1392765"/>
                <a:gd name="connsiteX2" fmla="*/ 1535739 w 1933652"/>
                <a:gd name="connsiteY2" fmla="*/ 0 h 1392765"/>
                <a:gd name="connsiteX3" fmla="*/ 1933652 w 1933652"/>
                <a:gd name="connsiteY3" fmla="*/ 696383 h 1392765"/>
                <a:gd name="connsiteX4" fmla="*/ 1535739 w 1933652"/>
                <a:gd name="connsiteY4" fmla="*/ 1392765 h 1392765"/>
                <a:gd name="connsiteX5" fmla="*/ 397913 w 1933652"/>
                <a:gd name="connsiteY5" fmla="*/ 1392765 h 1392765"/>
                <a:gd name="connsiteX6" fmla="*/ 0 w 1933652"/>
                <a:gd name="connsiteY6" fmla="*/ 696383 h 1392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3652" h="1392765">
                  <a:moveTo>
                    <a:pt x="0" y="696383"/>
                  </a:moveTo>
                  <a:lnTo>
                    <a:pt x="397913" y="0"/>
                  </a:lnTo>
                  <a:lnTo>
                    <a:pt x="1535739" y="0"/>
                  </a:lnTo>
                  <a:lnTo>
                    <a:pt x="1933652" y="696383"/>
                  </a:lnTo>
                  <a:lnTo>
                    <a:pt x="1535739" y="1392765"/>
                  </a:lnTo>
                  <a:lnTo>
                    <a:pt x="397913" y="1392765"/>
                  </a:lnTo>
                  <a:lnTo>
                    <a:pt x="0" y="696383"/>
                  </a:lnTo>
                  <a:close/>
                </a:path>
              </a:pathLst>
            </a:custGeom>
            <a:solidFill>
              <a:schemeClr val="accent2"/>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3">
                <a:shade val="80000"/>
                <a:hueOff val="131345"/>
                <a:satOff val="-859"/>
                <a:lumOff val="14732"/>
                <a:alphaOff val="0"/>
              </a:schemeClr>
            </a:fillRef>
            <a:effectRef idx="1">
              <a:schemeClr val="accent3">
                <a:shade val="80000"/>
                <a:hueOff val="131345"/>
                <a:satOff val="-859"/>
                <a:lumOff val="14732"/>
                <a:alphaOff val="0"/>
              </a:schemeClr>
            </a:effectRef>
            <a:fontRef idx="minor">
              <a:schemeClr val="dk1"/>
            </a:fontRef>
          </p:style>
          <p:txBody>
            <a:bodyPr spcFirstLastPara="0" vert="horz" wrap="square" lIns="410327" tIns="300760" rIns="410327" bIns="300760" numCol="1" spcCol="1270" anchor="ctr" anchorCtr="0">
              <a:noAutofit/>
            </a:bodyPr>
            <a:lstStyle/>
            <a:p>
              <a:pPr algn="ctr" defTabSz="508495">
                <a:lnSpc>
                  <a:spcPct val="90000"/>
                </a:lnSpc>
                <a:spcBef>
                  <a:spcPct val="0"/>
                </a:spcBef>
                <a:spcAft>
                  <a:spcPts val="600"/>
                </a:spcAft>
              </a:pPr>
              <a:r>
                <a:rPr lang="nb-NO" sz="1200" b="1" kern="1200" dirty="0">
                  <a:solidFill>
                    <a:schemeClr val="bg1"/>
                  </a:solidFill>
                  <a:latin typeface="+mj-lt"/>
                  <a:ea typeface="+mn-ea"/>
                  <a:cs typeface="+mn-cs"/>
                </a:rPr>
                <a:t>Rammefaktorer</a:t>
              </a:r>
              <a:endParaRPr lang="nb-NO" sz="1200" kern="1200" dirty="0">
                <a:solidFill>
                  <a:schemeClr val="bg1"/>
                </a:solidFill>
                <a:latin typeface="+mj-lt"/>
                <a:ea typeface="+mn-ea"/>
                <a:cs typeface="+mn-cs"/>
              </a:endParaRPr>
            </a:p>
            <a:p>
              <a:pPr algn="ctr" defTabSz="508495">
                <a:lnSpc>
                  <a:spcPct val="90000"/>
                </a:lnSpc>
                <a:spcBef>
                  <a:spcPct val="0"/>
                </a:spcBef>
                <a:spcAft>
                  <a:spcPts val="600"/>
                </a:spcAft>
              </a:pPr>
              <a:r>
                <a:rPr lang="nb-NO" sz="1100" kern="1200" dirty="0">
                  <a:solidFill>
                    <a:schemeClr val="bg1"/>
                  </a:solidFill>
                  <a:latin typeface="+mj-lt"/>
                  <a:ea typeface="+mn-ea"/>
                  <a:cs typeface="+mn-cs"/>
                </a:rPr>
                <a:t>Hvor og når skal undervisningen foregå? Hvor mange deltagere? Trenger du pc, projektor, med. teknisk utstyr?</a:t>
              </a:r>
            </a:p>
            <a:p>
              <a:pPr algn="ctr" defTabSz="508495">
                <a:lnSpc>
                  <a:spcPct val="90000"/>
                </a:lnSpc>
                <a:spcBef>
                  <a:spcPct val="0"/>
                </a:spcBef>
                <a:spcAft>
                  <a:spcPts val="600"/>
                </a:spcAft>
              </a:pPr>
              <a:r>
                <a:rPr lang="nb-NO" sz="1100" kern="1200" dirty="0">
                  <a:solidFill>
                    <a:schemeClr val="bg1"/>
                  </a:solidFill>
                  <a:latin typeface="+mj-lt"/>
                  <a:ea typeface="+mn-ea"/>
                  <a:cs typeface="+mn-cs"/>
                </a:rPr>
                <a:t>Kopi av undervisnings-materiell?</a:t>
              </a:r>
              <a:endParaRPr lang="nb-NO" dirty="0">
                <a:solidFill>
                  <a:schemeClr val="bg1"/>
                </a:solidFill>
                <a:latin typeface="+mj-lt"/>
              </a:endParaRPr>
            </a:p>
          </p:txBody>
        </p:sp>
        <p:sp>
          <p:nvSpPr>
            <p:cNvPr id="15" name="Frihåndsform 13">
              <a:extLst>
                <a:ext uri="{FF2B5EF4-FFF2-40B4-BE49-F238E27FC236}">
                  <a16:creationId xmlns:a16="http://schemas.microsoft.com/office/drawing/2014/main" id="{13FF1BB8-A149-D2FA-F9F2-7356C94C9D4B}"/>
                </a:ext>
              </a:extLst>
            </p:cNvPr>
            <p:cNvSpPr/>
            <p:nvPr/>
          </p:nvSpPr>
          <p:spPr>
            <a:xfrm>
              <a:off x="1889870" y="2604299"/>
              <a:ext cx="1855845" cy="1392765"/>
            </a:xfrm>
            <a:custGeom>
              <a:avLst/>
              <a:gdLst>
                <a:gd name="connsiteX0" fmla="*/ 0 w 1855845"/>
                <a:gd name="connsiteY0" fmla="*/ 696383 h 1392765"/>
                <a:gd name="connsiteX1" fmla="*/ 397913 w 1855845"/>
                <a:gd name="connsiteY1" fmla="*/ 0 h 1392765"/>
                <a:gd name="connsiteX2" fmla="*/ 1457932 w 1855845"/>
                <a:gd name="connsiteY2" fmla="*/ 0 h 1392765"/>
                <a:gd name="connsiteX3" fmla="*/ 1855845 w 1855845"/>
                <a:gd name="connsiteY3" fmla="*/ 696383 h 1392765"/>
                <a:gd name="connsiteX4" fmla="*/ 1457932 w 1855845"/>
                <a:gd name="connsiteY4" fmla="*/ 1392765 h 1392765"/>
                <a:gd name="connsiteX5" fmla="*/ 397913 w 1855845"/>
                <a:gd name="connsiteY5" fmla="*/ 1392765 h 1392765"/>
                <a:gd name="connsiteX6" fmla="*/ 0 w 1855845"/>
                <a:gd name="connsiteY6" fmla="*/ 696383 h 1392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5845" h="1392765">
                  <a:moveTo>
                    <a:pt x="0" y="696383"/>
                  </a:moveTo>
                  <a:lnTo>
                    <a:pt x="397913" y="0"/>
                  </a:lnTo>
                  <a:lnTo>
                    <a:pt x="1457932" y="0"/>
                  </a:lnTo>
                  <a:lnTo>
                    <a:pt x="1855845" y="696383"/>
                  </a:lnTo>
                  <a:lnTo>
                    <a:pt x="1457932" y="1392765"/>
                  </a:lnTo>
                  <a:lnTo>
                    <a:pt x="397913" y="1392765"/>
                  </a:lnTo>
                  <a:lnTo>
                    <a:pt x="0" y="696383"/>
                  </a:lnTo>
                  <a:close/>
                </a:path>
              </a:pathLst>
            </a:custGeom>
            <a:solidFill>
              <a:schemeClr val="accent2"/>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3">
                <a:shade val="80000"/>
                <a:hueOff val="175127"/>
                <a:satOff val="-1145"/>
                <a:lumOff val="19643"/>
                <a:alphaOff val="0"/>
              </a:schemeClr>
            </a:fillRef>
            <a:effectRef idx="1">
              <a:schemeClr val="accent3">
                <a:shade val="80000"/>
                <a:hueOff val="175127"/>
                <a:satOff val="-1145"/>
                <a:lumOff val="19643"/>
                <a:alphaOff val="0"/>
              </a:schemeClr>
            </a:effectRef>
            <a:fontRef idx="minor">
              <a:schemeClr val="dk1"/>
            </a:fontRef>
          </p:style>
          <p:txBody>
            <a:bodyPr spcFirstLastPara="0" vert="horz" wrap="square" lIns="401681" tIns="306100" rIns="401681" bIns="306100" numCol="1" spcCol="1270" anchor="ctr" anchorCtr="0">
              <a:noAutofit/>
            </a:bodyPr>
            <a:lstStyle/>
            <a:p>
              <a:pPr algn="ctr" defTabSz="508495">
                <a:lnSpc>
                  <a:spcPct val="90000"/>
                </a:lnSpc>
                <a:spcBef>
                  <a:spcPct val="0"/>
                </a:spcBef>
              </a:pPr>
              <a:r>
                <a:rPr lang="nb-NO" sz="1200" b="1" kern="1200" dirty="0">
                  <a:solidFill>
                    <a:schemeClr val="bg1"/>
                  </a:solidFill>
                  <a:latin typeface="+mj-lt"/>
                  <a:ea typeface="+mn-ea"/>
                  <a:cs typeface="+mn-cs"/>
                </a:rPr>
                <a:t>Deltager-</a:t>
              </a:r>
              <a:br>
                <a:rPr lang="nb-NO" sz="1200" b="1" kern="1200" dirty="0">
                  <a:solidFill>
                    <a:schemeClr val="bg1"/>
                  </a:solidFill>
                  <a:latin typeface="+mj-lt"/>
                  <a:ea typeface="+mn-ea"/>
                  <a:cs typeface="+mn-cs"/>
                </a:rPr>
              </a:br>
              <a:r>
                <a:rPr lang="nb-NO" sz="1200" b="1" kern="1200" dirty="0">
                  <a:solidFill>
                    <a:schemeClr val="bg1"/>
                  </a:solidFill>
                  <a:latin typeface="+mj-lt"/>
                  <a:ea typeface="+mn-ea"/>
                  <a:cs typeface="+mn-cs"/>
                </a:rPr>
                <a:t>forutsetning </a:t>
              </a:r>
            </a:p>
            <a:p>
              <a:pPr algn="ctr" defTabSz="508495">
                <a:lnSpc>
                  <a:spcPct val="90000"/>
                </a:lnSpc>
                <a:spcBef>
                  <a:spcPct val="0"/>
                </a:spcBef>
                <a:spcAft>
                  <a:spcPct val="35000"/>
                </a:spcAft>
              </a:pPr>
              <a:endParaRPr lang="nb-NO" sz="936" kern="1200" dirty="0">
                <a:solidFill>
                  <a:schemeClr val="bg1"/>
                </a:solidFill>
                <a:latin typeface="+mj-lt"/>
                <a:ea typeface="+mn-ea"/>
                <a:cs typeface="+mn-cs"/>
              </a:endParaRPr>
            </a:p>
            <a:p>
              <a:pPr algn="ctr" defTabSz="508495">
                <a:lnSpc>
                  <a:spcPct val="90000"/>
                </a:lnSpc>
                <a:spcBef>
                  <a:spcPct val="0"/>
                </a:spcBef>
                <a:spcAft>
                  <a:spcPct val="35000"/>
                </a:spcAft>
              </a:pPr>
              <a:r>
                <a:rPr lang="nb-NO" sz="1100" kern="1200" dirty="0">
                  <a:solidFill>
                    <a:schemeClr val="bg1"/>
                  </a:solidFill>
                  <a:latin typeface="+mj-lt"/>
                  <a:ea typeface="+mn-ea"/>
                  <a:cs typeface="+mn-cs"/>
                </a:rPr>
                <a:t>Hvem er deltagerne? </a:t>
              </a:r>
            </a:p>
            <a:p>
              <a:pPr algn="ctr" defTabSz="508495">
                <a:lnSpc>
                  <a:spcPct val="90000"/>
                </a:lnSpc>
                <a:spcBef>
                  <a:spcPct val="0"/>
                </a:spcBef>
                <a:spcAft>
                  <a:spcPct val="35000"/>
                </a:spcAft>
              </a:pPr>
              <a:r>
                <a:rPr lang="nb-NO" sz="1100" kern="1200" dirty="0">
                  <a:solidFill>
                    <a:schemeClr val="bg1"/>
                  </a:solidFill>
                  <a:latin typeface="+mj-lt"/>
                  <a:ea typeface="+mn-ea"/>
                  <a:cs typeface="+mn-cs"/>
                </a:rPr>
                <a:t>Må de forberede seg? </a:t>
              </a:r>
            </a:p>
            <a:p>
              <a:pPr algn="ctr" defTabSz="508495">
                <a:lnSpc>
                  <a:spcPct val="90000"/>
                </a:lnSpc>
                <a:spcBef>
                  <a:spcPct val="0"/>
                </a:spcBef>
                <a:spcAft>
                  <a:spcPct val="35000"/>
                </a:spcAft>
              </a:pPr>
              <a:r>
                <a:rPr lang="nb-NO" sz="1100" kern="1200" dirty="0">
                  <a:solidFill>
                    <a:schemeClr val="bg1"/>
                  </a:solidFill>
                  <a:latin typeface="+mj-lt"/>
                  <a:ea typeface="+mn-ea"/>
                  <a:cs typeface="+mn-cs"/>
                </a:rPr>
                <a:t>Gruppe-sammensetning? </a:t>
              </a:r>
              <a:endParaRPr lang="nb-NO" sz="1200" dirty="0">
                <a:solidFill>
                  <a:schemeClr val="bg1"/>
                </a:solidFill>
                <a:latin typeface="+mj-lt"/>
              </a:endParaRPr>
            </a:p>
          </p:txBody>
        </p:sp>
        <p:sp>
          <p:nvSpPr>
            <p:cNvPr id="16" name="Frihåndsform 14">
              <a:extLst>
                <a:ext uri="{FF2B5EF4-FFF2-40B4-BE49-F238E27FC236}">
                  <a16:creationId xmlns:a16="http://schemas.microsoft.com/office/drawing/2014/main" id="{2719B533-57B5-4B46-86B7-6DBB2C174F20}"/>
                </a:ext>
              </a:extLst>
            </p:cNvPr>
            <p:cNvSpPr/>
            <p:nvPr/>
          </p:nvSpPr>
          <p:spPr>
            <a:xfrm>
              <a:off x="1902162" y="1050382"/>
              <a:ext cx="1887158" cy="1392765"/>
            </a:xfrm>
            <a:custGeom>
              <a:avLst/>
              <a:gdLst>
                <a:gd name="connsiteX0" fmla="*/ 0 w 1887158"/>
                <a:gd name="connsiteY0" fmla="*/ 696383 h 1392765"/>
                <a:gd name="connsiteX1" fmla="*/ 397913 w 1887158"/>
                <a:gd name="connsiteY1" fmla="*/ 0 h 1392765"/>
                <a:gd name="connsiteX2" fmla="*/ 1489245 w 1887158"/>
                <a:gd name="connsiteY2" fmla="*/ 0 h 1392765"/>
                <a:gd name="connsiteX3" fmla="*/ 1887158 w 1887158"/>
                <a:gd name="connsiteY3" fmla="*/ 696383 h 1392765"/>
                <a:gd name="connsiteX4" fmla="*/ 1489245 w 1887158"/>
                <a:gd name="connsiteY4" fmla="*/ 1392765 h 1392765"/>
                <a:gd name="connsiteX5" fmla="*/ 397913 w 1887158"/>
                <a:gd name="connsiteY5" fmla="*/ 1392765 h 1392765"/>
                <a:gd name="connsiteX6" fmla="*/ 0 w 1887158"/>
                <a:gd name="connsiteY6" fmla="*/ 696383 h 1392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7158" h="1392765">
                  <a:moveTo>
                    <a:pt x="0" y="696383"/>
                  </a:moveTo>
                  <a:lnTo>
                    <a:pt x="397913" y="0"/>
                  </a:lnTo>
                  <a:lnTo>
                    <a:pt x="1489245" y="0"/>
                  </a:lnTo>
                  <a:lnTo>
                    <a:pt x="1887158" y="696383"/>
                  </a:lnTo>
                  <a:lnTo>
                    <a:pt x="1489245" y="1392765"/>
                  </a:lnTo>
                  <a:lnTo>
                    <a:pt x="397913" y="1392765"/>
                  </a:lnTo>
                  <a:lnTo>
                    <a:pt x="0" y="696383"/>
                  </a:lnTo>
                  <a:close/>
                </a:path>
              </a:pathLst>
            </a:custGeom>
            <a:solidFill>
              <a:schemeClr val="accent2"/>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3">
                <a:shade val="80000"/>
                <a:hueOff val="218909"/>
                <a:satOff val="-1431"/>
                <a:lumOff val="24554"/>
                <a:alphaOff val="0"/>
              </a:schemeClr>
            </a:fillRef>
            <a:effectRef idx="1">
              <a:schemeClr val="accent3">
                <a:shade val="80000"/>
                <a:hueOff val="218909"/>
                <a:satOff val="-1431"/>
                <a:lumOff val="24554"/>
                <a:alphaOff val="0"/>
              </a:schemeClr>
            </a:effectRef>
            <a:fontRef idx="minor">
              <a:schemeClr val="dk1"/>
            </a:fontRef>
          </p:style>
          <p:txBody>
            <a:bodyPr spcFirstLastPara="0" vert="horz" wrap="square" lIns="405161" tIns="303897" rIns="405161" bIns="303897" numCol="1" spcCol="1270" anchor="ctr" anchorCtr="0">
              <a:noAutofit/>
            </a:bodyPr>
            <a:lstStyle/>
            <a:p>
              <a:pPr algn="ctr" defTabSz="508495">
                <a:lnSpc>
                  <a:spcPct val="90000"/>
                </a:lnSpc>
                <a:spcBef>
                  <a:spcPct val="0"/>
                </a:spcBef>
                <a:spcAft>
                  <a:spcPct val="35000"/>
                </a:spcAft>
              </a:pPr>
              <a:r>
                <a:rPr lang="nb-NO" sz="1200" b="1" kern="1200" dirty="0">
                  <a:solidFill>
                    <a:schemeClr val="bg1"/>
                  </a:solidFill>
                  <a:latin typeface="+mj-lt"/>
                  <a:ea typeface="+mn-ea"/>
                  <a:cs typeface="+mn-cs"/>
                </a:rPr>
                <a:t>Evaluering</a:t>
              </a:r>
              <a:endParaRPr lang="nb-NO" sz="1200" kern="1200" dirty="0">
                <a:solidFill>
                  <a:schemeClr val="bg1"/>
                </a:solidFill>
                <a:latin typeface="+mj-lt"/>
                <a:ea typeface="+mn-ea"/>
                <a:cs typeface="+mn-cs"/>
              </a:endParaRPr>
            </a:p>
            <a:p>
              <a:pPr algn="ctr" defTabSz="508495">
                <a:lnSpc>
                  <a:spcPct val="90000"/>
                </a:lnSpc>
                <a:spcBef>
                  <a:spcPct val="0"/>
                </a:spcBef>
                <a:spcAft>
                  <a:spcPct val="35000"/>
                </a:spcAft>
              </a:pPr>
              <a:endParaRPr lang="nb-NO" sz="936" kern="1200" dirty="0">
                <a:solidFill>
                  <a:schemeClr val="bg1"/>
                </a:solidFill>
                <a:latin typeface="+mj-lt"/>
                <a:ea typeface="+mn-ea"/>
                <a:cs typeface="+mn-cs"/>
              </a:endParaRPr>
            </a:p>
            <a:p>
              <a:pPr algn="ctr" defTabSz="508495">
                <a:lnSpc>
                  <a:spcPct val="90000"/>
                </a:lnSpc>
                <a:spcBef>
                  <a:spcPct val="0"/>
                </a:spcBef>
                <a:spcAft>
                  <a:spcPct val="35000"/>
                </a:spcAft>
              </a:pPr>
              <a:r>
                <a:rPr lang="nb-NO" sz="1100" kern="1200" dirty="0">
                  <a:solidFill>
                    <a:schemeClr val="bg1"/>
                  </a:solidFill>
                  <a:latin typeface="+mj-lt"/>
                  <a:ea typeface="+mn-ea"/>
                  <a:cs typeface="+mn-cs"/>
                </a:rPr>
                <a:t>Bruk evalueringsskjema for å skape forbedring. </a:t>
              </a:r>
            </a:p>
            <a:p>
              <a:pPr algn="ctr" defTabSz="508495">
                <a:lnSpc>
                  <a:spcPct val="90000"/>
                </a:lnSpc>
                <a:spcBef>
                  <a:spcPct val="0"/>
                </a:spcBef>
                <a:spcAft>
                  <a:spcPct val="35000"/>
                </a:spcAft>
              </a:pPr>
              <a:r>
                <a:rPr lang="nb-NO" sz="1100" kern="1200" dirty="0">
                  <a:solidFill>
                    <a:schemeClr val="bg1"/>
                  </a:solidFill>
                  <a:latin typeface="+mj-lt"/>
                  <a:ea typeface="+mn-ea"/>
                  <a:cs typeface="+mn-cs"/>
                </a:rPr>
                <a:t>Reflekter over egen undervisning</a:t>
              </a:r>
              <a:r>
                <a:rPr lang="nb-NO" sz="1400" kern="1200" dirty="0">
                  <a:solidFill>
                    <a:schemeClr val="bg1"/>
                  </a:solidFill>
                  <a:latin typeface="+mj-lt"/>
                  <a:ea typeface="+mn-ea"/>
                  <a:cs typeface="+mn-cs"/>
                </a:rPr>
                <a:t>.</a:t>
              </a:r>
              <a:endParaRPr lang="nb-NO" sz="2000" dirty="0">
                <a:solidFill>
                  <a:schemeClr val="bg1"/>
                </a:solidFill>
                <a:latin typeface="+mj-lt"/>
              </a:endParaRPr>
            </a:p>
          </p:txBody>
        </p:sp>
      </p:grpSp>
    </p:spTree>
    <p:extLst>
      <p:ext uri="{BB962C8B-B14F-4D97-AF65-F5344CB8AC3E}">
        <p14:creationId xmlns:p14="http://schemas.microsoft.com/office/powerpoint/2010/main" val="48975228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7343C-3D0C-D17F-258E-3631441B9073}"/>
            </a:ext>
          </a:extLst>
        </p:cNvPr>
        <p:cNvGrpSpPr/>
        <p:nvPr/>
      </p:nvGrpSpPr>
      <p:grpSpPr>
        <a:xfrm>
          <a:off x="0" y="0"/>
          <a:ext cx="0" cy="0"/>
          <a:chOff x="0" y="0"/>
          <a:chExt cx="0" cy="0"/>
        </a:xfrm>
      </p:grpSpPr>
      <p:pic>
        <p:nvPicPr>
          <p:cNvPr id="10" name="Picture 2" descr="C:\Presentasjoner\KlinObs Kommune\Bilder til Eva\Bilde 22 (1).png">
            <a:hlinkClick r:id="rId3"/>
            <a:extLst>
              <a:ext uri="{FF2B5EF4-FFF2-40B4-BE49-F238E27FC236}">
                <a16:creationId xmlns:a16="http://schemas.microsoft.com/office/drawing/2014/main" id="{4DCD38BA-F2E3-FDA4-B8B7-A821BFC67F9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570"/>
          <a:stretch>
            <a:fillRect/>
          </a:stretch>
        </p:blipFill>
        <p:spPr bwMode="auto">
          <a:xfrm>
            <a:off x="4114669" y="1285460"/>
            <a:ext cx="7199998" cy="3840000"/>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a:extLst>
              <a:ext uri="{FF2B5EF4-FFF2-40B4-BE49-F238E27FC236}">
                <a16:creationId xmlns:a16="http://schemas.microsoft.com/office/drawing/2014/main" id="{BBFA8295-1E87-0173-A8B9-46A82CBA0B99}"/>
              </a:ext>
            </a:extLst>
          </p:cNvPr>
          <p:cNvSpPr>
            <a:spLocks noGrp="1"/>
          </p:cNvSpPr>
          <p:nvPr>
            <p:ph type="title"/>
          </p:nvPr>
        </p:nvSpPr>
        <p:spPr/>
        <p:txBody>
          <a:bodyPr/>
          <a:lstStyle/>
          <a:p>
            <a:r>
              <a:rPr lang="nb-NO" altLang="nb-NO" dirty="0">
                <a:cs typeface="Arial" pitchFamily="34" charset="0"/>
              </a:rPr>
              <a:t>Film til B – respirasjon</a:t>
            </a:r>
          </a:p>
        </p:txBody>
      </p:sp>
      <p:sp>
        <p:nvSpPr>
          <p:cNvPr id="5" name="Rektangel 4">
            <a:extLst>
              <a:ext uri="{FF2B5EF4-FFF2-40B4-BE49-F238E27FC236}">
                <a16:creationId xmlns:a16="http://schemas.microsoft.com/office/drawing/2014/main" id="{CE21467B-723F-052F-E1BE-7E511DD4608D}"/>
              </a:ext>
            </a:extLst>
          </p:cNvPr>
          <p:cNvSpPr/>
          <p:nvPr/>
        </p:nvSpPr>
        <p:spPr>
          <a:xfrm>
            <a:off x="994668" y="1285461"/>
            <a:ext cx="3120000" cy="3840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nb-NO" sz="2400">
              <a:solidFill>
                <a:prstClr val="white"/>
              </a:solidFill>
            </a:endParaRPr>
          </a:p>
        </p:txBody>
      </p:sp>
      <p:pic>
        <p:nvPicPr>
          <p:cNvPr id="9" name="Bilde 8">
            <a:extLst>
              <a:ext uri="{FF2B5EF4-FFF2-40B4-BE49-F238E27FC236}">
                <a16:creationId xmlns:a16="http://schemas.microsoft.com/office/drawing/2014/main" id="{A749512D-975F-1818-380F-CCCFB6609710}"/>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4942392" y="5588117"/>
            <a:ext cx="2297065" cy="733824"/>
          </a:xfrm>
          <a:prstGeom prst="rect">
            <a:avLst/>
          </a:prstGeom>
          <a:noFill/>
          <a:ln>
            <a:noFill/>
          </a:ln>
          <a:extLst>
            <a:ext uri="{53640926-AAD7-44D8-BBD7-CCE9431645EC}">
              <a14:shadowObscured xmlns:a14="http://schemas.microsoft.com/office/drawing/2010/main"/>
            </a:ext>
          </a:extLst>
        </p:spPr>
      </p:pic>
      <p:sp>
        <p:nvSpPr>
          <p:cNvPr id="8" name="TekstSylinder 7">
            <a:extLst>
              <a:ext uri="{FF2B5EF4-FFF2-40B4-BE49-F238E27FC236}">
                <a16:creationId xmlns:a16="http://schemas.microsoft.com/office/drawing/2014/main" id="{853EAD8B-A99F-4718-8E68-791F975407D9}"/>
              </a:ext>
            </a:extLst>
          </p:cNvPr>
          <p:cNvSpPr txBox="1"/>
          <p:nvPr/>
        </p:nvSpPr>
        <p:spPr>
          <a:xfrm>
            <a:off x="8000000" y="4879240"/>
            <a:ext cx="3314668" cy="246221"/>
          </a:xfrm>
          <a:prstGeom prst="rect">
            <a:avLst/>
          </a:prstGeom>
          <a:noFill/>
        </p:spPr>
        <p:txBody>
          <a:bodyPr wrap="square" rtlCol="0">
            <a:spAutoFit/>
          </a:bodyPr>
          <a:lstStyle/>
          <a:p>
            <a:pPr algn="r"/>
            <a:r>
              <a:rPr lang="nb-NO" sz="1000" dirty="0">
                <a:solidFill>
                  <a:schemeClr val="bg1"/>
                </a:solidFill>
              </a:rPr>
              <a:t>Klikk på bildet for å gå til filmen</a:t>
            </a:r>
          </a:p>
        </p:txBody>
      </p:sp>
      <p:sp>
        <p:nvSpPr>
          <p:cNvPr id="6" name="Tittel 1">
            <a:extLst>
              <a:ext uri="{FF2B5EF4-FFF2-40B4-BE49-F238E27FC236}">
                <a16:creationId xmlns:a16="http://schemas.microsoft.com/office/drawing/2014/main" id="{3DC121A1-77A0-E5D9-3BF1-FC7A6BD13656}"/>
              </a:ext>
            </a:extLst>
          </p:cNvPr>
          <p:cNvSpPr txBox="1">
            <a:spLocks/>
          </p:cNvSpPr>
          <p:nvPr/>
        </p:nvSpPr>
        <p:spPr bwMode="auto">
          <a:xfrm>
            <a:off x="994668" y="1285460"/>
            <a:ext cx="3120000" cy="3839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360000" rIns="360000" bIns="36000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algn="l" eaLnBrk="1" hangingPunct="1"/>
            <a:r>
              <a:rPr lang="nn-NO" altLang="nb-NO" sz="2300" b="1" dirty="0">
                <a:solidFill>
                  <a:prstClr val="white"/>
                </a:solidFill>
                <a:cs typeface="Arial" pitchFamily="34" charset="0"/>
              </a:rPr>
              <a:t>2. Oksygen-</a:t>
            </a:r>
            <a:r>
              <a:rPr lang="nn-NO" altLang="nb-NO" sz="2300" b="1" dirty="0" err="1">
                <a:solidFill>
                  <a:prstClr val="white"/>
                </a:solidFill>
                <a:cs typeface="Arial" pitchFamily="34" charset="0"/>
              </a:rPr>
              <a:t>metning</a:t>
            </a:r>
            <a:r>
              <a:rPr lang="nn-NO" altLang="nb-NO" sz="2300" b="1" dirty="0">
                <a:solidFill>
                  <a:prstClr val="white"/>
                </a:solidFill>
                <a:cs typeface="Arial" pitchFamily="34" charset="0"/>
              </a:rPr>
              <a:t>:</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b-NO" altLang="nb-NO" sz="2000" b="1" i="0" u="none" strike="noStrike" kern="1200" cap="none" spc="0" normalizeH="0" baseline="0" noProof="0" dirty="0">
              <a:ln>
                <a:noFill/>
              </a:ln>
              <a:solidFill>
                <a:prstClr val="white"/>
              </a:solidFill>
              <a:effectLst/>
              <a:uLnTx/>
              <a:uFillTx/>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altLang="nb-NO" sz="2000" b="1" i="0" u="none" strike="noStrike" kern="1200" cap="none" spc="0" normalizeH="0" baseline="0" noProof="0" dirty="0">
                <a:ln>
                  <a:noFill/>
                </a:ln>
                <a:solidFill>
                  <a:prstClr val="white"/>
                </a:solidFill>
                <a:effectLst/>
                <a:uLnTx/>
                <a:uFillTx/>
                <a:ea typeface="+mn-ea"/>
                <a:cs typeface="+mn-cs"/>
              </a:rPr>
              <a:t>Hensikt: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altLang="nb-NO" sz="2000" b="0" i="0" u="none" strike="noStrike" kern="1200" cap="none" spc="0" normalizeH="0" baseline="0" noProof="0" dirty="0">
                <a:ln>
                  <a:noFill/>
                </a:ln>
                <a:solidFill>
                  <a:prstClr val="white"/>
                </a:solidFill>
                <a:effectLst/>
                <a:uLnTx/>
                <a:uFillTx/>
                <a:latin typeface="+mn-lt"/>
                <a:ea typeface="+mn-ea"/>
                <a:cs typeface="+mn-cs"/>
              </a:rPr>
              <a:t>Måle oksygen-metningen i kapillært hemoglobin for å få et bilde på om personen har tilfredsstillende oksygennivå.</a:t>
            </a:r>
          </a:p>
        </p:txBody>
      </p:sp>
    </p:spTree>
    <p:extLst>
      <p:ext uri="{BB962C8B-B14F-4D97-AF65-F5344CB8AC3E}">
        <p14:creationId xmlns:p14="http://schemas.microsoft.com/office/powerpoint/2010/main" val="18348729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e 13" descr="Et bilde som inneholder person, vegg, innendørs, negl&#10;&#10;KI-generert innhold kan være feil.">
            <a:extLst>
              <a:ext uri="{FF2B5EF4-FFF2-40B4-BE49-F238E27FC236}">
                <a16:creationId xmlns:a16="http://schemas.microsoft.com/office/drawing/2014/main" id="{A36833FF-2FD8-8A0B-AC49-80A30B795A7A}"/>
              </a:ext>
            </a:extLst>
          </p:cNvPr>
          <p:cNvPicPr>
            <a:picLocks noChangeAspect="1"/>
          </p:cNvPicPr>
          <p:nvPr/>
        </p:nvPicPr>
        <p:blipFill>
          <a:blip r:embed="rId3">
            <a:extLst>
              <a:ext uri="{28A0092B-C50C-407E-A947-70E740481C1C}">
                <a14:useLocalDpi xmlns:a14="http://schemas.microsoft.com/office/drawing/2010/main" val="0"/>
              </a:ext>
            </a:extLst>
          </a:blip>
          <a:srcRect r="2544"/>
          <a:stretch>
            <a:fillRect/>
          </a:stretch>
        </p:blipFill>
        <p:spPr>
          <a:xfrm>
            <a:off x="994624" y="1285433"/>
            <a:ext cx="9162558" cy="4891466"/>
          </a:xfrm>
          <a:prstGeom prst="rect">
            <a:avLst/>
          </a:prstGeom>
        </p:spPr>
      </p:pic>
      <p:sp>
        <p:nvSpPr>
          <p:cNvPr id="8" name="Parallellogram 7">
            <a:extLst>
              <a:ext uri="{FF2B5EF4-FFF2-40B4-BE49-F238E27FC236}">
                <a16:creationId xmlns:a16="http://schemas.microsoft.com/office/drawing/2014/main" id="{168800DC-B819-F626-ADF1-528D2D65EAC1}"/>
              </a:ext>
            </a:extLst>
          </p:cNvPr>
          <p:cNvSpPr/>
          <p:nvPr/>
        </p:nvSpPr>
        <p:spPr>
          <a:xfrm>
            <a:off x="5410830" y="1285460"/>
            <a:ext cx="6665296" cy="4891501"/>
          </a:xfrm>
          <a:prstGeom prst="parallelogram">
            <a:avLst>
              <a:gd name="adj" fmla="val 35782"/>
            </a:avLst>
          </a:prstGeom>
          <a:solidFill>
            <a:schemeClr val="accent4">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ekstSylinder 4">
            <a:extLst>
              <a:ext uri="{FF2B5EF4-FFF2-40B4-BE49-F238E27FC236}">
                <a16:creationId xmlns:a16="http://schemas.microsoft.com/office/drawing/2014/main" id="{1F516387-BC7B-BCE3-3804-4C0AD6788052}"/>
              </a:ext>
            </a:extLst>
          </p:cNvPr>
          <p:cNvSpPr txBox="1"/>
          <p:nvPr/>
        </p:nvSpPr>
        <p:spPr>
          <a:xfrm>
            <a:off x="6141342" y="2888938"/>
            <a:ext cx="3764800" cy="584775"/>
          </a:xfrm>
          <a:prstGeom prst="rect">
            <a:avLst/>
          </a:prstGeom>
          <a:noFill/>
        </p:spPr>
        <p:txBody>
          <a:bodyPr wrap="square" rtlCol="0">
            <a:spAutoFit/>
          </a:bodyPr>
          <a:lstStyle/>
          <a:p>
            <a:pPr algn="r"/>
            <a:r>
              <a:rPr lang="nb-NO" sz="3200" b="1" dirty="0">
                <a:latin typeface="+mj-lt"/>
              </a:rPr>
              <a:t>Praktisk øvelse</a:t>
            </a:r>
          </a:p>
        </p:txBody>
      </p:sp>
      <p:sp>
        <p:nvSpPr>
          <p:cNvPr id="6" name="TekstSylinder 5">
            <a:extLst>
              <a:ext uri="{FF2B5EF4-FFF2-40B4-BE49-F238E27FC236}">
                <a16:creationId xmlns:a16="http://schemas.microsoft.com/office/drawing/2014/main" id="{5809EA2B-9EBB-3DF4-351A-6610BB0F3501}"/>
              </a:ext>
            </a:extLst>
          </p:cNvPr>
          <p:cNvSpPr txBox="1"/>
          <p:nvPr/>
        </p:nvSpPr>
        <p:spPr>
          <a:xfrm>
            <a:off x="7171617" y="3575356"/>
            <a:ext cx="2753974" cy="1077218"/>
          </a:xfrm>
          <a:prstGeom prst="rect">
            <a:avLst/>
          </a:prstGeom>
          <a:noFill/>
        </p:spPr>
        <p:txBody>
          <a:bodyPr wrap="square" rtlCol="0">
            <a:spAutoFit/>
          </a:bodyPr>
          <a:lstStyle/>
          <a:p>
            <a:pPr algn="r"/>
            <a:r>
              <a:rPr lang="nb-NO" sz="3200" b="1" dirty="0">
                <a:solidFill>
                  <a:schemeClr val="bg1"/>
                </a:solidFill>
              </a:rPr>
              <a:t>Oksygen-metning</a:t>
            </a:r>
          </a:p>
        </p:txBody>
      </p:sp>
      <p:cxnSp>
        <p:nvCxnSpPr>
          <p:cNvPr id="7" name="Rett linje 6">
            <a:extLst>
              <a:ext uri="{FF2B5EF4-FFF2-40B4-BE49-F238E27FC236}">
                <a16:creationId xmlns:a16="http://schemas.microsoft.com/office/drawing/2014/main" id="{BE4661A2-7203-DA4A-5B6E-7F51374720B1}"/>
              </a:ext>
            </a:extLst>
          </p:cNvPr>
          <p:cNvCxnSpPr/>
          <p:nvPr/>
        </p:nvCxnSpPr>
        <p:spPr>
          <a:xfrm>
            <a:off x="6939967" y="3494856"/>
            <a:ext cx="2893104"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Rektangel 8">
            <a:extLst>
              <a:ext uri="{FF2B5EF4-FFF2-40B4-BE49-F238E27FC236}">
                <a16:creationId xmlns:a16="http://schemas.microsoft.com/office/drawing/2014/main" id="{BDB071B0-5261-B847-8D81-FDE3B88F0A09}"/>
              </a:ext>
            </a:extLst>
          </p:cNvPr>
          <p:cNvSpPr/>
          <p:nvPr/>
        </p:nvSpPr>
        <p:spPr>
          <a:xfrm>
            <a:off x="10157182" y="1082810"/>
            <a:ext cx="2034818" cy="51517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Tree>
    <p:extLst>
      <p:ext uri="{BB962C8B-B14F-4D97-AF65-F5344CB8AC3E}">
        <p14:creationId xmlns:p14="http://schemas.microsoft.com/office/powerpoint/2010/main" val="5617885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531C35-888A-56D9-F672-E4BF4B2D5AFD}"/>
              </a:ext>
            </a:extLst>
          </p:cNvPr>
          <p:cNvSpPr>
            <a:spLocks noGrp="1"/>
          </p:cNvSpPr>
          <p:nvPr>
            <p:ph type="title"/>
          </p:nvPr>
        </p:nvSpPr>
        <p:spPr>
          <a:xfrm>
            <a:off x="994668" y="280847"/>
            <a:ext cx="11081458" cy="646749"/>
          </a:xfrm>
        </p:spPr>
        <p:txBody>
          <a:bodyPr/>
          <a:lstStyle/>
          <a:p>
            <a:r>
              <a:rPr lang="nb-NO" dirty="0"/>
              <a:t>Oksygentilførsel – ulike administrasjonsformer</a:t>
            </a:r>
          </a:p>
        </p:txBody>
      </p:sp>
      <p:sp>
        <p:nvSpPr>
          <p:cNvPr id="9" name="Rektangel 8">
            <a:extLst>
              <a:ext uri="{FF2B5EF4-FFF2-40B4-BE49-F238E27FC236}">
                <a16:creationId xmlns:a16="http://schemas.microsoft.com/office/drawing/2014/main" id="{BDB071B0-5261-B847-8D81-FDE3B88F0A09}"/>
              </a:ext>
            </a:extLst>
          </p:cNvPr>
          <p:cNvSpPr/>
          <p:nvPr/>
        </p:nvSpPr>
        <p:spPr>
          <a:xfrm>
            <a:off x="10157182" y="1082810"/>
            <a:ext cx="2034818" cy="51517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3" name="Plassholder for innhold 3">
            <a:extLst>
              <a:ext uri="{FF2B5EF4-FFF2-40B4-BE49-F238E27FC236}">
                <a16:creationId xmlns:a16="http://schemas.microsoft.com/office/drawing/2014/main" id="{6DFFBEAC-4F52-7ACF-3F6F-6E27674D4616}"/>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522907" y="1457182"/>
            <a:ext cx="6974733" cy="2062377"/>
          </a:xfrm>
          <a:prstGeom prst="rect">
            <a:avLst/>
          </a:prstGeom>
        </p:spPr>
      </p:pic>
      <p:pic>
        <p:nvPicPr>
          <p:cNvPr id="4" name="Bilde 3">
            <a:extLst>
              <a:ext uri="{FF2B5EF4-FFF2-40B4-BE49-F238E27FC236}">
                <a16:creationId xmlns:a16="http://schemas.microsoft.com/office/drawing/2014/main" id="{1AAC5825-F456-790A-EE4E-FA050215416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22908" y="4048126"/>
            <a:ext cx="6974733" cy="2058917"/>
          </a:xfrm>
          <a:prstGeom prst="rect">
            <a:avLst/>
          </a:prstGeom>
        </p:spPr>
      </p:pic>
      <p:sp>
        <p:nvSpPr>
          <p:cNvPr id="10" name="Pil: høyre 5">
            <a:extLst>
              <a:ext uri="{FF2B5EF4-FFF2-40B4-BE49-F238E27FC236}">
                <a16:creationId xmlns:a16="http://schemas.microsoft.com/office/drawing/2014/main" id="{2C7EF126-6DBD-B806-32A3-44F2F7EEE2F3}"/>
              </a:ext>
            </a:extLst>
          </p:cNvPr>
          <p:cNvSpPr/>
          <p:nvPr/>
        </p:nvSpPr>
        <p:spPr>
          <a:xfrm>
            <a:off x="448523" y="2105370"/>
            <a:ext cx="2072640" cy="798508"/>
          </a:xfrm>
          <a:prstGeom prst="rightArrow">
            <a:avLst/>
          </a:prstGeom>
          <a:solidFill>
            <a:srgbClr val="69BE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a:t>Nesekateter</a:t>
            </a:r>
            <a:endParaRPr lang="nb-NO" sz="1867"/>
          </a:p>
        </p:txBody>
      </p:sp>
      <p:sp>
        <p:nvSpPr>
          <p:cNvPr id="11" name="Pil: høyre 6">
            <a:extLst>
              <a:ext uri="{FF2B5EF4-FFF2-40B4-BE49-F238E27FC236}">
                <a16:creationId xmlns:a16="http://schemas.microsoft.com/office/drawing/2014/main" id="{50BBE671-FDF6-3CE3-1CA7-8EAE3DCBA059}"/>
              </a:ext>
            </a:extLst>
          </p:cNvPr>
          <p:cNvSpPr/>
          <p:nvPr/>
        </p:nvSpPr>
        <p:spPr>
          <a:xfrm>
            <a:off x="364852" y="4615341"/>
            <a:ext cx="2158057" cy="897984"/>
          </a:xfrm>
          <a:prstGeom prst="rightArrow">
            <a:avLst/>
          </a:prstGeom>
          <a:solidFill>
            <a:srgbClr val="69BE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a:t>Maske m/reservoar</a:t>
            </a:r>
          </a:p>
        </p:txBody>
      </p:sp>
      <p:sp>
        <p:nvSpPr>
          <p:cNvPr id="12" name="Pil: venstre 7">
            <a:extLst>
              <a:ext uri="{FF2B5EF4-FFF2-40B4-BE49-F238E27FC236}">
                <a16:creationId xmlns:a16="http://schemas.microsoft.com/office/drawing/2014/main" id="{55B81B07-E167-0330-E93E-86D4618412A0}"/>
              </a:ext>
            </a:extLst>
          </p:cNvPr>
          <p:cNvSpPr/>
          <p:nvPr/>
        </p:nvSpPr>
        <p:spPr>
          <a:xfrm>
            <a:off x="9501128" y="2013882"/>
            <a:ext cx="2418899" cy="889996"/>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a:solidFill>
                  <a:schemeClr val="tx1"/>
                </a:solidFill>
                <a:latin typeface="+mj-lt"/>
              </a:rPr>
              <a:t>Maske uten utluftingshull – </a:t>
            </a:r>
            <a:r>
              <a:rPr lang="nb-NO" sz="1600" b="1">
                <a:solidFill>
                  <a:schemeClr val="tx1"/>
                </a:solidFill>
                <a:latin typeface="+mj-lt"/>
              </a:rPr>
              <a:t>OBS*</a:t>
            </a:r>
          </a:p>
        </p:txBody>
      </p:sp>
      <p:sp>
        <p:nvSpPr>
          <p:cNvPr id="13" name="Pil: venstre 8">
            <a:extLst>
              <a:ext uri="{FF2B5EF4-FFF2-40B4-BE49-F238E27FC236}">
                <a16:creationId xmlns:a16="http://schemas.microsoft.com/office/drawing/2014/main" id="{1690860D-CCBA-5582-86CF-13691E396588}"/>
              </a:ext>
            </a:extLst>
          </p:cNvPr>
          <p:cNvSpPr/>
          <p:nvPr/>
        </p:nvSpPr>
        <p:spPr>
          <a:xfrm>
            <a:off x="9497640" y="4557091"/>
            <a:ext cx="2418899" cy="889996"/>
          </a:xfrm>
          <a:prstGeom prst="leftArrow">
            <a:avLst/>
          </a:prstGeom>
          <a:solidFill>
            <a:srgbClr val="69BE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a:solidFill>
                  <a:schemeClr val="bg1"/>
                </a:solidFill>
                <a:latin typeface="+mj-lt"/>
              </a:rPr>
              <a:t>Maske med utluftingshull</a:t>
            </a:r>
          </a:p>
        </p:txBody>
      </p:sp>
      <p:sp>
        <p:nvSpPr>
          <p:cNvPr id="15" name="TekstSylinder 8">
            <a:extLst>
              <a:ext uri="{FF2B5EF4-FFF2-40B4-BE49-F238E27FC236}">
                <a16:creationId xmlns:a16="http://schemas.microsoft.com/office/drawing/2014/main" id="{C159A4E6-F8E8-C9EA-9B83-A99FE964A306}"/>
              </a:ext>
            </a:extLst>
          </p:cNvPr>
          <p:cNvSpPr txBox="1">
            <a:spLocks noChangeArrowheads="1"/>
          </p:cNvSpPr>
          <p:nvPr/>
        </p:nvSpPr>
        <p:spPr bwMode="auto">
          <a:xfrm>
            <a:off x="6090924" y="1131364"/>
            <a:ext cx="37951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1219170">
              <a:spcBef>
                <a:spcPct val="0"/>
              </a:spcBef>
              <a:buNone/>
            </a:pPr>
            <a:r>
              <a:rPr lang="nb-NO" altLang="nb-NO" sz="1800">
                <a:solidFill>
                  <a:srgbClr val="000000"/>
                </a:solidFill>
                <a:latin typeface="+mj-lt"/>
                <a:cs typeface="Arial" pitchFamily="34" charset="0"/>
              </a:rPr>
              <a:t>5–10 liter pr. minutt, 35-60 %</a:t>
            </a:r>
          </a:p>
        </p:txBody>
      </p:sp>
      <p:sp>
        <p:nvSpPr>
          <p:cNvPr id="16" name="TekstSylinder 1">
            <a:extLst>
              <a:ext uri="{FF2B5EF4-FFF2-40B4-BE49-F238E27FC236}">
                <a16:creationId xmlns:a16="http://schemas.microsoft.com/office/drawing/2014/main" id="{33C2BA89-FAC4-BC21-7063-136EE9600E0C}"/>
              </a:ext>
            </a:extLst>
          </p:cNvPr>
          <p:cNvSpPr txBox="1">
            <a:spLocks noChangeArrowheads="1"/>
          </p:cNvSpPr>
          <p:nvPr/>
        </p:nvSpPr>
        <p:spPr bwMode="auto">
          <a:xfrm>
            <a:off x="2694360" y="1114347"/>
            <a:ext cx="38396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1219170">
              <a:spcBef>
                <a:spcPct val="0"/>
              </a:spcBef>
              <a:buNone/>
            </a:pPr>
            <a:r>
              <a:rPr lang="nb-NO" altLang="nb-NO" sz="1800" dirty="0">
                <a:solidFill>
                  <a:srgbClr val="000000"/>
                </a:solidFill>
                <a:latin typeface="+mj-lt"/>
                <a:cs typeface="Arial" pitchFamily="34" charset="0"/>
              </a:rPr>
              <a:t>1–4 liter pr. minutt, 24-34 %</a:t>
            </a:r>
          </a:p>
        </p:txBody>
      </p:sp>
      <p:sp>
        <p:nvSpPr>
          <p:cNvPr id="17" name="TekstSylinder 9">
            <a:extLst>
              <a:ext uri="{FF2B5EF4-FFF2-40B4-BE49-F238E27FC236}">
                <a16:creationId xmlns:a16="http://schemas.microsoft.com/office/drawing/2014/main" id="{386E2B18-649C-E292-E8EA-3DA6C536DF44}"/>
              </a:ext>
            </a:extLst>
          </p:cNvPr>
          <p:cNvSpPr txBox="1">
            <a:spLocks noChangeArrowheads="1"/>
          </p:cNvSpPr>
          <p:nvPr/>
        </p:nvSpPr>
        <p:spPr bwMode="auto">
          <a:xfrm>
            <a:off x="2598050" y="6107043"/>
            <a:ext cx="40322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1219170">
              <a:spcBef>
                <a:spcPct val="0"/>
              </a:spcBef>
              <a:buNone/>
            </a:pPr>
            <a:r>
              <a:rPr lang="nb-NO" altLang="nb-NO" sz="1800" dirty="0">
                <a:solidFill>
                  <a:srgbClr val="000000"/>
                </a:solidFill>
                <a:latin typeface="+mj-lt"/>
                <a:cs typeface="Arial" pitchFamily="34" charset="0"/>
              </a:rPr>
              <a:t>10–15 liter pr. minutt, 60-90 %</a:t>
            </a:r>
          </a:p>
        </p:txBody>
      </p:sp>
      <p:sp>
        <p:nvSpPr>
          <p:cNvPr id="18" name="TekstSylinder 10">
            <a:extLst>
              <a:ext uri="{FF2B5EF4-FFF2-40B4-BE49-F238E27FC236}">
                <a16:creationId xmlns:a16="http://schemas.microsoft.com/office/drawing/2014/main" id="{71D52411-0055-2489-7D40-4D275714043C}"/>
              </a:ext>
            </a:extLst>
          </p:cNvPr>
          <p:cNvSpPr txBox="1">
            <a:spLocks noChangeArrowheads="1"/>
          </p:cNvSpPr>
          <p:nvPr/>
        </p:nvSpPr>
        <p:spPr bwMode="auto">
          <a:xfrm>
            <a:off x="6206582" y="6107043"/>
            <a:ext cx="3937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1219170">
              <a:spcBef>
                <a:spcPct val="0"/>
              </a:spcBef>
              <a:buNone/>
            </a:pPr>
            <a:r>
              <a:rPr lang="nb-NO" altLang="nb-NO" sz="1800">
                <a:solidFill>
                  <a:srgbClr val="000000"/>
                </a:solidFill>
                <a:latin typeface="+mj-lt"/>
                <a:cs typeface="Arial" pitchFamily="34" charset="0"/>
              </a:rPr>
              <a:t>1–15 liter pr. minutt, 24-90 %</a:t>
            </a:r>
          </a:p>
        </p:txBody>
      </p:sp>
    </p:spTree>
    <p:extLst>
      <p:ext uri="{BB962C8B-B14F-4D97-AF65-F5344CB8AC3E}">
        <p14:creationId xmlns:p14="http://schemas.microsoft.com/office/powerpoint/2010/main" val="34168890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229266-96A1-6ADC-2838-233AEDAE16A3}"/>
              </a:ext>
            </a:extLst>
          </p:cNvPr>
          <p:cNvSpPr>
            <a:spLocks noGrp="1"/>
          </p:cNvSpPr>
          <p:nvPr>
            <p:ph type="title"/>
          </p:nvPr>
        </p:nvSpPr>
        <p:spPr/>
        <p:txBody>
          <a:bodyPr/>
          <a:lstStyle/>
          <a:p>
            <a:r>
              <a:rPr lang="nn-NO" altLang="nb-NO" dirty="0">
                <a:cs typeface="Arial" pitchFamily="34" charset="0"/>
              </a:rPr>
              <a:t>Oppsummering av B og </a:t>
            </a:r>
            <a:r>
              <a:rPr lang="nn-NO" altLang="nb-NO" dirty="0" err="1">
                <a:cs typeface="Arial" pitchFamily="34" charset="0"/>
              </a:rPr>
              <a:t>egenvurdering</a:t>
            </a:r>
            <a:endParaRPr lang="nb-NO" dirty="0"/>
          </a:p>
        </p:txBody>
      </p:sp>
      <p:pic>
        <p:nvPicPr>
          <p:cNvPr id="4" name="Bilde 3" descr="Et bilde som inneholder tekst, skjermbilde, Font, nummer&#10;&#10;KI-generert innhold kan være feil.">
            <a:extLst>
              <a:ext uri="{FF2B5EF4-FFF2-40B4-BE49-F238E27FC236}">
                <a16:creationId xmlns:a16="http://schemas.microsoft.com/office/drawing/2014/main" id="{CBDBB738-E1B1-4306-3E5D-D664E972F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667" y="1285460"/>
            <a:ext cx="7647533" cy="4891501"/>
          </a:xfrm>
          <a:prstGeom prst="rect">
            <a:avLst/>
          </a:prstGeom>
        </p:spPr>
      </p:pic>
      <p:sp>
        <p:nvSpPr>
          <p:cNvPr id="5" name="Rektangel 4">
            <a:extLst>
              <a:ext uri="{FF2B5EF4-FFF2-40B4-BE49-F238E27FC236}">
                <a16:creationId xmlns:a16="http://schemas.microsoft.com/office/drawing/2014/main" id="{CDDB599F-9071-574B-C55B-B3C500601735}"/>
              </a:ext>
            </a:extLst>
          </p:cNvPr>
          <p:cNvSpPr/>
          <p:nvPr/>
        </p:nvSpPr>
        <p:spPr>
          <a:xfrm>
            <a:off x="634790" y="3568699"/>
            <a:ext cx="10224654" cy="2710231"/>
          </a:xfrm>
          <a:prstGeom prst="rect">
            <a:avLst/>
          </a:prstGeom>
          <a:solidFill>
            <a:schemeClr val="bg1">
              <a:alpha val="69804"/>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solidFill>
                <a:prstClr val="white"/>
              </a:solidFill>
            </a:endParaRPr>
          </a:p>
        </p:txBody>
      </p:sp>
      <p:sp>
        <p:nvSpPr>
          <p:cNvPr id="6" name="Rektangel 5">
            <a:extLst>
              <a:ext uri="{FF2B5EF4-FFF2-40B4-BE49-F238E27FC236}">
                <a16:creationId xmlns:a16="http://schemas.microsoft.com/office/drawing/2014/main" id="{94604C6B-7134-C221-46A0-1D7016527ABE}"/>
              </a:ext>
            </a:extLst>
          </p:cNvPr>
          <p:cNvSpPr/>
          <p:nvPr/>
        </p:nvSpPr>
        <p:spPr>
          <a:xfrm>
            <a:off x="634790" y="1133605"/>
            <a:ext cx="10224654" cy="1371471"/>
          </a:xfrm>
          <a:prstGeom prst="rect">
            <a:avLst/>
          </a:prstGeom>
          <a:solidFill>
            <a:schemeClr val="bg1">
              <a:alpha val="69804"/>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solidFill>
                <a:prstClr val="white"/>
              </a:solidFill>
            </a:endParaRPr>
          </a:p>
        </p:txBody>
      </p:sp>
    </p:spTree>
    <p:extLst>
      <p:ext uri="{BB962C8B-B14F-4D97-AF65-F5344CB8AC3E}">
        <p14:creationId xmlns:p14="http://schemas.microsoft.com/office/powerpoint/2010/main" val="22737611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2050C-F1A0-1768-D185-2BBABE10B494}"/>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D0AB0AB8-F64C-3EBF-FC8A-0F1D791DE4C6}"/>
              </a:ext>
            </a:extLst>
          </p:cNvPr>
          <p:cNvSpPr>
            <a:spLocks noGrp="1"/>
          </p:cNvSpPr>
          <p:nvPr>
            <p:ph type="title"/>
          </p:nvPr>
        </p:nvSpPr>
        <p:spPr/>
        <p:txBody>
          <a:bodyPr/>
          <a:lstStyle/>
          <a:p>
            <a:r>
              <a:rPr lang="nn-NO" altLang="nb-NO" dirty="0">
                <a:cs typeface="Arial" pitchFamily="34" charset="0"/>
              </a:rPr>
              <a:t>Systematisk gjennomgang av C - sirkulasjon</a:t>
            </a:r>
            <a:endParaRPr lang="nb-NO" dirty="0"/>
          </a:p>
        </p:txBody>
      </p:sp>
      <p:pic>
        <p:nvPicPr>
          <p:cNvPr id="4" name="Bilde 3" descr="Et bilde som inneholder tekst, skjermbilde, Font, nummer&#10;&#10;KI-generert innhold kan være feil.">
            <a:extLst>
              <a:ext uri="{FF2B5EF4-FFF2-40B4-BE49-F238E27FC236}">
                <a16:creationId xmlns:a16="http://schemas.microsoft.com/office/drawing/2014/main" id="{0FCAC2ED-7525-2DE1-EEA2-7A08BC560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667" y="1285460"/>
            <a:ext cx="7647533" cy="4891501"/>
          </a:xfrm>
          <a:prstGeom prst="rect">
            <a:avLst/>
          </a:prstGeom>
        </p:spPr>
      </p:pic>
      <p:sp>
        <p:nvSpPr>
          <p:cNvPr id="5" name="Rektangel 4">
            <a:extLst>
              <a:ext uri="{FF2B5EF4-FFF2-40B4-BE49-F238E27FC236}">
                <a16:creationId xmlns:a16="http://schemas.microsoft.com/office/drawing/2014/main" id="{A26C8AAC-DF18-9E2E-6691-7F0320A2038B}"/>
              </a:ext>
            </a:extLst>
          </p:cNvPr>
          <p:cNvSpPr/>
          <p:nvPr/>
        </p:nvSpPr>
        <p:spPr>
          <a:xfrm>
            <a:off x="634790" y="4381500"/>
            <a:ext cx="10224654" cy="1897430"/>
          </a:xfrm>
          <a:prstGeom prst="rect">
            <a:avLst/>
          </a:prstGeom>
          <a:solidFill>
            <a:schemeClr val="bg1">
              <a:alpha val="69804"/>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solidFill>
                <a:prstClr val="white"/>
              </a:solidFill>
            </a:endParaRPr>
          </a:p>
        </p:txBody>
      </p:sp>
      <p:sp>
        <p:nvSpPr>
          <p:cNvPr id="6" name="Rektangel 5">
            <a:extLst>
              <a:ext uri="{FF2B5EF4-FFF2-40B4-BE49-F238E27FC236}">
                <a16:creationId xmlns:a16="http://schemas.microsoft.com/office/drawing/2014/main" id="{65DBC428-AF4B-3912-042D-13558617F7D8}"/>
              </a:ext>
            </a:extLst>
          </p:cNvPr>
          <p:cNvSpPr/>
          <p:nvPr/>
        </p:nvSpPr>
        <p:spPr>
          <a:xfrm>
            <a:off x="634790" y="1133605"/>
            <a:ext cx="10224654" cy="2428745"/>
          </a:xfrm>
          <a:prstGeom prst="rect">
            <a:avLst/>
          </a:prstGeom>
          <a:solidFill>
            <a:schemeClr val="bg1">
              <a:alpha val="69804"/>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solidFill>
                <a:prstClr val="white"/>
              </a:solidFill>
            </a:endParaRPr>
          </a:p>
        </p:txBody>
      </p:sp>
    </p:spTree>
    <p:extLst>
      <p:ext uri="{BB962C8B-B14F-4D97-AF65-F5344CB8AC3E}">
        <p14:creationId xmlns:p14="http://schemas.microsoft.com/office/powerpoint/2010/main" val="8964082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229266-96A1-6ADC-2838-233AEDAE16A3}"/>
              </a:ext>
            </a:extLst>
          </p:cNvPr>
          <p:cNvSpPr>
            <a:spLocks noGrp="1"/>
          </p:cNvSpPr>
          <p:nvPr>
            <p:ph type="title"/>
          </p:nvPr>
        </p:nvSpPr>
        <p:spPr/>
        <p:txBody>
          <a:bodyPr/>
          <a:lstStyle/>
          <a:p>
            <a:r>
              <a:rPr lang="nn-NO" altLang="nb-NO" dirty="0">
                <a:cs typeface="Arial" pitchFamily="34" charset="0"/>
              </a:rPr>
              <a:t>Systematisk gjennomgang av C - sirkulasjon</a:t>
            </a:r>
            <a:endParaRPr lang="nb-NO" dirty="0"/>
          </a:p>
        </p:txBody>
      </p:sp>
      <p:pic>
        <p:nvPicPr>
          <p:cNvPr id="4" name="Bilde 3" descr="Et bilde som inneholder tekst, skjermbilde, Font&#10;&#10;KI-generert innhold kan være feil.">
            <a:extLst>
              <a:ext uri="{FF2B5EF4-FFF2-40B4-BE49-F238E27FC236}">
                <a16:creationId xmlns:a16="http://schemas.microsoft.com/office/drawing/2014/main" id="{51B27932-1DA5-E3FE-AD64-D49BE025CE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662" y="1285458"/>
            <a:ext cx="10192511" cy="2299321"/>
          </a:xfrm>
          <a:prstGeom prst="rect">
            <a:avLst/>
          </a:prstGeom>
        </p:spPr>
      </p:pic>
    </p:spTree>
    <p:extLst>
      <p:ext uri="{BB962C8B-B14F-4D97-AF65-F5344CB8AC3E}">
        <p14:creationId xmlns:p14="http://schemas.microsoft.com/office/powerpoint/2010/main" val="13499668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7343C-3D0C-D17F-258E-3631441B9073}"/>
            </a:ext>
          </a:extLst>
        </p:cNvPr>
        <p:cNvGrpSpPr/>
        <p:nvPr/>
      </p:nvGrpSpPr>
      <p:grpSpPr>
        <a:xfrm>
          <a:off x="0" y="0"/>
          <a:ext cx="0" cy="0"/>
          <a:chOff x="0" y="0"/>
          <a:chExt cx="0" cy="0"/>
        </a:xfrm>
      </p:grpSpPr>
      <p:pic>
        <p:nvPicPr>
          <p:cNvPr id="4" name="Picture 2" descr="C:\Presentasjoner\KlinObs Kommune\Bilder til Eva\Bilde 26.png">
            <a:hlinkClick r:id="rId3"/>
            <a:extLst>
              <a:ext uri="{FF2B5EF4-FFF2-40B4-BE49-F238E27FC236}">
                <a16:creationId xmlns:a16="http://schemas.microsoft.com/office/drawing/2014/main" id="{2467EBD7-9367-4C89-4EA5-134723B52252}"/>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114669" y="1285460"/>
            <a:ext cx="7200000" cy="3840000"/>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a:extLst>
              <a:ext uri="{FF2B5EF4-FFF2-40B4-BE49-F238E27FC236}">
                <a16:creationId xmlns:a16="http://schemas.microsoft.com/office/drawing/2014/main" id="{BBFA8295-1E87-0173-A8B9-46A82CBA0B99}"/>
              </a:ext>
            </a:extLst>
          </p:cNvPr>
          <p:cNvSpPr>
            <a:spLocks noGrp="1"/>
          </p:cNvSpPr>
          <p:nvPr>
            <p:ph type="title"/>
          </p:nvPr>
        </p:nvSpPr>
        <p:spPr/>
        <p:txBody>
          <a:bodyPr/>
          <a:lstStyle/>
          <a:p>
            <a:r>
              <a:rPr lang="nb-NO" altLang="nb-NO" dirty="0">
                <a:cs typeface="Arial" pitchFamily="34" charset="0"/>
              </a:rPr>
              <a:t>Film til C – sirkulasjon</a:t>
            </a:r>
          </a:p>
        </p:txBody>
      </p:sp>
      <p:sp>
        <p:nvSpPr>
          <p:cNvPr id="5" name="Rektangel 4">
            <a:extLst>
              <a:ext uri="{FF2B5EF4-FFF2-40B4-BE49-F238E27FC236}">
                <a16:creationId xmlns:a16="http://schemas.microsoft.com/office/drawing/2014/main" id="{CE21467B-723F-052F-E1BE-7E511DD4608D}"/>
              </a:ext>
            </a:extLst>
          </p:cNvPr>
          <p:cNvSpPr/>
          <p:nvPr/>
        </p:nvSpPr>
        <p:spPr>
          <a:xfrm>
            <a:off x="994668" y="1285461"/>
            <a:ext cx="3120000" cy="3840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nb-NO" sz="2400">
              <a:solidFill>
                <a:prstClr val="white"/>
              </a:solidFill>
            </a:endParaRPr>
          </a:p>
        </p:txBody>
      </p:sp>
      <p:pic>
        <p:nvPicPr>
          <p:cNvPr id="9" name="Bilde 8">
            <a:extLst>
              <a:ext uri="{FF2B5EF4-FFF2-40B4-BE49-F238E27FC236}">
                <a16:creationId xmlns:a16="http://schemas.microsoft.com/office/drawing/2014/main" id="{A749512D-975F-1818-380F-CCCFB6609710}"/>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4942392" y="5588117"/>
            <a:ext cx="2297065" cy="733824"/>
          </a:xfrm>
          <a:prstGeom prst="rect">
            <a:avLst/>
          </a:prstGeom>
          <a:noFill/>
          <a:ln>
            <a:noFill/>
          </a:ln>
          <a:extLst>
            <a:ext uri="{53640926-AAD7-44D8-BBD7-CCE9431645EC}">
              <a14:shadowObscured xmlns:a14="http://schemas.microsoft.com/office/drawing/2010/main"/>
            </a:ext>
          </a:extLst>
        </p:spPr>
      </p:pic>
      <p:sp>
        <p:nvSpPr>
          <p:cNvPr id="8" name="TekstSylinder 7">
            <a:extLst>
              <a:ext uri="{FF2B5EF4-FFF2-40B4-BE49-F238E27FC236}">
                <a16:creationId xmlns:a16="http://schemas.microsoft.com/office/drawing/2014/main" id="{853EAD8B-A99F-4718-8E68-791F975407D9}"/>
              </a:ext>
            </a:extLst>
          </p:cNvPr>
          <p:cNvSpPr txBox="1"/>
          <p:nvPr/>
        </p:nvSpPr>
        <p:spPr>
          <a:xfrm>
            <a:off x="8000000" y="4879240"/>
            <a:ext cx="3314668" cy="246221"/>
          </a:xfrm>
          <a:prstGeom prst="rect">
            <a:avLst/>
          </a:prstGeom>
          <a:noFill/>
        </p:spPr>
        <p:txBody>
          <a:bodyPr wrap="square" rtlCol="0">
            <a:spAutoFit/>
          </a:bodyPr>
          <a:lstStyle/>
          <a:p>
            <a:pPr algn="r"/>
            <a:r>
              <a:rPr lang="nb-NO" sz="1000" dirty="0">
                <a:solidFill>
                  <a:schemeClr val="bg1"/>
                </a:solidFill>
              </a:rPr>
              <a:t>Klikk på bildet for å gå til filmen</a:t>
            </a:r>
          </a:p>
        </p:txBody>
      </p:sp>
      <p:sp>
        <p:nvSpPr>
          <p:cNvPr id="6" name="Tittel 1">
            <a:extLst>
              <a:ext uri="{FF2B5EF4-FFF2-40B4-BE49-F238E27FC236}">
                <a16:creationId xmlns:a16="http://schemas.microsoft.com/office/drawing/2014/main" id="{3DC121A1-77A0-E5D9-3BF1-FC7A6BD13656}"/>
              </a:ext>
            </a:extLst>
          </p:cNvPr>
          <p:cNvSpPr txBox="1">
            <a:spLocks/>
          </p:cNvSpPr>
          <p:nvPr/>
        </p:nvSpPr>
        <p:spPr bwMode="auto">
          <a:xfrm>
            <a:off x="994668" y="1285460"/>
            <a:ext cx="3120000" cy="3839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360000" rIns="360000" bIns="36000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algn="l" eaLnBrk="1" hangingPunct="1"/>
            <a:r>
              <a:rPr lang="nn-NO" altLang="nb-NO" sz="2300" b="1" dirty="0">
                <a:solidFill>
                  <a:prstClr val="white"/>
                </a:solidFill>
                <a:cs typeface="Arial" pitchFamily="34" charset="0"/>
              </a:rPr>
              <a:t>1. Kapillær fyllingsgrad</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b-NO" altLang="nb-NO" sz="2000" b="1" i="0" u="none" strike="noStrike" kern="1200" cap="none" spc="0" normalizeH="0" baseline="0" noProof="0" dirty="0">
              <a:ln>
                <a:noFill/>
              </a:ln>
              <a:solidFill>
                <a:prstClr val="white"/>
              </a:solidFill>
              <a:effectLst/>
              <a:uLnTx/>
              <a:uFillTx/>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altLang="nb-NO" sz="2000" b="1" i="0" u="none" strike="noStrike" kern="1200" cap="none" spc="0" normalizeH="0" baseline="0" noProof="0" dirty="0">
                <a:ln>
                  <a:noFill/>
                </a:ln>
                <a:solidFill>
                  <a:prstClr val="white"/>
                </a:solidFill>
                <a:effectLst/>
                <a:uLnTx/>
                <a:uFillTx/>
                <a:ea typeface="+mn-ea"/>
                <a:cs typeface="+mn-cs"/>
              </a:rPr>
              <a:t>Hensikt: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altLang="nb-NO" sz="2000" b="0" i="0" u="none" strike="noStrike" kern="1200" cap="none" spc="0" normalizeH="0" baseline="0" noProof="0" dirty="0">
                <a:ln>
                  <a:noFill/>
                </a:ln>
                <a:solidFill>
                  <a:prstClr val="white"/>
                </a:solidFill>
                <a:effectLst/>
                <a:uLnTx/>
                <a:uFillTx/>
                <a:latin typeface="+mn-lt"/>
                <a:ea typeface="+mn-ea"/>
                <a:cs typeface="+mn-cs"/>
              </a:rPr>
              <a:t>Rask indikasjon på sirkulasjonens status. Kapillær fylling gir en god indikasjon på personens mikrosirkulasjon.</a:t>
            </a:r>
          </a:p>
        </p:txBody>
      </p:sp>
    </p:spTree>
    <p:extLst>
      <p:ext uri="{BB962C8B-B14F-4D97-AF65-F5344CB8AC3E}">
        <p14:creationId xmlns:p14="http://schemas.microsoft.com/office/powerpoint/2010/main" val="37415380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e 13" descr="Et bilde som inneholder person, Menneskeansikt, glass, hud&#10;&#10;KI-generert innhold kan være feil.">
            <a:extLst>
              <a:ext uri="{FF2B5EF4-FFF2-40B4-BE49-F238E27FC236}">
                <a16:creationId xmlns:a16="http://schemas.microsoft.com/office/drawing/2014/main" id="{6F18DEEB-E718-4897-21CE-C1A2B43784D8}"/>
              </a:ext>
            </a:extLst>
          </p:cNvPr>
          <p:cNvPicPr>
            <a:picLocks noChangeAspect="1"/>
          </p:cNvPicPr>
          <p:nvPr/>
        </p:nvPicPr>
        <p:blipFill>
          <a:blip r:embed="rId3">
            <a:extLst>
              <a:ext uri="{28A0092B-C50C-407E-A947-70E740481C1C}">
                <a14:useLocalDpi xmlns:a14="http://schemas.microsoft.com/office/drawing/2010/main" val="0"/>
              </a:ext>
            </a:extLst>
          </a:blip>
          <a:srcRect r="10768"/>
          <a:stretch>
            <a:fillRect/>
          </a:stretch>
        </p:blipFill>
        <p:spPr>
          <a:xfrm>
            <a:off x="994623" y="1285434"/>
            <a:ext cx="9162559" cy="4891477"/>
          </a:xfrm>
          <a:prstGeom prst="rect">
            <a:avLst/>
          </a:prstGeom>
        </p:spPr>
      </p:pic>
      <p:sp>
        <p:nvSpPr>
          <p:cNvPr id="8" name="Parallellogram 7">
            <a:extLst>
              <a:ext uri="{FF2B5EF4-FFF2-40B4-BE49-F238E27FC236}">
                <a16:creationId xmlns:a16="http://schemas.microsoft.com/office/drawing/2014/main" id="{168800DC-B819-F626-ADF1-528D2D65EAC1}"/>
              </a:ext>
            </a:extLst>
          </p:cNvPr>
          <p:cNvSpPr/>
          <p:nvPr/>
        </p:nvSpPr>
        <p:spPr>
          <a:xfrm>
            <a:off x="5410830" y="1285460"/>
            <a:ext cx="6665296" cy="4891501"/>
          </a:xfrm>
          <a:prstGeom prst="parallelogram">
            <a:avLst>
              <a:gd name="adj" fmla="val 35782"/>
            </a:avLst>
          </a:prstGeom>
          <a:solidFill>
            <a:schemeClr val="accent4">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ekstSylinder 4">
            <a:extLst>
              <a:ext uri="{FF2B5EF4-FFF2-40B4-BE49-F238E27FC236}">
                <a16:creationId xmlns:a16="http://schemas.microsoft.com/office/drawing/2014/main" id="{1F516387-BC7B-BCE3-3804-4C0AD6788052}"/>
              </a:ext>
            </a:extLst>
          </p:cNvPr>
          <p:cNvSpPr txBox="1"/>
          <p:nvPr/>
        </p:nvSpPr>
        <p:spPr>
          <a:xfrm>
            <a:off x="6141342" y="2888938"/>
            <a:ext cx="3764800" cy="584775"/>
          </a:xfrm>
          <a:prstGeom prst="rect">
            <a:avLst/>
          </a:prstGeom>
          <a:noFill/>
        </p:spPr>
        <p:txBody>
          <a:bodyPr wrap="square" rtlCol="0">
            <a:spAutoFit/>
          </a:bodyPr>
          <a:lstStyle/>
          <a:p>
            <a:pPr algn="r"/>
            <a:r>
              <a:rPr lang="nb-NO" sz="3200" b="1" dirty="0">
                <a:latin typeface="+mj-lt"/>
              </a:rPr>
              <a:t>Praktisk øvelse</a:t>
            </a:r>
          </a:p>
        </p:txBody>
      </p:sp>
      <p:sp>
        <p:nvSpPr>
          <p:cNvPr id="6" name="TekstSylinder 5">
            <a:extLst>
              <a:ext uri="{FF2B5EF4-FFF2-40B4-BE49-F238E27FC236}">
                <a16:creationId xmlns:a16="http://schemas.microsoft.com/office/drawing/2014/main" id="{5809EA2B-9EBB-3DF4-351A-6610BB0F3501}"/>
              </a:ext>
            </a:extLst>
          </p:cNvPr>
          <p:cNvSpPr txBox="1"/>
          <p:nvPr/>
        </p:nvSpPr>
        <p:spPr>
          <a:xfrm>
            <a:off x="7171617" y="3575356"/>
            <a:ext cx="2753974" cy="978729"/>
          </a:xfrm>
          <a:prstGeom prst="rect">
            <a:avLst/>
          </a:prstGeom>
          <a:noFill/>
        </p:spPr>
        <p:txBody>
          <a:bodyPr wrap="square" rtlCol="0">
            <a:spAutoFit/>
          </a:bodyPr>
          <a:lstStyle/>
          <a:p>
            <a:pPr algn="r">
              <a:lnSpc>
                <a:spcPct val="90000"/>
              </a:lnSpc>
            </a:pPr>
            <a:r>
              <a:rPr lang="nn-NO" altLang="nb-NO" sz="3200" b="1" dirty="0">
                <a:solidFill>
                  <a:prstClr val="white"/>
                </a:solidFill>
              </a:rPr>
              <a:t>Kapillær fyllingsgrad</a:t>
            </a:r>
            <a:endParaRPr lang="nb-NO" sz="3200" b="1" dirty="0">
              <a:solidFill>
                <a:prstClr val="white"/>
              </a:solidFill>
            </a:endParaRPr>
          </a:p>
        </p:txBody>
      </p:sp>
      <p:cxnSp>
        <p:nvCxnSpPr>
          <p:cNvPr id="7" name="Rett linje 6">
            <a:extLst>
              <a:ext uri="{FF2B5EF4-FFF2-40B4-BE49-F238E27FC236}">
                <a16:creationId xmlns:a16="http://schemas.microsoft.com/office/drawing/2014/main" id="{BE4661A2-7203-DA4A-5B6E-7F51374720B1}"/>
              </a:ext>
            </a:extLst>
          </p:cNvPr>
          <p:cNvCxnSpPr/>
          <p:nvPr/>
        </p:nvCxnSpPr>
        <p:spPr>
          <a:xfrm>
            <a:off x="6939967" y="3494856"/>
            <a:ext cx="2893104"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Rektangel 8">
            <a:extLst>
              <a:ext uri="{FF2B5EF4-FFF2-40B4-BE49-F238E27FC236}">
                <a16:creationId xmlns:a16="http://schemas.microsoft.com/office/drawing/2014/main" id="{BDB071B0-5261-B847-8D81-FDE3B88F0A09}"/>
              </a:ext>
            </a:extLst>
          </p:cNvPr>
          <p:cNvSpPr/>
          <p:nvPr/>
        </p:nvSpPr>
        <p:spPr>
          <a:xfrm>
            <a:off x="10157182" y="1082810"/>
            <a:ext cx="2034818" cy="51517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Tree>
    <p:extLst>
      <p:ext uri="{BB962C8B-B14F-4D97-AF65-F5344CB8AC3E}">
        <p14:creationId xmlns:p14="http://schemas.microsoft.com/office/powerpoint/2010/main" val="37351183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7343C-3D0C-D17F-258E-3631441B9073}"/>
            </a:ext>
          </a:extLst>
        </p:cNvPr>
        <p:cNvGrpSpPr/>
        <p:nvPr/>
      </p:nvGrpSpPr>
      <p:grpSpPr>
        <a:xfrm>
          <a:off x="0" y="0"/>
          <a:ext cx="0" cy="0"/>
          <a:chOff x="0" y="0"/>
          <a:chExt cx="0" cy="0"/>
        </a:xfrm>
      </p:grpSpPr>
      <p:pic>
        <p:nvPicPr>
          <p:cNvPr id="7" name="Picture 2" descr="C:\Presentasjoner\KlinObs Kommune\Bilder til Eva\Bilde 28 (2).png">
            <a:hlinkClick r:id="rId3"/>
            <a:extLst>
              <a:ext uri="{FF2B5EF4-FFF2-40B4-BE49-F238E27FC236}">
                <a16:creationId xmlns:a16="http://schemas.microsoft.com/office/drawing/2014/main" id="{C6AB2CDC-5E2D-3D30-1147-59667D081928}"/>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114669" y="1285460"/>
            <a:ext cx="7200000" cy="3840000"/>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a:extLst>
              <a:ext uri="{FF2B5EF4-FFF2-40B4-BE49-F238E27FC236}">
                <a16:creationId xmlns:a16="http://schemas.microsoft.com/office/drawing/2014/main" id="{BBFA8295-1E87-0173-A8B9-46A82CBA0B99}"/>
              </a:ext>
            </a:extLst>
          </p:cNvPr>
          <p:cNvSpPr>
            <a:spLocks noGrp="1"/>
          </p:cNvSpPr>
          <p:nvPr>
            <p:ph type="title"/>
          </p:nvPr>
        </p:nvSpPr>
        <p:spPr/>
        <p:txBody>
          <a:bodyPr/>
          <a:lstStyle/>
          <a:p>
            <a:r>
              <a:rPr lang="nb-NO" altLang="nb-NO" dirty="0">
                <a:cs typeface="Arial" pitchFamily="34" charset="0"/>
              </a:rPr>
              <a:t>Film til C – sirkulasjon</a:t>
            </a:r>
          </a:p>
        </p:txBody>
      </p:sp>
      <p:sp>
        <p:nvSpPr>
          <p:cNvPr id="5" name="Rektangel 4">
            <a:extLst>
              <a:ext uri="{FF2B5EF4-FFF2-40B4-BE49-F238E27FC236}">
                <a16:creationId xmlns:a16="http://schemas.microsoft.com/office/drawing/2014/main" id="{CE21467B-723F-052F-E1BE-7E511DD4608D}"/>
              </a:ext>
            </a:extLst>
          </p:cNvPr>
          <p:cNvSpPr/>
          <p:nvPr/>
        </p:nvSpPr>
        <p:spPr>
          <a:xfrm>
            <a:off x="994668" y="1285461"/>
            <a:ext cx="3120000" cy="3840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nb-NO" sz="2400">
              <a:solidFill>
                <a:prstClr val="white"/>
              </a:solidFill>
            </a:endParaRPr>
          </a:p>
        </p:txBody>
      </p:sp>
      <p:pic>
        <p:nvPicPr>
          <p:cNvPr id="9" name="Bilde 8">
            <a:extLst>
              <a:ext uri="{FF2B5EF4-FFF2-40B4-BE49-F238E27FC236}">
                <a16:creationId xmlns:a16="http://schemas.microsoft.com/office/drawing/2014/main" id="{A749512D-975F-1818-380F-CCCFB6609710}"/>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4942392" y="5588117"/>
            <a:ext cx="2297065" cy="733824"/>
          </a:xfrm>
          <a:prstGeom prst="rect">
            <a:avLst/>
          </a:prstGeom>
          <a:noFill/>
          <a:ln>
            <a:noFill/>
          </a:ln>
          <a:extLst>
            <a:ext uri="{53640926-AAD7-44D8-BBD7-CCE9431645EC}">
              <a14:shadowObscured xmlns:a14="http://schemas.microsoft.com/office/drawing/2010/main"/>
            </a:ext>
          </a:extLst>
        </p:spPr>
      </p:pic>
      <p:sp>
        <p:nvSpPr>
          <p:cNvPr id="8" name="TekstSylinder 7">
            <a:extLst>
              <a:ext uri="{FF2B5EF4-FFF2-40B4-BE49-F238E27FC236}">
                <a16:creationId xmlns:a16="http://schemas.microsoft.com/office/drawing/2014/main" id="{853EAD8B-A99F-4718-8E68-791F975407D9}"/>
              </a:ext>
            </a:extLst>
          </p:cNvPr>
          <p:cNvSpPr txBox="1"/>
          <p:nvPr/>
        </p:nvSpPr>
        <p:spPr>
          <a:xfrm>
            <a:off x="8000000" y="4879240"/>
            <a:ext cx="3314668" cy="246221"/>
          </a:xfrm>
          <a:prstGeom prst="rect">
            <a:avLst/>
          </a:prstGeom>
          <a:noFill/>
        </p:spPr>
        <p:txBody>
          <a:bodyPr wrap="square" rtlCol="0">
            <a:spAutoFit/>
          </a:bodyPr>
          <a:lstStyle/>
          <a:p>
            <a:pPr algn="r"/>
            <a:r>
              <a:rPr lang="nb-NO" sz="1000" dirty="0">
                <a:solidFill>
                  <a:schemeClr val="bg1"/>
                </a:solidFill>
              </a:rPr>
              <a:t>Klikk på bildet for å gå til filmen</a:t>
            </a:r>
          </a:p>
        </p:txBody>
      </p:sp>
      <p:sp>
        <p:nvSpPr>
          <p:cNvPr id="6" name="Tittel 1">
            <a:extLst>
              <a:ext uri="{FF2B5EF4-FFF2-40B4-BE49-F238E27FC236}">
                <a16:creationId xmlns:a16="http://schemas.microsoft.com/office/drawing/2014/main" id="{3DC121A1-77A0-E5D9-3BF1-FC7A6BD13656}"/>
              </a:ext>
            </a:extLst>
          </p:cNvPr>
          <p:cNvSpPr txBox="1">
            <a:spLocks/>
          </p:cNvSpPr>
          <p:nvPr/>
        </p:nvSpPr>
        <p:spPr bwMode="auto">
          <a:xfrm>
            <a:off x="994668" y="1285460"/>
            <a:ext cx="3120000" cy="3839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360000" rIns="360000" bIns="36000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algn="l" eaLnBrk="1" hangingPunct="1"/>
            <a:r>
              <a:rPr lang="nn-NO" altLang="nb-NO" sz="2300" b="1" dirty="0">
                <a:solidFill>
                  <a:prstClr val="white"/>
                </a:solidFill>
                <a:cs typeface="Arial" pitchFamily="34" charset="0"/>
              </a:rPr>
              <a:t>2. Puls</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b-NO" altLang="nb-NO" sz="2000" b="1" i="0" u="none" strike="noStrike" kern="1200" cap="none" spc="0" normalizeH="0" baseline="0" noProof="0" dirty="0">
              <a:ln>
                <a:noFill/>
              </a:ln>
              <a:solidFill>
                <a:prstClr val="white"/>
              </a:solidFill>
              <a:effectLst/>
              <a:uLnTx/>
              <a:uFillTx/>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altLang="nb-NO" sz="2000" b="1" i="0" u="none" strike="noStrike" kern="1200" cap="none" spc="0" normalizeH="0" baseline="0" noProof="0" dirty="0">
                <a:ln>
                  <a:noFill/>
                </a:ln>
                <a:solidFill>
                  <a:prstClr val="white"/>
                </a:solidFill>
                <a:effectLst/>
                <a:uLnTx/>
                <a:uFillTx/>
                <a:ea typeface="+mn-ea"/>
                <a:cs typeface="+mn-cs"/>
              </a:rPr>
              <a:t>Hensikt: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altLang="nb-NO" sz="2000" b="0" i="0" u="none" strike="noStrike" kern="1200" cap="none" spc="0" normalizeH="0" baseline="0" noProof="0" dirty="0">
                <a:ln>
                  <a:noFill/>
                </a:ln>
                <a:solidFill>
                  <a:prstClr val="white"/>
                </a:solidFill>
                <a:effectLst/>
                <a:uLnTx/>
                <a:uFillTx/>
                <a:latin typeface="+mn-lt"/>
                <a:ea typeface="+mn-ea"/>
                <a:cs typeface="+mn-cs"/>
              </a:rPr>
              <a:t>Gir et raskt bilde av hjertets funksjon i form av frekvens og rytme. Indirekte gir den et innblikk i hjertets arbeid</a:t>
            </a:r>
            <a:r>
              <a:rPr lang="nb-NO" altLang="nb-NO" sz="2000" dirty="0">
                <a:solidFill>
                  <a:prstClr val="white"/>
                </a:solidFill>
                <a:latin typeface="+mn-lt"/>
                <a:ea typeface="+mn-ea"/>
                <a:cs typeface="+mn-cs"/>
              </a:rPr>
              <a:t>.</a:t>
            </a:r>
            <a:endParaRPr kumimoji="0" lang="nb-NO" altLang="nb-NO" sz="2000" b="0" i="0" u="none" strike="noStrike" kern="1200" cap="none" spc="0" normalizeH="0" baseline="0" noProof="0" dirty="0">
              <a:ln>
                <a:noFill/>
              </a:ln>
              <a:solidFill>
                <a:prstClr val="white"/>
              </a:solidFill>
              <a:effectLst/>
              <a:uLnTx/>
              <a:uFillTx/>
              <a:latin typeface="+mn-lt"/>
              <a:ea typeface="+mn-ea"/>
              <a:cs typeface="+mn-cs"/>
            </a:endParaRPr>
          </a:p>
        </p:txBody>
      </p:sp>
    </p:spTree>
    <p:extLst>
      <p:ext uri="{BB962C8B-B14F-4D97-AF65-F5344CB8AC3E}">
        <p14:creationId xmlns:p14="http://schemas.microsoft.com/office/powerpoint/2010/main" val="28501781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Presentasjoner\KlinObs Kommune\Bilder til Eva\Bilde 28 (2).png">
            <a:hlinkClick r:id="rId3"/>
            <a:extLst>
              <a:ext uri="{FF2B5EF4-FFF2-40B4-BE49-F238E27FC236}">
                <a16:creationId xmlns:a16="http://schemas.microsoft.com/office/drawing/2014/main" id="{946ACB77-B4AA-CC42-F3C8-97EC6843C47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6393" b="459"/>
          <a:stretch>
            <a:fillRect/>
          </a:stretch>
        </p:blipFill>
        <p:spPr bwMode="auto">
          <a:xfrm>
            <a:off x="994623" y="1285434"/>
            <a:ext cx="9162559" cy="4891478"/>
          </a:xfrm>
          <a:prstGeom prst="rect">
            <a:avLst/>
          </a:prstGeom>
          <a:noFill/>
          <a:extLst>
            <a:ext uri="{909E8E84-426E-40DD-AFC4-6F175D3DCCD1}">
              <a14:hiddenFill xmlns:a14="http://schemas.microsoft.com/office/drawing/2010/main">
                <a:solidFill>
                  <a:srgbClr val="FFFFFF"/>
                </a:solidFill>
              </a14:hiddenFill>
            </a:ext>
          </a:extLst>
        </p:spPr>
      </p:pic>
      <p:sp>
        <p:nvSpPr>
          <p:cNvPr id="8" name="Parallellogram 7">
            <a:extLst>
              <a:ext uri="{FF2B5EF4-FFF2-40B4-BE49-F238E27FC236}">
                <a16:creationId xmlns:a16="http://schemas.microsoft.com/office/drawing/2014/main" id="{168800DC-B819-F626-ADF1-528D2D65EAC1}"/>
              </a:ext>
            </a:extLst>
          </p:cNvPr>
          <p:cNvSpPr/>
          <p:nvPr/>
        </p:nvSpPr>
        <p:spPr>
          <a:xfrm>
            <a:off x="5410830" y="1285460"/>
            <a:ext cx="6665296" cy="4891501"/>
          </a:xfrm>
          <a:prstGeom prst="parallelogram">
            <a:avLst>
              <a:gd name="adj" fmla="val 35782"/>
            </a:avLst>
          </a:prstGeom>
          <a:solidFill>
            <a:schemeClr val="accent4">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ekstSylinder 4">
            <a:extLst>
              <a:ext uri="{FF2B5EF4-FFF2-40B4-BE49-F238E27FC236}">
                <a16:creationId xmlns:a16="http://schemas.microsoft.com/office/drawing/2014/main" id="{1F516387-BC7B-BCE3-3804-4C0AD6788052}"/>
              </a:ext>
            </a:extLst>
          </p:cNvPr>
          <p:cNvSpPr txBox="1"/>
          <p:nvPr/>
        </p:nvSpPr>
        <p:spPr>
          <a:xfrm>
            <a:off x="6141342" y="2888938"/>
            <a:ext cx="3764800" cy="584775"/>
          </a:xfrm>
          <a:prstGeom prst="rect">
            <a:avLst/>
          </a:prstGeom>
          <a:noFill/>
        </p:spPr>
        <p:txBody>
          <a:bodyPr wrap="square" rtlCol="0">
            <a:spAutoFit/>
          </a:bodyPr>
          <a:lstStyle/>
          <a:p>
            <a:pPr algn="r"/>
            <a:r>
              <a:rPr lang="nb-NO" sz="3200" b="1" dirty="0">
                <a:latin typeface="+mj-lt"/>
              </a:rPr>
              <a:t>Praktisk øvelse</a:t>
            </a:r>
          </a:p>
        </p:txBody>
      </p:sp>
      <p:sp>
        <p:nvSpPr>
          <p:cNvPr id="6" name="TekstSylinder 5">
            <a:extLst>
              <a:ext uri="{FF2B5EF4-FFF2-40B4-BE49-F238E27FC236}">
                <a16:creationId xmlns:a16="http://schemas.microsoft.com/office/drawing/2014/main" id="{5809EA2B-9EBB-3DF4-351A-6610BB0F3501}"/>
              </a:ext>
            </a:extLst>
          </p:cNvPr>
          <p:cNvSpPr txBox="1"/>
          <p:nvPr/>
        </p:nvSpPr>
        <p:spPr>
          <a:xfrm>
            <a:off x="7171617" y="3575356"/>
            <a:ext cx="2753974" cy="535531"/>
          </a:xfrm>
          <a:prstGeom prst="rect">
            <a:avLst/>
          </a:prstGeom>
          <a:noFill/>
        </p:spPr>
        <p:txBody>
          <a:bodyPr wrap="square" rtlCol="0">
            <a:spAutoFit/>
          </a:bodyPr>
          <a:lstStyle/>
          <a:p>
            <a:pPr algn="r">
              <a:lnSpc>
                <a:spcPct val="90000"/>
              </a:lnSpc>
            </a:pPr>
            <a:r>
              <a:rPr lang="nn-NO" altLang="nb-NO" sz="3200" b="1" dirty="0">
                <a:solidFill>
                  <a:prstClr val="white"/>
                </a:solidFill>
              </a:rPr>
              <a:t>Puls</a:t>
            </a:r>
            <a:endParaRPr lang="nb-NO" sz="3200" b="1" dirty="0">
              <a:solidFill>
                <a:prstClr val="white"/>
              </a:solidFill>
            </a:endParaRPr>
          </a:p>
        </p:txBody>
      </p:sp>
      <p:cxnSp>
        <p:nvCxnSpPr>
          <p:cNvPr id="7" name="Rett linje 6">
            <a:extLst>
              <a:ext uri="{FF2B5EF4-FFF2-40B4-BE49-F238E27FC236}">
                <a16:creationId xmlns:a16="http://schemas.microsoft.com/office/drawing/2014/main" id="{BE4661A2-7203-DA4A-5B6E-7F51374720B1}"/>
              </a:ext>
            </a:extLst>
          </p:cNvPr>
          <p:cNvCxnSpPr/>
          <p:nvPr/>
        </p:nvCxnSpPr>
        <p:spPr>
          <a:xfrm>
            <a:off x="6939967" y="3494856"/>
            <a:ext cx="2893104"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Rektangel 8">
            <a:extLst>
              <a:ext uri="{FF2B5EF4-FFF2-40B4-BE49-F238E27FC236}">
                <a16:creationId xmlns:a16="http://schemas.microsoft.com/office/drawing/2014/main" id="{BDB071B0-5261-B847-8D81-FDE3B88F0A09}"/>
              </a:ext>
            </a:extLst>
          </p:cNvPr>
          <p:cNvSpPr/>
          <p:nvPr/>
        </p:nvSpPr>
        <p:spPr>
          <a:xfrm>
            <a:off x="10157182" y="1082810"/>
            <a:ext cx="2034818" cy="51517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Tree>
    <p:extLst>
      <p:ext uri="{BB962C8B-B14F-4D97-AF65-F5344CB8AC3E}">
        <p14:creationId xmlns:p14="http://schemas.microsoft.com/office/powerpoint/2010/main" val="3651126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40CC1-FD64-827A-B873-4FD9958DFD76}"/>
            </a:ext>
          </a:extLst>
        </p:cNvPr>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22EAA9D9-134E-B497-15B6-C42BC39FCD62}"/>
              </a:ext>
            </a:extLst>
          </p:cNvPr>
          <p:cNvSpPr>
            <a:spLocks noGrp="1"/>
          </p:cNvSpPr>
          <p:nvPr>
            <p:ph idx="1"/>
          </p:nvPr>
        </p:nvSpPr>
        <p:spPr>
          <a:xfrm>
            <a:off x="994667" y="1285462"/>
            <a:ext cx="8907615" cy="3197328"/>
          </a:xfrm>
        </p:spPr>
        <p:txBody>
          <a:bodyPr numCol="2" spcCol="360000">
            <a:noAutofit/>
          </a:bodyPr>
          <a:lstStyle/>
          <a:p>
            <a:pPr lvl="2">
              <a:spcAft>
                <a:spcPts val="500"/>
              </a:spcAft>
            </a:pPr>
            <a:r>
              <a:rPr lang="nb-NO" sz="2600" dirty="0"/>
              <a:t>Tilkobling nettverk til nedlastning av filmer</a:t>
            </a:r>
          </a:p>
          <a:p>
            <a:pPr lvl="2">
              <a:spcAft>
                <a:spcPts val="500"/>
              </a:spcAft>
            </a:pPr>
            <a:r>
              <a:rPr lang="nb-NO" sz="2600" dirty="0"/>
              <a:t>Er PC koblet til stor skjerm?</a:t>
            </a:r>
          </a:p>
          <a:p>
            <a:pPr lvl="2">
              <a:spcAft>
                <a:spcPts val="500"/>
              </a:spcAft>
            </a:pPr>
            <a:r>
              <a:rPr lang="nb-NO" sz="2600" dirty="0"/>
              <a:t>Kan filmene spilles?</a:t>
            </a:r>
          </a:p>
          <a:p>
            <a:pPr lvl="2">
              <a:spcAft>
                <a:spcPts val="500"/>
              </a:spcAft>
            </a:pPr>
            <a:r>
              <a:rPr lang="nb-NO" sz="2600" dirty="0"/>
              <a:t>Er det god lyd og lydkvalitet?</a:t>
            </a:r>
          </a:p>
          <a:p>
            <a:pPr lvl="2">
              <a:spcAft>
                <a:spcPts val="500"/>
              </a:spcAft>
            </a:pPr>
            <a:r>
              <a:rPr lang="nb-NO" sz="2600" dirty="0"/>
              <a:t>Tips: test dagen før</a:t>
            </a:r>
          </a:p>
          <a:p>
            <a:pPr lvl="2">
              <a:spcAft>
                <a:spcPts val="500"/>
              </a:spcAft>
            </a:pPr>
            <a:r>
              <a:rPr lang="nb-NO" sz="2600" dirty="0"/>
              <a:t>Pauser?</a:t>
            </a:r>
          </a:p>
          <a:p>
            <a:pPr lvl="2">
              <a:spcAft>
                <a:spcPts val="500"/>
              </a:spcAft>
            </a:pPr>
            <a:r>
              <a:rPr lang="nb-NO" sz="2600" dirty="0"/>
              <a:t>Mat og drikke?</a:t>
            </a:r>
          </a:p>
          <a:p>
            <a:pPr lvl="2">
              <a:spcAft>
                <a:spcPts val="500"/>
              </a:spcAft>
            </a:pPr>
            <a:r>
              <a:rPr lang="nb-NO" sz="2600" dirty="0"/>
              <a:t>Nok utstyr til å trene?</a:t>
            </a:r>
          </a:p>
          <a:p>
            <a:pPr lvl="2">
              <a:spcAft>
                <a:spcPts val="500"/>
              </a:spcAft>
            </a:pPr>
            <a:r>
              <a:rPr lang="nb-NO" sz="2600" dirty="0"/>
              <a:t>Virker det? Batteri?</a:t>
            </a:r>
          </a:p>
          <a:p>
            <a:pPr lvl="2">
              <a:spcAft>
                <a:spcPts val="500"/>
              </a:spcAft>
            </a:pPr>
            <a:r>
              <a:rPr lang="nb-NO" sz="2600" dirty="0"/>
              <a:t>Pledd/underlag?</a:t>
            </a:r>
          </a:p>
          <a:p>
            <a:pPr lvl="2">
              <a:spcAft>
                <a:spcPts val="500"/>
              </a:spcAft>
            </a:pPr>
            <a:r>
              <a:rPr lang="nb-NO" sz="2600" dirty="0"/>
              <a:t>Sjekkliste for oppmøte?</a:t>
            </a:r>
          </a:p>
        </p:txBody>
      </p:sp>
      <p:sp>
        <p:nvSpPr>
          <p:cNvPr id="3" name="Tittel 2">
            <a:extLst>
              <a:ext uri="{FF2B5EF4-FFF2-40B4-BE49-F238E27FC236}">
                <a16:creationId xmlns:a16="http://schemas.microsoft.com/office/drawing/2014/main" id="{2FEA709F-A642-4A42-F256-A1B919A5B739}"/>
              </a:ext>
            </a:extLst>
          </p:cNvPr>
          <p:cNvSpPr>
            <a:spLocks noGrp="1"/>
          </p:cNvSpPr>
          <p:nvPr>
            <p:ph type="title"/>
          </p:nvPr>
        </p:nvSpPr>
        <p:spPr/>
        <p:txBody>
          <a:bodyPr/>
          <a:lstStyle/>
          <a:p>
            <a:r>
              <a:rPr lang="nb-NO" sz="3200" i="0" u="none" dirty="0">
                <a:solidFill>
                  <a:schemeClr val="accent2"/>
                </a:solidFill>
              </a:rPr>
              <a:t>Vurderinger før oppstart</a:t>
            </a:r>
          </a:p>
        </p:txBody>
      </p:sp>
    </p:spTree>
    <p:extLst>
      <p:ext uri="{BB962C8B-B14F-4D97-AF65-F5344CB8AC3E}">
        <p14:creationId xmlns:p14="http://schemas.microsoft.com/office/powerpoint/2010/main" val="84457087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7343C-3D0C-D17F-258E-3631441B9073}"/>
            </a:ext>
          </a:extLst>
        </p:cNvPr>
        <p:cNvGrpSpPr/>
        <p:nvPr/>
      </p:nvGrpSpPr>
      <p:grpSpPr>
        <a:xfrm>
          <a:off x="0" y="0"/>
          <a:ext cx="0" cy="0"/>
          <a:chOff x="0" y="0"/>
          <a:chExt cx="0" cy="0"/>
        </a:xfrm>
      </p:grpSpPr>
      <p:pic>
        <p:nvPicPr>
          <p:cNvPr id="4" name="Picture 2" descr="C:\Presentasjoner\KlinObs Kommune\Bilder til Eva\Bilde 29.png">
            <a:hlinkClick r:id="rId3"/>
            <a:extLst>
              <a:ext uri="{FF2B5EF4-FFF2-40B4-BE49-F238E27FC236}">
                <a16:creationId xmlns:a16="http://schemas.microsoft.com/office/drawing/2014/main" id="{39F463EC-D78D-0DA0-EBFB-E29F6DA3B408}"/>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114669" y="1285460"/>
            <a:ext cx="7200000" cy="3831129"/>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a:extLst>
              <a:ext uri="{FF2B5EF4-FFF2-40B4-BE49-F238E27FC236}">
                <a16:creationId xmlns:a16="http://schemas.microsoft.com/office/drawing/2014/main" id="{BBFA8295-1E87-0173-A8B9-46A82CBA0B99}"/>
              </a:ext>
            </a:extLst>
          </p:cNvPr>
          <p:cNvSpPr>
            <a:spLocks noGrp="1"/>
          </p:cNvSpPr>
          <p:nvPr>
            <p:ph type="title"/>
          </p:nvPr>
        </p:nvSpPr>
        <p:spPr/>
        <p:txBody>
          <a:bodyPr/>
          <a:lstStyle/>
          <a:p>
            <a:r>
              <a:rPr lang="nb-NO" altLang="nb-NO" dirty="0">
                <a:cs typeface="Arial" pitchFamily="34" charset="0"/>
              </a:rPr>
              <a:t>Film til C – sirkulasjon</a:t>
            </a:r>
          </a:p>
        </p:txBody>
      </p:sp>
      <p:sp>
        <p:nvSpPr>
          <p:cNvPr id="5" name="Rektangel 4">
            <a:extLst>
              <a:ext uri="{FF2B5EF4-FFF2-40B4-BE49-F238E27FC236}">
                <a16:creationId xmlns:a16="http://schemas.microsoft.com/office/drawing/2014/main" id="{CE21467B-723F-052F-E1BE-7E511DD4608D}"/>
              </a:ext>
            </a:extLst>
          </p:cNvPr>
          <p:cNvSpPr/>
          <p:nvPr/>
        </p:nvSpPr>
        <p:spPr>
          <a:xfrm>
            <a:off x="994668" y="1285461"/>
            <a:ext cx="3120000" cy="3840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nb-NO" sz="2400">
              <a:solidFill>
                <a:prstClr val="white"/>
              </a:solidFill>
            </a:endParaRPr>
          </a:p>
        </p:txBody>
      </p:sp>
      <p:pic>
        <p:nvPicPr>
          <p:cNvPr id="9" name="Bilde 8">
            <a:extLst>
              <a:ext uri="{FF2B5EF4-FFF2-40B4-BE49-F238E27FC236}">
                <a16:creationId xmlns:a16="http://schemas.microsoft.com/office/drawing/2014/main" id="{A749512D-975F-1818-380F-CCCFB6609710}"/>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4942392" y="5588117"/>
            <a:ext cx="2297065" cy="733824"/>
          </a:xfrm>
          <a:prstGeom prst="rect">
            <a:avLst/>
          </a:prstGeom>
          <a:noFill/>
          <a:ln>
            <a:noFill/>
          </a:ln>
          <a:extLst>
            <a:ext uri="{53640926-AAD7-44D8-BBD7-CCE9431645EC}">
              <a14:shadowObscured xmlns:a14="http://schemas.microsoft.com/office/drawing/2010/main"/>
            </a:ext>
          </a:extLst>
        </p:spPr>
      </p:pic>
      <p:sp>
        <p:nvSpPr>
          <p:cNvPr id="8" name="TekstSylinder 7">
            <a:extLst>
              <a:ext uri="{FF2B5EF4-FFF2-40B4-BE49-F238E27FC236}">
                <a16:creationId xmlns:a16="http://schemas.microsoft.com/office/drawing/2014/main" id="{853EAD8B-A99F-4718-8E68-791F975407D9}"/>
              </a:ext>
            </a:extLst>
          </p:cNvPr>
          <p:cNvSpPr txBox="1"/>
          <p:nvPr/>
        </p:nvSpPr>
        <p:spPr>
          <a:xfrm>
            <a:off x="8000000" y="4879240"/>
            <a:ext cx="3314668" cy="246221"/>
          </a:xfrm>
          <a:prstGeom prst="rect">
            <a:avLst/>
          </a:prstGeom>
          <a:noFill/>
        </p:spPr>
        <p:txBody>
          <a:bodyPr wrap="square" rtlCol="0">
            <a:spAutoFit/>
          </a:bodyPr>
          <a:lstStyle/>
          <a:p>
            <a:pPr algn="r"/>
            <a:r>
              <a:rPr lang="nb-NO" sz="1000" dirty="0"/>
              <a:t>Klikk på bildet for å gå til filmen</a:t>
            </a:r>
          </a:p>
        </p:txBody>
      </p:sp>
      <p:sp>
        <p:nvSpPr>
          <p:cNvPr id="6" name="Tittel 1">
            <a:extLst>
              <a:ext uri="{FF2B5EF4-FFF2-40B4-BE49-F238E27FC236}">
                <a16:creationId xmlns:a16="http://schemas.microsoft.com/office/drawing/2014/main" id="{3DC121A1-77A0-E5D9-3BF1-FC7A6BD13656}"/>
              </a:ext>
            </a:extLst>
          </p:cNvPr>
          <p:cNvSpPr txBox="1">
            <a:spLocks/>
          </p:cNvSpPr>
          <p:nvPr/>
        </p:nvSpPr>
        <p:spPr bwMode="auto">
          <a:xfrm>
            <a:off x="994668" y="1285460"/>
            <a:ext cx="3120000" cy="3839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360000" rIns="360000" bIns="36000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algn="l" eaLnBrk="1" hangingPunct="1"/>
            <a:r>
              <a:rPr lang="nn-NO" altLang="nb-NO" sz="2300" b="1" dirty="0">
                <a:solidFill>
                  <a:prstClr val="white"/>
                </a:solidFill>
                <a:cs typeface="Arial" pitchFamily="34" charset="0"/>
              </a:rPr>
              <a:t>3. Blodtrykk</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b-NO" altLang="nb-NO" sz="2000" b="1" i="0" u="none" strike="noStrike" kern="1200" cap="none" spc="0" normalizeH="0" baseline="0" noProof="0" dirty="0">
              <a:ln>
                <a:noFill/>
              </a:ln>
              <a:solidFill>
                <a:prstClr val="white"/>
              </a:solidFill>
              <a:effectLst/>
              <a:uLnTx/>
              <a:uFillTx/>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altLang="nb-NO" sz="2000" b="1" i="0" u="none" strike="noStrike" kern="1200" cap="none" spc="0" normalizeH="0" baseline="0" noProof="0" dirty="0">
                <a:ln>
                  <a:noFill/>
                </a:ln>
                <a:solidFill>
                  <a:prstClr val="white"/>
                </a:solidFill>
                <a:effectLst/>
                <a:uLnTx/>
                <a:uFillTx/>
                <a:ea typeface="+mn-ea"/>
                <a:cs typeface="+mn-cs"/>
              </a:rPr>
              <a:t>Hensikt: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altLang="nb-NO" sz="2000" b="0" i="0" u="none" strike="noStrike" kern="1200" cap="none" spc="0" normalizeH="0" baseline="0" noProof="0" dirty="0">
                <a:ln>
                  <a:noFill/>
                </a:ln>
                <a:solidFill>
                  <a:prstClr val="white"/>
                </a:solidFill>
                <a:effectLst/>
                <a:uLnTx/>
                <a:uFillTx/>
                <a:latin typeface="+mn-lt"/>
                <a:ea typeface="+mn-ea"/>
                <a:cs typeface="+mn-cs"/>
              </a:rPr>
              <a:t>Viktig vitalt parameter for å vurdere sirkulasjonsstatus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b-NO" altLang="nb-NO" sz="2000" b="0" i="0" u="none" strike="noStrike" kern="1200" cap="none" spc="0" normalizeH="0" baseline="0" noProof="0" dirty="0">
              <a:ln>
                <a:noFill/>
              </a:ln>
              <a:solidFill>
                <a:prstClr val="white"/>
              </a:solidFill>
              <a:effectLst/>
              <a:uLnTx/>
              <a:uFillTx/>
              <a:latin typeface="+mn-lt"/>
              <a:ea typeface="+mn-ea"/>
              <a:cs typeface="+mn-cs"/>
            </a:endParaRPr>
          </a:p>
        </p:txBody>
      </p:sp>
    </p:spTree>
    <p:extLst>
      <p:ext uri="{BB962C8B-B14F-4D97-AF65-F5344CB8AC3E}">
        <p14:creationId xmlns:p14="http://schemas.microsoft.com/office/powerpoint/2010/main" val="39948734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descr="Et bilde som inneholder person, rist, holde, innendørs&#10;&#10;KI-generert innhold kan være feil.">
            <a:extLst>
              <a:ext uri="{FF2B5EF4-FFF2-40B4-BE49-F238E27FC236}">
                <a16:creationId xmlns:a16="http://schemas.microsoft.com/office/drawing/2014/main" id="{8D0FA76A-2D42-77C2-52EC-2600C3E2B344}"/>
              </a:ext>
            </a:extLst>
          </p:cNvPr>
          <p:cNvPicPr>
            <a:picLocks noChangeAspect="1"/>
          </p:cNvPicPr>
          <p:nvPr/>
        </p:nvPicPr>
        <p:blipFill>
          <a:blip r:embed="rId3">
            <a:extLst>
              <a:ext uri="{28A0092B-C50C-407E-A947-70E740481C1C}">
                <a14:useLocalDpi xmlns:a14="http://schemas.microsoft.com/office/drawing/2010/main" val="0"/>
              </a:ext>
            </a:extLst>
          </a:blip>
          <a:srcRect l="12509"/>
          <a:stretch>
            <a:fillRect/>
          </a:stretch>
        </p:blipFill>
        <p:spPr>
          <a:xfrm>
            <a:off x="994623" y="1285434"/>
            <a:ext cx="9162558" cy="4891478"/>
          </a:xfrm>
          <a:prstGeom prst="rect">
            <a:avLst/>
          </a:prstGeom>
        </p:spPr>
      </p:pic>
      <p:sp>
        <p:nvSpPr>
          <p:cNvPr id="8" name="Parallellogram 7">
            <a:extLst>
              <a:ext uri="{FF2B5EF4-FFF2-40B4-BE49-F238E27FC236}">
                <a16:creationId xmlns:a16="http://schemas.microsoft.com/office/drawing/2014/main" id="{168800DC-B819-F626-ADF1-528D2D65EAC1}"/>
              </a:ext>
            </a:extLst>
          </p:cNvPr>
          <p:cNvSpPr/>
          <p:nvPr/>
        </p:nvSpPr>
        <p:spPr>
          <a:xfrm>
            <a:off x="5410830" y="1285460"/>
            <a:ext cx="6665296" cy="4891501"/>
          </a:xfrm>
          <a:prstGeom prst="parallelogram">
            <a:avLst>
              <a:gd name="adj" fmla="val 35782"/>
            </a:avLst>
          </a:prstGeom>
          <a:solidFill>
            <a:schemeClr val="accent4">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ekstSylinder 4">
            <a:extLst>
              <a:ext uri="{FF2B5EF4-FFF2-40B4-BE49-F238E27FC236}">
                <a16:creationId xmlns:a16="http://schemas.microsoft.com/office/drawing/2014/main" id="{1F516387-BC7B-BCE3-3804-4C0AD6788052}"/>
              </a:ext>
            </a:extLst>
          </p:cNvPr>
          <p:cNvSpPr txBox="1"/>
          <p:nvPr/>
        </p:nvSpPr>
        <p:spPr>
          <a:xfrm>
            <a:off x="6141342" y="2888938"/>
            <a:ext cx="3764800" cy="584775"/>
          </a:xfrm>
          <a:prstGeom prst="rect">
            <a:avLst/>
          </a:prstGeom>
          <a:noFill/>
        </p:spPr>
        <p:txBody>
          <a:bodyPr wrap="square" rtlCol="0">
            <a:spAutoFit/>
          </a:bodyPr>
          <a:lstStyle/>
          <a:p>
            <a:pPr algn="r"/>
            <a:r>
              <a:rPr lang="nb-NO" sz="3200" b="1" dirty="0">
                <a:latin typeface="+mj-lt"/>
              </a:rPr>
              <a:t>Praktisk øvelse</a:t>
            </a:r>
          </a:p>
        </p:txBody>
      </p:sp>
      <p:sp>
        <p:nvSpPr>
          <p:cNvPr id="6" name="TekstSylinder 5">
            <a:extLst>
              <a:ext uri="{FF2B5EF4-FFF2-40B4-BE49-F238E27FC236}">
                <a16:creationId xmlns:a16="http://schemas.microsoft.com/office/drawing/2014/main" id="{5809EA2B-9EBB-3DF4-351A-6610BB0F3501}"/>
              </a:ext>
            </a:extLst>
          </p:cNvPr>
          <p:cNvSpPr txBox="1"/>
          <p:nvPr/>
        </p:nvSpPr>
        <p:spPr>
          <a:xfrm>
            <a:off x="7171617" y="3575356"/>
            <a:ext cx="2753974" cy="535531"/>
          </a:xfrm>
          <a:prstGeom prst="rect">
            <a:avLst/>
          </a:prstGeom>
          <a:noFill/>
        </p:spPr>
        <p:txBody>
          <a:bodyPr wrap="square" rtlCol="0">
            <a:spAutoFit/>
          </a:bodyPr>
          <a:lstStyle/>
          <a:p>
            <a:pPr algn="r">
              <a:lnSpc>
                <a:spcPct val="90000"/>
              </a:lnSpc>
            </a:pPr>
            <a:r>
              <a:rPr lang="nn-NO" altLang="nb-NO" sz="3200" b="1" dirty="0">
                <a:solidFill>
                  <a:prstClr val="white"/>
                </a:solidFill>
              </a:rPr>
              <a:t>Blodtrykk</a:t>
            </a:r>
            <a:endParaRPr lang="nb-NO" sz="3200" b="1" dirty="0">
              <a:solidFill>
                <a:prstClr val="white"/>
              </a:solidFill>
            </a:endParaRPr>
          </a:p>
        </p:txBody>
      </p:sp>
      <p:cxnSp>
        <p:nvCxnSpPr>
          <p:cNvPr id="7" name="Rett linje 6">
            <a:extLst>
              <a:ext uri="{FF2B5EF4-FFF2-40B4-BE49-F238E27FC236}">
                <a16:creationId xmlns:a16="http://schemas.microsoft.com/office/drawing/2014/main" id="{BE4661A2-7203-DA4A-5B6E-7F51374720B1}"/>
              </a:ext>
            </a:extLst>
          </p:cNvPr>
          <p:cNvCxnSpPr/>
          <p:nvPr/>
        </p:nvCxnSpPr>
        <p:spPr>
          <a:xfrm>
            <a:off x="6939967" y="3494856"/>
            <a:ext cx="2893104"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Rektangel 8">
            <a:extLst>
              <a:ext uri="{FF2B5EF4-FFF2-40B4-BE49-F238E27FC236}">
                <a16:creationId xmlns:a16="http://schemas.microsoft.com/office/drawing/2014/main" id="{BDB071B0-5261-B847-8D81-FDE3B88F0A09}"/>
              </a:ext>
            </a:extLst>
          </p:cNvPr>
          <p:cNvSpPr/>
          <p:nvPr/>
        </p:nvSpPr>
        <p:spPr>
          <a:xfrm>
            <a:off x="10157182" y="1082810"/>
            <a:ext cx="2034818" cy="51517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Tree>
    <p:extLst>
      <p:ext uri="{BB962C8B-B14F-4D97-AF65-F5344CB8AC3E}">
        <p14:creationId xmlns:p14="http://schemas.microsoft.com/office/powerpoint/2010/main" val="10628045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81281A-B386-0D00-1279-9310216996EE}"/>
              </a:ext>
            </a:extLst>
          </p:cNvPr>
          <p:cNvSpPr>
            <a:spLocks noGrp="1"/>
          </p:cNvSpPr>
          <p:nvPr>
            <p:ph type="title"/>
          </p:nvPr>
        </p:nvSpPr>
        <p:spPr/>
        <p:txBody>
          <a:bodyPr/>
          <a:lstStyle/>
          <a:p>
            <a:r>
              <a:rPr lang="nb-NO" sz="3600" b="1"/>
              <a:t>Når skal vi være ekstra oppmerksom? </a:t>
            </a:r>
          </a:p>
        </p:txBody>
      </p:sp>
      <p:pic>
        <p:nvPicPr>
          <p:cNvPr id="4" name="Plassholder for innhold 3">
            <a:extLst>
              <a:ext uri="{FF2B5EF4-FFF2-40B4-BE49-F238E27FC236}">
                <a16:creationId xmlns:a16="http://schemas.microsoft.com/office/drawing/2014/main" id="{11CD8883-FD9D-EC26-7D88-60039A22D9A2}"/>
              </a:ext>
            </a:extLst>
          </p:cNvPr>
          <p:cNvPicPr>
            <a:picLocks noGrp="1" noChangeAspect="1"/>
          </p:cNvPicPr>
          <p:nvPr>
            <p:ph idx="1"/>
          </p:nvPr>
        </p:nvPicPr>
        <p:blipFill>
          <a:blip r:embed="rId3"/>
          <a:stretch>
            <a:fillRect/>
          </a:stretch>
        </p:blipFill>
        <p:spPr>
          <a:xfrm>
            <a:off x="2610120" y="1682985"/>
            <a:ext cx="6962235" cy="4096867"/>
          </a:xfrm>
          <a:prstGeom prst="rect">
            <a:avLst/>
          </a:prstGeom>
        </p:spPr>
      </p:pic>
      <p:pic>
        <p:nvPicPr>
          <p:cNvPr id="5" name="Bilde 4" descr="Et bilde som inneholder skjermbilde, Grafikk, design, clip art&#10;&#10;Automatisk generert beskrivelse">
            <a:extLst>
              <a:ext uri="{FF2B5EF4-FFF2-40B4-BE49-F238E27FC236}">
                <a16:creationId xmlns:a16="http://schemas.microsoft.com/office/drawing/2014/main" id="{FAA95265-0B0C-196B-7392-0C93B7BF8ACD}"/>
              </a:ext>
            </a:extLst>
          </p:cNvPr>
          <p:cNvPicPr>
            <a:picLocks noChangeAspect="1"/>
          </p:cNvPicPr>
          <p:nvPr/>
        </p:nvPicPr>
        <p:blipFill>
          <a:blip r:embed="rId4"/>
          <a:stretch>
            <a:fillRect/>
          </a:stretch>
        </p:blipFill>
        <p:spPr>
          <a:xfrm>
            <a:off x="5930724" y="3548597"/>
            <a:ext cx="620153" cy="573250"/>
          </a:xfrm>
          <a:prstGeom prst="rect">
            <a:avLst/>
          </a:prstGeom>
        </p:spPr>
      </p:pic>
    </p:spTree>
    <p:extLst>
      <p:ext uri="{BB962C8B-B14F-4D97-AF65-F5344CB8AC3E}">
        <p14:creationId xmlns:p14="http://schemas.microsoft.com/office/powerpoint/2010/main" val="324200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358545E-7BC3-7B65-BD94-15880D7729D6}"/>
              </a:ext>
            </a:extLst>
          </p:cNvPr>
          <p:cNvSpPr>
            <a:spLocks noGrp="1"/>
          </p:cNvSpPr>
          <p:nvPr>
            <p:ph type="title"/>
          </p:nvPr>
        </p:nvSpPr>
        <p:spPr/>
        <p:txBody>
          <a:bodyPr/>
          <a:lstStyle/>
          <a:p>
            <a:r>
              <a:rPr lang="nb-NO" dirty="0"/>
              <a:t>Sepsis (blodforgiftning)</a:t>
            </a:r>
          </a:p>
        </p:txBody>
      </p:sp>
      <p:pic>
        <p:nvPicPr>
          <p:cNvPr id="6" name="Plassholder for innhold 7">
            <a:extLst>
              <a:ext uri="{FF2B5EF4-FFF2-40B4-BE49-F238E27FC236}">
                <a16:creationId xmlns:a16="http://schemas.microsoft.com/office/drawing/2014/main" id="{76F7D052-FF68-BCA9-870C-7A3047B5AD09}"/>
              </a:ext>
            </a:extLst>
          </p:cNvPr>
          <p:cNvPicPr>
            <a:picLocks noGrp="1" noChangeAspect="1"/>
          </p:cNvPicPr>
          <p:nvPr>
            <p:ph idx="1"/>
          </p:nvPr>
        </p:nvPicPr>
        <p:blipFill rotWithShape="1">
          <a:blip r:embed="rId3"/>
          <a:srcRect l="5337"/>
          <a:stretch/>
        </p:blipFill>
        <p:spPr>
          <a:xfrm>
            <a:off x="778214" y="1151582"/>
            <a:ext cx="11050620" cy="4895892"/>
          </a:xfrm>
        </p:spPr>
      </p:pic>
      <p:pic>
        <p:nvPicPr>
          <p:cNvPr id="7" name="Bilde 6">
            <a:extLst>
              <a:ext uri="{FF2B5EF4-FFF2-40B4-BE49-F238E27FC236}">
                <a16:creationId xmlns:a16="http://schemas.microsoft.com/office/drawing/2014/main" id="{511BA545-EBF6-2F86-5B7C-95631047EE25}"/>
              </a:ext>
            </a:extLst>
          </p:cNvPr>
          <p:cNvPicPr>
            <a:picLocks noChangeAspect="1"/>
          </p:cNvPicPr>
          <p:nvPr/>
        </p:nvPicPr>
        <p:blipFill>
          <a:blip r:embed="rId4"/>
          <a:stretch>
            <a:fillRect/>
          </a:stretch>
        </p:blipFill>
        <p:spPr>
          <a:xfrm>
            <a:off x="994600" y="5285041"/>
            <a:ext cx="2706859" cy="560881"/>
          </a:xfrm>
          <a:prstGeom prst="rect">
            <a:avLst/>
          </a:prstGeom>
        </p:spPr>
      </p:pic>
    </p:spTree>
    <p:extLst>
      <p:ext uri="{BB962C8B-B14F-4D97-AF65-F5344CB8AC3E}">
        <p14:creationId xmlns:p14="http://schemas.microsoft.com/office/powerpoint/2010/main" val="28355515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E7203F-2D3C-5FE5-99B6-38C2613945ED}"/>
              </a:ext>
            </a:extLst>
          </p:cNvPr>
          <p:cNvSpPr>
            <a:spLocks noGrp="1"/>
          </p:cNvSpPr>
          <p:nvPr>
            <p:ph type="title"/>
          </p:nvPr>
        </p:nvSpPr>
        <p:spPr/>
        <p:txBody>
          <a:bodyPr/>
          <a:lstStyle/>
          <a:p>
            <a:r>
              <a:rPr lang="nb-NO" dirty="0"/>
              <a:t>Akutt hjerteinfarkt (akutt koronar syndrom) </a:t>
            </a:r>
          </a:p>
        </p:txBody>
      </p:sp>
      <p:pic>
        <p:nvPicPr>
          <p:cNvPr id="5" name="Plassholder for innhold 4">
            <a:extLst>
              <a:ext uri="{FF2B5EF4-FFF2-40B4-BE49-F238E27FC236}">
                <a16:creationId xmlns:a16="http://schemas.microsoft.com/office/drawing/2014/main" id="{9CA7622E-EA7B-729C-9B17-D5B0DF7EB26E}"/>
              </a:ext>
            </a:extLst>
          </p:cNvPr>
          <p:cNvPicPr>
            <a:picLocks noGrp="1" noChangeAspect="1"/>
          </p:cNvPicPr>
          <p:nvPr>
            <p:ph idx="1"/>
          </p:nvPr>
        </p:nvPicPr>
        <p:blipFill>
          <a:blip r:embed="rId3"/>
          <a:stretch>
            <a:fillRect/>
          </a:stretch>
        </p:blipFill>
        <p:spPr>
          <a:xfrm>
            <a:off x="995363" y="1428400"/>
            <a:ext cx="10191750" cy="4606038"/>
          </a:xfrm>
        </p:spPr>
      </p:pic>
      <p:pic>
        <p:nvPicPr>
          <p:cNvPr id="3" name="Bilde 2">
            <a:extLst>
              <a:ext uri="{FF2B5EF4-FFF2-40B4-BE49-F238E27FC236}">
                <a16:creationId xmlns:a16="http://schemas.microsoft.com/office/drawing/2014/main" id="{162433FB-76DC-5EC9-192E-15C50C93DF16}"/>
              </a:ext>
            </a:extLst>
          </p:cNvPr>
          <p:cNvPicPr>
            <a:picLocks noChangeAspect="1"/>
          </p:cNvPicPr>
          <p:nvPr/>
        </p:nvPicPr>
        <p:blipFill>
          <a:blip r:embed="rId4"/>
          <a:stretch>
            <a:fillRect/>
          </a:stretch>
        </p:blipFill>
        <p:spPr>
          <a:xfrm>
            <a:off x="994668" y="4857329"/>
            <a:ext cx="3469836" cy="718975"/>
          </a:xfrm>
          <a:prstGeom prst="rect">
            <a:avLst/>
          </a:prstGeom>
        </p:spPr>
      </p:pic>
    </p:spTree>
    <p:extLst>
      <p:ext uri="{BB962C8B-B14F-4D97-AF65-F5344CB8AC3E}">
        <p14:creationId xmlns:p14="http://schemas.microsoft.com/office/powerpoint/2010/main" val="25748052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2050C-F1A0-1768-D185-2BBABE10B494}"/>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D0AB0AB8-F64C-3EBF-FC8A-0F1D791DE4C6}"/>
              </a:ext>
            </a:extLst>
          </p:cNvPr>
          <p:cNvSpPr>
            <a:spLocks noGrp="1"/>
          </p:cNvSpPr>
          <p:nvPr>
            <p:ph type="title"/>
          </p:nvPr>
        </p:nvSpPr>
        <p:spPr/>
        <p:txBody>
          <a:bodyPr/>
          <a:lstStyle/>
          <a:p>
            <a:r>
              <a:rPr lang="nn-NO" altLang="nb-NO" dirty="0">
                <a:cs typeface="Arial" pitchFamily="34" charset="0"/>
              </a:rPr>
              <a:t>Oppsummering av C og </a:t>
            </a:r>
            <a:r>
              <a:rPr lang="nn-NO" altLang="nb-NO" dirty="0" err="1">
                <a:cs typeface="Arial" pitchFamily="34" charset="0"/>
              </a:rPr>
              <a:t>egenvurdering</a:t>
            </a:r>
            <a:endParaRPr lang="nb-NO" dirty="0"/>
          </a:p>
        </p:txBody>
      </p:sp>
      <p:pic>
        <p:nvPicPr>
          <p:cNvPr id="4" name="Bilde 3" descr="Et bilde som inneholder tekst, skjermbilde, Font, nummer&#10;&#10;KI-generert innhold kan være feil.">
            <a:extLst>
              <a:ext uri="{FF2B5EF4-FFF2-40B4-BE49-F238E27FC236}">
                <a16:creationId xmlns:a16="http://schemas.microsoft.com/office/drawing/2014/main" id="{0FCAC2ED-7525-2DE1-EEA2-7A08BC560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667" y="1285460"/>
            <a:ext cx="7647533" cy="4891501"/>
          </a:xfrm>
          <a:prstGeom prst="rect">
            <a:avLst/>
          </a:prstGeom>
        </p:spPr>
      </p:pic>
      <p:sp>
        <p:nvSpPr>
          <p:cNvPr id="5" name="Rektangel 4">
            <a:extLst>
              <a:ext uri="{FF2B5EF4-FFF2-40B4-BE49-F238E27FC236}">
                <a16:creationId xmlns:a16="http://schemas.microsoft.com/office/drawing/2014/main" id="{A26C8AAC-DF18-9E2E-6691-7F0320A2038B}"/>
              </a:ext>
            </a:extLst>
          </p:cNvPr>
          <p:cNvSpPr/>
          <p:nvPr/>
        </p:nvSpPr>
        <p:spPr>
          <a:xfrm>
            <a:off x="634790" y="4381500"/>
            <a:ext cx="10224654" cy="1897430"/>
          </a:xfrm>
          <a:prstGeom prst="rect">
            <a:avLst/>
          </a:prstGeom>
          <a:solidFill>
            <a:schemeClr val="bg1">
              <a:alpha val="69804"/>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solidFill>
                <a:prstClr val="white"/>
              </a:solidFill>
            </a:endParaRPr>
          </a:p>
        </p:txBody>
      </p:sp>
      <p:sp>
        <p:nvSpPr>
          <p:cNvPr id="6" name="Rektangel 5">
            <a:extLst>
              <a:ext uri="{FF2B5EF4-FFF2-40B4-BE49-F238E27FC236}">
                <a16:creationId xmlns:a16="http://schemas.microsoft.com/office/drawing/2014/main" id="{65DBC428-AF4B-3912-042D-13558617F7D8}"/>
              </a:ext>
            </a:extLst>
          </p:cNvPr>
          <p:cNvSpPr/>
          <p:nvPr/>
        </p:nvSpPr>
        <p:spPr>
          <a:xfrm>
            <a:off x="634790" y="1133605"/>
            <a:ext cx="10224654" cy="2428745"/>
          </a:xfrm>
          <a:prstGeom prst="rect">
            <a:avLst/>
          </a:prstGeom>
          <a:solidFill>
            <a:schemeClr val="bg1">
              <a:alpha val="69804"/>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solidFill>
                <a:prstClr val="white"/>
              </a:solidFill>
            </a:endParaRPr>
          </a:p>
        </p:txBody>
      </p:sp>
    </p:spTree>
    <p:extLst>
      <p:ext uri="{BB962C8B-B14F-4D97-AF65-F5344CB8AC3E}">
        <p14:creationId xmlns:p14="http://schemas.microsoft.com/office/powerpoint/2010/main" val="36163418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2050C-F1A0-1768-D185-2BBABE10B494}"/>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D0AB0AB8-F64C-3EBF-FC8A-0F1D791DE4C6}"/>
              </a:ext>
            </a:extLst>
          </p:cNvPr>
          <p:cNvSpPr>
            <a:spLocks noGrp="1"/>
          </p:cNvSpPr>
          <p:nvPr>
            <p:ph type="title"/>
          </p:nvPr>
        </p:nvSpPr>
        <p:spPr/>
        <p:txBody>
          <a:bodyPr/>
          <a:lstStyle/>
          <a:p>
            <a:r>
              <a:rPr lang="nn-NO" altLang="nb-NO" dirty="0">
                <a:cs typeface="Arial" pitchFamily="34" charset="0"/>
              </a:rPr>
              <a:t>Systematisk gjennomgang av D - </a:t>
            </a:r>
            <a:r>
              <a:rPr lang="nn-NO" altLang="nb-NO" dirty="0" err="1">
                <a:cs typeface="Arial" pitchFamily="34" charset="0"/>
              </a:rPr>
              <a:t>bevissthet</a:t>
            </a:r>
            <a:endParaRPr lang="nb-NO" dirty="0"/>
          </a:p>
        </p:txBody>
      </p:sp>
      <p:pic>
        <p:nvPicPr>
          <p:cNvPr id="4" name="Bilde 3" descr="Et bilde som inneholder tekst, skjermbilde, Font, nummer&#10;&#10;KI-generert innhold kan være feil.">
            <a:extLst>
              <a:ext uri="{FF2B5EF4-FFF2-40B4-BE49-F238E27FC236}">
                <a16:creationId xmlns:a16="http://schemas.microsoft.com/office/drawing/2014/main" id="{0FCAC2ED-7525-2DE1-EEA2-7A08BC560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667" y="1285460"/>
            <a:ext cx="7647533" cy="4891501"/>
          </a:xfrm>
          <a:prstGeom prst="rect">
            <a:avLst/>
          </a:prstGeom>
        </p:spPr>
      </p:pic>
      <p:sp>
        <p:nvSpPr>
          <p:cNvPr id="5" name="Rektangel 4">
            <a:extLst>
              <a:ext uri="{FF2B5EF4-FFF2-40B4-BE49-F238E27FC236}">
                <a16:creationId xmlns:a16="http://schemas.microsoft.com/office/drawing/2014/main" id="{A26C8AAC-DF18-9E2E-6691-7F0320A2038B}"/>
              </a:ext>
            </a:extLst>
          </p:cNvPr>
          <p:cNvSpPr/>
          <p:nvPr/>
        </p:nvSpPr>
        <p:spPr>
          <a:xfrm>
            <a:off x="634790" y="5172074"/>
            <a:ext cx="10224654" cy="1106855"/>
          </a:xfrm>
          <a:prstGeom prst="rect">
            <a:avLst/>
          </a:prstGeom>
          <a:solidFill>
            <a:schemeClr val="bg1">
              <a:alpha val="69804"/>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solidFill>
                <a:prstClr val="white"/>
              </a:solidFill>
            </a:endParaRPr>
          </a:p>
        </p:txBody>
      </p:sp>
      <p:sp>
        <p:nvSpPr>
          <p:cNvPr id="6" name="Rektangel 5">
            <a:extLst>
              <a:ext uri="{FF2B5EF4-FFF2-40B4-BE49-F238E27FC236}">
                <a16:creationId xmlns:a16="http://schemas.microsoft.com/office/drawing/2014/main" id="{65DBC428-AF4B-3912-042D-13558617F7D8}"/>
              </a:ext>
            </a:extLst>
          </p:cNvPr>
          <p:cNvSpPr/>
          <p:nvPr/>
        </p:nvSpPr>
        <p:spPr>
          <a:xfrm>
            <a:off x="634790" y="1133605"/>
            <a:ext cx="10224654" cy="3244720"/>
          </a:xfrm>
          <a:prstGeom prst="rect">
            <a:avLst/>
          </a:prstGeom>
          <a:solidFill>
            <a:schemeClr val="bg1">
              <a:alpha val="69804"/>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solidFill>
                <a:prstClr val="white"/>
              </a:solidFill>
            </a:endParaRPr>
          </a:p>
        </p:txBody>
      </p:sp>
    </p:spTree>
    <p:extLst>
      <p:ext uri="{BB962C8B-B14F-4D97-AF65-F5344CB8AC3E}">
        <p14:creationId xmlns:p14="http://schemas.microsoft.com/office/powerpoint/2010/main" val="20390005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1"/>
          <p:cNvSpPr>
            <a:spLocks noGrp="1"/>
          </p:cNvSpPr>
          <p:nvPr>
            <p:ph type="title"/>
          </p:nvPr>
        </p:nvSpPr>
        <p:spPr/>
        <p:txBody>
          <a:bodyPr/>
          <a:lstStyle/>
          <a:p>
            <a:pPr eaLnBrk="1" hangingPunct="1"/>
            <a:r>
              <a:rPr lang="nn-NO" altLang="nb-NO" sz="3600" b="1" dirty="0">
                <a:cs typeface="Arial" pitchFamily="34" charset="0"/>
              </a:rPr>
              <a:t>Systematisk gjennomgang av D - </a:t>
            </a:r>
            <a:r>
              <a:rPr lang="nn-NO" altLang="nb-NO" sz="3600" b="1" dirty="0" err="1">
                <a:cs typeface="Arial" pitchFamily="34" charset="0"/>
              </a:rPr>
              <a:t>bevissthet</a:t>
            </a:r>
            <a:endParaRPr lang="nn-NO" altLang="nb-NO" sz="3600" b="1" dirty="0">
              <a:cs typeface="Arial" pitchFamily="34" charset="0"/>
            </a:endParaRPr>
          </a:p>
        </p:txBody>
      </p:sp>
      <p:pic>
        <p:nvPicPr>
          <p:cNvPr id="5" name="Bilde 5" descr="Et bilde som inneholder tekst, skjermbilde, Font, nummer&#10;&#10;KI-generert innhold kan være feil.">
            <a:extLst>
              <a:ext uri="{FF2B5EF4-FFF2-40B4-BE49-F238E27FC236}">
                <a16:creationId xmlns:a16="http://schemas.microsoft.com/office/drawing/2014/main" id="{2B290A77-0D82-B1BF-B207-B37452F58DA7}"/>
              </a:ext>
            </a:extLst>
          </p:cNvPr>
          <p:cNvPicPr>
            <a:picLocks noChangeAspect="1"/>
          </p:cNvPicPr>
          <p:nvPr/>
        </p:nvPicPr>
        <p:blipFill>
          <a:blip r:embed="rId3">
            <a:extLst>
              <a:ext uri="{28A0092B-C50C-407E-A947-70E740481C1C}">
                <a14:useLocalDpi xmlns:a14="http://schemas.microsoft.com/office/drawing/2010/main" val="0"/>
              </a:ext>
            </a:extLst>
          </a:blip>
          <a:srcRect l="29381" t="63271" r="172" b="19839"/>
          <a:stretch>
            <a:fillRect/>
          </a:stretch>
        </p:blipFill>
        <p:spPr>
          <a:xfrm>
            <a:off x="771321" y="2704361"/>
            <a:ext cx="10655738" cy="1601320"/>
          </a:xfrm>
          <a:prstGeom prst="rect">
            <a:avLst/>
          </a:prstGeom>
        </p:spPr>
      </p:pic>
      <p:pic>
        <p:nvPicPr>
          <p:cNvPr id="8" name="Bilde 5" descr="Et bilde som inneholder tekst, skjermbilde, Font, nummer&#10;&#10;KI-generert innhold kan være feil.">
            <a:extLst>
              <a:ext uri="{FF2B5EF4-FFF2-40B4-BE49-F238E27FC236}">
                <a16:creationId xmlns:a16="http://schemas.microsoft.com/office/drawing/2014/main" id="{2879FC68-C4AF-F9A9-DEDF-76CA114AC821}"/>
              </a:ext>
            </a:extLst>
          </p:cNvPr>
          <p:cNvPicPr>
            <a:picLocks noChangeAspect="1"/>
          </p:cNvPicPr>
          <p:nvPr/>
        </p:nvPicPr>
        <p:blipFill>
          <a:blip r:embed="rId3">
            <a:extLst>
              <a:ext uri="{28A0092B-C50C-407E-A947-70E740481C1C}">
                <a14:useLocalDpi xmlns:a14="http://schemas.microsoft.com/office/drawing/2010/main" val="0"/>
              </a:ext>
            </a:extLst>
          </a:blip>
          <a:srcRect l="29381" r="172" b="90885"/>
          <a:stretch>
            <a:fillRect/>
          </a:stretch>
        </p:blipFill>
        <p:spPr>
          <a:xfrm>
            <a:off x="771323" y="1719013"/>
            <a:ext cx="10655738" cy="984529"/>
          </a:xfrm>
          <a:prstGeom prst="rect">
            <a:avLst/>
          </a:prstGeom>
        </p:spPr>
      </p:pic>
    </p:spTree>
    <p:extLst>
      <p:ext uri="{BB962C8B-B14F-4D97-AF65-F5344CB8AC3E}">
        <p14:creationId xmlns:p14="http://schemas.microsoft.com/office/powerpoint/2010/main" val="18081608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tekst, skjermbilde, Font&#10;&#10;KI-generert innhold kan være feil.">
            <a:extLst>
              <a:ext uri="{FF2B5EF4-FFF2-40B4-BE49-F238E27FC236}">
                <a16:creationId xmlns:a16="http://schemas.microsoft.com/office/drawing/2014/main" id="{57D948B8-888F-6437-117A-63D136AA250C}"/>
              </a:ext>
            </a:extLst>
          </p:cNvPr>
          <p:cNvPicPr>
            <a:picLocks noChangeAspect="1"/>
          </p:cNvPicPr>
          <p:nvPr/>
        </p:nvPicPr>
        <p:blipFill>
          <a:blip r:embed="rId3">
            <a:extLst>
              <a:ext uri="{28A0092B-C50C-407E-A947-70E740481C1C}">
                <a14:useLocalDpi xmlns:a14="http://schemas.microsoft.com/office/drawing/2010/main" val="0"/>
              </a:ext>
            </a:extLst>
          </a:blip>
          <a:srcRect t="13531"/>
          <a:stretch>
            <a:fillRect/>
          </a:stretch>
        </p:blipFill>
        <p:spPr>
          <a:xfrm>
            <a:off x="215094" y="1121085"/>
            <a:ext cx="5390380" cy="2915057"/>
          </a:xfrm>
          <a:prstGeom prst="rect">
            <a:avLst/>
          </a:prstGeom>
        </p:spPr>
      </p:pic>
      <p:sp>
        <p:nvSpPr>
          <p:cNvPr id="7" name="Tittel 1"/>
          <p:cNvSpPr>
            <a:spLocks noGrp="1"/>
          </p:cNvSpPr>
          <p:nvPr>
            <p:ph type="title"/>
          </p:nvPr>
        </p:nvSpPr>
        <p:spPr/>
        <p:txBody>
          <a:bodyPr/>
          <a:lstStyle/>
          <a:p>
            <a:pPr eaLnBrk="1" hangingPunct="1"/>
            <a:r>
              <a:rPr lang="nn-NO" altLang="nb-NO" sz="3600" b="1" dirty="0" err="1">
                <a:cs typeface="Arial" pitchFamily="34" charset="0"/>
              </a:rPr>
              <a:t>Bevissthetsvurdering</a:t>
            </a:r>
            <a:r>
              <a:rPr lang="nn-NO" altLang="nb-NO" sz="3600" b="1" dirty="0">
                <a:cs typeface="Arial" pitchFamily="34" charset="0"/>
              </a:rPr>
              <a:t> – ACVPU</a:t>
            </a:r>
          </a:p>
        </p:txBody>
      </p:sp>
      <p:pic>
        <p:nvPicPr>
          <p:cNvPr id="8" name="Bilde 7" descr="Et bilde som inneholder tekst, skjermbilde, Font, nummer&#10;&#10;KI-generert innhold kan være feil.">
            <a:extLst>
              <a:ext uri="{FF2B5EF4-FFF2-40B4-BE49-F238E27FC236}">
                <a16:creationId xmlns:a16="http://schemas.microsoft.com/office/drawing/2014/main" id="{F4FD7D2D-C6CF-CDE1-1D4D-E9361D3208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5474" y="1216949"/>
            <a:ext cx="6057001" cy="4259028"/>
          </a:xfrm>
          <a:prstGeom prst="rect">
            <a:avLst/>
          </a:prstGeom>
        </p:spPr>
      </p:pic>
    </p:spTree>
    <p:extLst>
      <p:ext uri="{BB962C8B-B14F-4D97-AF65-F5344CB8AC3E}">
        <p14:creationId xmlns:p14="http://schemas.microsoft.com/office/powerpoint/2010/main" val="41834756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85FE064-E021-4705-84DE-E4C566AF8444}"/>
              </a:ext>
            </a:extLst>
          </p:cNvPr>
          <p:cNvSpPr>
            <a:spLocks noGrp="1"/>
          </p:cNvSpPr>
          <p:nvPr>
            <p:ph type="title"/>
          </p:nvPr>
        </p:nvSpPr>
        <p:spPr/>
        <p:txBody>
          <a:bodyPr/>
          <a:lstStyle/>
          <a:p>
            <a:r>
              <a:rPr lang="nb-NO" sz="3600" b="1"/>
              <a:t>Smertestimulering ved nedsatt bevissthet</a:t>
            </a:r>
          </a:p>
        </p:txBody>
      </p:sp>
      <p:pic>
        <p:nvPicPr>
          <p:cNvPr id="4" name="Plassholder for innhold 3">
            <a:extLst>
              <a:ext uri="{FF2B5EF4-FFF2-40B4-BE49-F238E27FC236}">
                <a16:creationId xmlns:a16="http://schemas.microsoft.com/office/drawing/2014/main" id="{B6C05ABF-25A4-4C0D-940E-4FE9E5A3F5CB}"/>
              </a:ext>
            </a:extLst>
          </p:cNvPr>
          <p:cNvPicPr>
            <a:picLocks noGrp="1" noChangeAspect="1"/>
          </p:cNvPicPr>
          <p:nvPr>
            <p:ph idx="1"/>
          </p:nvPr>
        </p:nvPicPr>
        <p:blipFill>
          <a:blip r:embed="rId3"/>
          <a:stretch>
            <a:fillRect/>
          </a:stretch>
        </p:blipFill>
        <p:spPr>
          <a:xfrm>
            <a:off x="1350471" y="1393329"/>
            <a:ext cx="9157584" cy="3614377"/>
          </a:xfrm>
          <a:prstGeom prst="rect">
            <a:avLst/>
          </a:prstGeom>
        </p:spPr>
      </p:pic>
      <p:sp>
        <p:nvSpPr>
          <p:cNvPr id="5" name="TekstSylinder 4">
            <a:extLst>
              <a:ext uri="{FF2B5EF4-FFF2-40B4-BE49-F238E27FC236}">
                <a16:creationId xmlns:a16="http://schemas.microsoft.com/office/drawing/2014/main" id="{765DE74A-3368-479B-80FB-403E5CD49A0F}"/>
              </a:ext>
            </a:extLst>
          </p:cNvPr>
          <p:cNvSpPr txBox="1"/>
          <p:nvPr/>
        </p:nvSpPr>
        <p:spPr>
          <a:xfrm>
            <a:off x="7289231" y="4883440"/>
            <a:ext cx="3058332" cy="246221"/>
          </a:xfrm>
          <a:prstGeom prst="rect">
            <a:avLst/>
          </a:prstGeom>
          <a:noFill/>
        </p:spPr>
        <p:txBody>
          <a:bodyPr wrap="square" rtlCol="0">
            <a:spAutoFit/>
          </a:bodyPr>
          <a:lstStyle/>
          <a:p>
            <a:pPr algn="r"/>
            <a:r>
              <a:rPr lang="nb-NO" sz="1000" b="1" dirty="0"/>
              <a:t>Kilde: </a:t>
            </a:r>
            <a:r>
              <a:rPr lang="nb-NO" sz="1000" dirty="0">
                <a:hlinkClick r:id="rId4"/>
              </a:rPr>
              <a:t>http://glasgowcomascale.org</a:t>
            </a:r>
            <a:r>
              <a:rPr lang="nb-NO" sz="1000" dirty="0"/>
              <a:t> </a:t>
            </a:r>
          </a:p>
        </p:txBody>
      </p:sp>
    </p:spTree>
    <p:extLst>
      <p:ext uri="{BB962C8B-B14F-4D97-AF65-F5344CB8AC3E}">
        <p14:creationId xmlns:p14="http://schemas.microsoft.com/office/powerpoint/2010/main" val="251480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2AA925FA-00AF-1A20-2F5F-90E831AAB4ED}"/>
              </a:ext>
            </a:extLst>
          </p:cNvPr>
          <p:cNvSpPr>
            <a:spLocks noGrp="1"/>
          </p:cNvSpPr>
          <p:nvPr>
            <p:ph type="title"/>
          </p:nvPr>
        </p:nvSpPr>
        <p:spPr/>
        <p:txBody>
          <a:bodyPr/>
          <a:lstStyle/>
          <a:p>
            <a:r>
              <a:rPr lang="nb-NO" sz="3200" i="0" u="none" dirty="0">
                <a:solidFill>
                  <a:schemeClr val="accent2"/>
                </a:solidFill>
              </a:rPr>
              <a:t>Innhold og ressurser trinn 1</a:t>
            </a:r>
          </a:p>
        </p:txBody>
      </p:sp>
      <p:sp>
        <p:nvSpPr>
          <p:cNvPr id="7" name="Plassholder for innhold 6">
            <a:extLst>
              <a:ext uri="{FF2B5EF4-FFF2-40B4-BE49-F238E27FC236}">
                <a16:creationId xmlns:a16="http://schemas.microsoft.com/office/drawing/2014/main" id="{AE7CD842-7ED4-4AEF-389C-C0222815E241}"/>
              </a:ext>
            </a:extLst>
          </p:cNvPr>
          <p:cNvSpPr>
            <a:spLocks noGrp="1"/>
          </p:cNvSpPr>
          <p:nvPr>
            <p:ph idx="1"/>
          </p:nvPr>
        </p:nvSpPr>
        <p:spPr/>
        <p:txBody>
          <a:bodyPr>
            <a:normAutofit/>
          </a:bodyPr>
          <a:lstStyle/>
          <a:p>
            <a:pPr lvl="2">
              <a:spcAft>
                <a:spcPts val="1000"/>
              </a:spcAft>
            </a:pPr>
            <a:r>
              <a:rPr lang="nb-NO" sz="2400" dirty="0"/>
              <a:t>Heftet: Informasjon om </a:t>
            </a:r>
            <a:r>
              <a:rPr lang="nb-NO" sz="2400" dirty="0" err="1"/>
              <a:t>KlinObsKommune</a:t>
            </a:r>
            <a:r>
              <a:rPr lang="nb-NO" sz="2400" dirty="0"/>
              <a:t>. En trinnvis modell for å styrke klinisk observasjonskompetanse i kommunehelsetjenesten. Hva – Hvorfor - Hvordan </a:t>
            </a:r>
          </a:p>
          <a:p>
            <a:pPr lvl="2">
              <a:spcAft>
                <a:spcPts val="1000"/>
              </a:spcAft>
            </a:pPr>
            <a:r>
              <a:rPr lang="nb-NO" sz="2400" dirty="0"/>
              <a:t>Fagkompendium: Grunnleggende ferdigheter- vitale målinger og handlingsberedskap i ABCDE observasjoner, trinn 1</a:t>
            </a:r>
          </a:p>
          <a:p>
            <a:pPr lvl="2">
              <a:spcAft>
                <a:spcPts val="1000"/>
              </a:spcAft>
            </a:pPr>
            <a:r>
              <a:rPr lang="nb-NO" sz="2400" dirty="0"/>
              <a:t>Power-</a:t>
            </a:r>
            <a:r>
              <a:rPr lang="nb-NO" sz="2400" dirty="0" err="1"/>
              <a:t>point</a:t>
            </a:r>
            <a:r>
              <a:rPr lang="nb-NO" sz="2400" dirty="0"/>
              <a:t> (PP) presentasjonen for vitale målinger og handlingsberedskap, inkludert notatene under og filmer fra Kompetansebroen</a:t>
            </a:r>
          </a:p>
          <a:p>
            <a:pPr lvl="2">
              <a:spcAft>
                <a:spcPts val="1000"/>
              </a:spcAft>
            </a:pPr>
            <a:r>
              <a:rPr lang="nb-NO" sz="2400" dirty="0"/>
              <a:t>Egenevaluering for mestringsnivå før og etter opplæring </a:t>
            </a:r>
          </a:p>
          <a:p>
            <a:pPr lvl="2">
              <a:spcAft>
                <a:spcPts val="1000"/>
              </a:spcAft>
            </a:pPr>
            <a:r>
              <a:rPr lang="nb-NO" sz="2400" dirty="0"/>
              <a:t>Nettsider på </a:t>
            </a:r>
            <a:r>
              <a:rPr lang="nb-NO" sz="2400" dirty="0" err="1">
                <a:solidFill>
                  <a:schemeClr val="accent1"/>
                </a:solidFill>
              </a:rPr>
              <a:t>www.klinobskommune.no</a:t>
            </a:r>
            <a:endParaRPr lang="nb-NO" sz="2400" dirty="0">
              <a:solidFill>
                <a:schemeClr val="accent1"/>
              </a:solidFill>
            </a:endParaRPr>
          </a:p>
        </p:txBody>
      </p:sp>
    </p:spTree>
    <p:extLst>
      <p:ext uri="{BB962C8B-B14F-4D97-AF65-F5344CB8AC3E}">
        <p14:creationId xmlns:p14="http://schemas.microsoft.com/office/powerpoint/2010/main" val="2526388802"/>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979BB-0008-1EE7-0BC1-F968EBE78790}"/>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37FB91FF-20DB-6AF5-0712-5B63C4EEC41D}"/>
              </a:ext>
            </a:extLst>
          </p:cNvPr>
          <p:cNvSpPr>
            <a:spLocks noGrp="1"/>
          </p:cNvSpPr>
          <p:nvPr>
            <p:ph type="title"/>
          </p:nvPr>
        </p:nvSpPr>
        <p:spPr/>
        <p:txBody>
          <a:bodyPr/>
          <a:lstStyle/>
          <a:p>
            <a:r>
              <a:rPr lang="nb-NO" sz="3600" b="1" dirty="0"/>
              <a:t>Symptomer på hjerneslag</a:t>
            </a:r>
          </a:p>
        </p:txBody>
      </p:sp>
      <p:sp>
        <p:nvSpPr>
          <p:cNvPr id="5" name="TekstSylinder 4">
            <a:extLst>
              <a:ext uri="{FF2B5EF4-FFF2-40B4-BE49-F238E27FC236}">
                <a16:creationId xmlns:a16="http://schemas.microsoft.com/office/drawing/2014/main" id="{A7C84172-8103-8EB4-FA3B-E83C9E920218}"/>
              </a:ext>
            </a:extLst>
          </p:cNvPr>
          <p:cNvSpPr txBox="1"/>
          <p:nvPr/>
        </p:nvSpPr>
        <p:spPr>
          <a:xfrm>
            <a:off x="7289231" y="4883440"/>
            <a:ext cx="3058332" cy="246221"/>
          </a:xfrm>
          <a:prstGeom prst="rect">
            <a:avLst/>
          </a:prstGeom>
          <a:noFill/>
        </p:spPr>
        <p:txBody>
          <a:bodyPr wrap="square" rtlCol="0">
            <a:spAutoFit/>
          </a:bodyPr>
          <a:lstStyle/>
          <a:p>
            <a:pPr algn="r"/>
            <a:r>
              <a:rPr lang="nb-NO" sz="1000" b="1" dirty="0"/>
              <a:t>Kilde: </a:t>
            </a:r>
            <a:r>
              <a:rPr lang="nb-NO" sz="1000" dirty="0">
                <a:hlinkClick r:id="rId3"/>
              </a:rPr>
              <a:t>http://glasgowcomascale.org</a:t>
            </a:r>
            <a:r>
              <a:rPr lang="nb-NO" sz="1000" dirty="0"/>
              <a:t> </a:t>
            </a:r>
          </a:p>
        </p:txBody>
      </p:sp>
      <p:pic>
        <p:nvPicPr>
          <p:cNvPr id="9" name="Plassholder for innhold 7">
            <a:extLst>
              <a:ext uri="{FF2B5EF4-FFF2-40B4-BE49-F238E27FC236}">
                <a16:creationId xmlns:a16="http://schemas.microsoft.com/office/drawing/2014/main" id="{8F3A0A50-4AC6-BAB2-D789-EE2B4E693EAF}"/>
              </a:ext>
            </a:extLst>
          </p:cNvPr>
          <p:cNvPicPr>
            <a:picLocks noGrp="1" noChangeAspect="1"/>
          </p:cNvPicPr>
          <p:nvPr>
            <p:ph idx="1"/>
          </p:nvPr>
        </p:nvPicPr>
        <p:blipFill rotWithShape="1">
          <a:blip r:embed="rId4"/>
          <a:srcRect l="4302" r="1"/>
          <a:stretch>
            <a:fillRect/>
          </a:stretch>
        </p:blipFill>
        <p:spPr>
          <a:xfrm>
            <a:off x="994668" y="1148562"/>
            <a:ext cx="10835590" cy="4621495"/>
          </a:xfrm>
        </p:spPr>
      </p:pic>
      <p:pic>
        <p:nvPicPr>
          <p:cNvPr id="10" name="Bilde 9">
            <a:extLst>
              <a:ext uri="{FF2B5EF4-FFF2-40B4-BE49-F238E27FC236}">
                <a16:creationId xmlns:a16="http://schemas.microsoft.com/office/drawing/2014/main" id="{00A27F70-1453-0A35-BE84-5C6EA3BAD2C8}"/>
              </a:ext>
            </a:extLst>
          </p:cNvPr>
          <p:cNvPicPr>
            <a:picLocks noChangeAspect="1"/>
          </p:cNvPicPr>
          <p:nvPr/>
        </p:nvPicPr>
        <p:blipFill>
          <a:blip r:embed="rId5"/>
          <a:stretch>
            <a:fillRect/>
          </a:stretch>
        </p:blipFill>
        <p:spPr>
          <a:xfrm>
            <a:off x="9431594" y="5006550"/>
            <a:ext cx="2481769" cy="514241"/>
          </a:xfrm>
          <a:prstGeom prst="rect">
            <a:avLst/>
          </a:prstGeom>
        </p:spPr>
      </p:pic>
    </p:spTree>
    <p:extLst>
      <p:ext uri="{BB962C8B-B14F-4D97-AF65-F5344CB8AC3E}">
        <p14:creationId xmlns:p14="http://schemas.microsoft.com/office/powerpoint/2010/main" val="19980122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24E6F-DF5C-DD08-41BA-6B48B6921D60}"/>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297D88A8-75FB-CF13-FDD3-0AA752F8D5D0}"/>
              </a:ext>
            </a:extLst>
          </p:cNvPr>
          <p:cNvSpPr>
            <a:spLocks noGrp="1"/>
          </p:cNvSpPr>
          <p:nvPr>
            <p:ph type="title"/>
          </p:nvPr>
        </p:nvSpPr>
        <p:spPr/>
        <p:txBody>
          <a:bodyPr/>
          <a:lstStyle/>
          <a:p>
            <a:r>
              <a:rPr lang="nb-NO" sz="3600" b="1" dirty="0"/>
              <a:t>Pupillereaksjon</a:t>
            </a:r>
          </a:p>
        </p:txBody>
      </p:sp>
      <p:sp>
        <p:nvSpPr>
          <p:cNvPr id="4" name="Plassholder for innhold 3">
            <a:extLst>
              <a:ext uri="{FF2B5EF4-FFF2-40B4-BE49-F238E27FC236}">
                <a16:creationId xmlns:a16="http://schemas.microsoft.com/office/drawing/2014/main" id="{77697A4E-1B11-3FA8-5561-2E37652B02C3}"/>
              </a:ext>
            </a:extLst>
          </p:cNvPr>
          <p:cNvSpPr>
            <a:spLocks noGrp="1"/>
          </p:cNvSpPr>
          <p:nvPr>
            <p:ph idx="1"/>
          </p:nvPr>
        </p:nvSpPr>
        <p:spPr/>
        <p:txBody>
          <a:bodyPr>
            <a:normAutofit/>
          </a:bodyPr>
          <a:lstStyle/>
          <a:p>
            <a:r>
              <a:rPr lang="nb-NO" sz="2600" dirty="0"/>
              <a:t>Test pupillereaksjon med pupillelykt </a:t>
            </a:r>
          </a:p>
        </p:txBody>
      </p:sp>
      <p:pic>
        <p:nvPicPr>
          <p:cNvPr id="7" name="Bilde 6">
            <a:extLst>
              <a:ext uri="{FF2B5EF4-FFF2-40B4-BE49-F238E27FC236}">
                <a16:creationId xmlns:a16="http://schemas.microsoft.com/office/drawing/2014/main" id="{969063A1-2774-4084-6F72-F300DD1D97F8}"/>
              </a:ext>
            </a:extLst>
          </p:cNvPr>
          <p:cNvPicPr>
            <a:picLocks noChangeAspect="1"/>
          </p:cNvPicPr>
          <p:nvPr/>
        </p:nvPicPr>
        <p:blipFill>
          <a:blip r:embed="rId3"/>
          <a:stretch>
            <a:fillRect/>
          </a:stretch>
        </p:blipFill>
        <p:spPr>
          <a:xfrm>
            <a:off x="7289231" y="2751183"/>
            <a:ext cx="4405240" cy="3083668"/>
          </a:xfrm>
          <a:prstGeom prst="rect">
            <a:avLst/>
          </a:prstGeom>
        </p:spPr>
      </p:pic>
      <p:pic>
        <p:nvPicPr>
          <p:cNvPr id="6" name="Bilde 5" descr="Et bilde som inneholder øyevipper, nærbilde, toalettsaker, øyne&#10;&#10;Automatisk generert beskrivelse">
            <a:extLst>
              <a:ext uri="{FF2B5EF4-FFF2-40B4-BE49-F238E27FC236}">
                <a16:creationId xmlns:a16="http://schemas.microsoft.com/office/drawing/2014/main" id="{EE6BA872-2290-3602-48EC-8D5D53B9F5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758" y="1782900"/>
            <a:ext cx="6215473" cy="4394063"/>
          </a:xfrm>
          <a:prstGeom prst="rect">
            <a:avLst/>
          </a:prstGeom>
        </p:spPr>
      </p:pic>
      <p:pic>
        <p:nvPicPr>
          <p:cNvPr id="13" name="Bilde 12" descr="Et bilde som inneholder kontorforsyninger, penn, design&#10;&#10;KI-generert innhold kan være feil.">
            <a:extLst>
              <a:ext uri="{FF2B5EF4-FFF2-40B4-BE49-F238E27FC236}">
                <a16:creationId xmlns:a16="http://schemas.microsoft.com/office/drawing/2014/main" id="{53450187-3EA9-447D-4907-837E05EB83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9231" y="1279046"/>
            <a:ext cx="4405240" cy="1289932"/>
          </a:xfrm>
          <a:prstGeom prst="rect">
            <a:avLst/>
          </a:prstGeom>
        </p:spPr>
      </p:pic>
    </p:spTree>
    <p:extLst>
      <p:ext uri="{BB962C8B-B14F-4D97-AF65-F5344CB8AC3E}">
        <p14:creationId xmlns:p14="http://schemas.microsoft.com/office/powerpoint/2010/main" val="39401287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e 13" descr="Et bilde som inneholder person, finger, negl, rist&#10;&#10;KI-generert innhold kan være feil.">
            <a:extLst>
              <a:ext uri="{FF2B5EF4-FFF2-40B4-BE49-F238E27FC236}">
                <a16:creationId xmlns:a16="http://schemas.microsoft.com/office/drawing/2014/main" id="{7205EB0A-2109-0C29-0AEC-D243C2B572CD}"/>
              </a:ext>
            </a:extLst>
          </p:cNvPr>
          <p:cNvPicPr>
            <a:picLocks noChangeAspect="1"/>
          </p:cNvPicPr>
          <p:nvPr/>
        </p:nvPicPr>
        <p:blipFill>
          <a:blip r:embed="rId3">
            <a:extLst>
              <a:ext uri="{28A0092B-C50C-407E-A947-70E740481C1C}">
                <a14:useLocalDpi xmlns:a14="http://schemas.microsoft.com/office/drawing/2010/main" val="0"/>
              </a:ext>
            </a:extLst>
          </a:blip>
          <a:srcRect l="20668" r="555"/>
          <a:stretch>
            <a:fillRect/>
          </a:stretch>
        </p:blipFill>
        <p:spPr>
          <a:xfrm>
            <a:off x="994623" y="1285434"/>
            <a:ext cx="9162560" cy="4891478"/>
          </a:xfrm>
          <a:prstGeom prst="rect">
            <a:avLst/>
          </a:prstGeom>
        </p:spPr>
      </p:pic>
      <p:sp>
        <p:nvSpPr>
          <p:cNvPr id="8" name="Parallellogram 7">
            <a:extLst>
              <a:ext uri="{FF2B5EF4-FFF2-40B4-BE49-F238E27FC236}">
                <a16:creationId xmlns:a16="http://schemas.microsoft.com/office/drawing/2014/main" id="{168800DC-B819-F626-ADF1-528D2D65EAC1}"/>
              </a:ext>
            </a:extLst>
          </p:cNvPr>
          <p:cNvSpPr/>
          <p:nvPr/>
        </p:nvSpPr>
        <p:spPr>
          <a:xfrm>
            <a:off x="5410830" y="1285460"/>
            <a:ext cx="6665296" cy="4891501"/>
          </a:xfrm>
          <a:prstGeom prst="parallelogram">
            <a:avLst>
              <a:gd name="adj" fmla="val 35782"/>
            </a:avLst>
          </a:prstGeom>
          <a:solidFill>
            <a:schemeClr val="accent4">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ekstSylinder 4">
            <a:extLst>
              <a:ext uri="{FF2B5EF4-FFF2-40B4-BE49-F238E27FC236}">
                <a16:creationId xmlns:a16="http://schemas.microsoft.com/office/drawing/2014/main" id="{1F516387-BC7B-BCE3-3804-4C0AD6788052}"/>
              </a:ext>
            </a:extLst>
          </p:cNvPr>
          <p:cNvSpPr txBox="1"/>
          <p:nvPr/>
        </p:nvSpPr>
        <p:spPr>
          <a:xfrm>
            <a:off x="6141342" y="2888938"/>
            <a:ext cx="3764800" cy="584775"/>
          </a:xfrm>
          <a:prstGeom prst="rect">
            <a:avLst/>
          </a:prstGeom>
          <a:noFill/>
        </p:spPr>
        <p:txBody>
          <a:bodyPr wrap="square" rtlCol="0">
            <a:spAutoFit/>
          </a:bodyPr>
          <a:lstStyle/>
          <a:p>
            <a:pPr algn="r"/>
            <a:r>
              <a:rPr lang="nb-NO" sz="3200" b="1" dirty="0">
                <a:latin typeface="+mj-lt"/>
              </a:rPr>
              <a:t>Praktisk øvelse</a:t>
            </a:r>
          </a:p>
        </p:txBody>
      </p:sp>
      <p:sp>
        <p:nvSpPr>
          <p:cNvPr id="6" name="TekstSylinder 5">
            <a:extLst>
              <a:ext uri="{FF2B5EF4-FFF2-40B4-BE49-F238E27FC236}">
                <a16:creationId xmlns:a16="http://schemas.microsoft.com/office/drawing/2014/main" id="{5809EA2B-9EBB-3DF4-351A-6610BB0F3501}"/>
              </a:ext>
            </a:extLst>
          </p:cNvPr>
          <p:cNvSpPr txBox="1"/>
          <p:nvPr/>
        </p:nvSpPr>
        <p:spPr>
          <a:xfrm>
            <a:off x="7171617" y="3575356"/>
            <a:ext cx="2753974" cy="978729"/>
          </a:xfrm>
          <a:prstGeom prst="rect">
            <a:avLst/>
          </a:prstGeom>
          <a:noFill/>
        </p:spPr>
        <p:txBody>
          <a:bodyPr wrap="square" rtlCol="0">
            <a:spAutoFit/>
          </a:bodyPr>
          <a:lstStyle/>
          <a:p>
            <a:pPr algn="r">
              <a:lnSpc>
                <a:spcPct val="90000"/>
              </a:lnSpc>
            </a:pPr>
            <a:r>
              <a:rPr lang="nn-NO" altLang="nb-NO" sz="3200" b="1" dirty="0">
                <a:solidFill>
                  <a:prstClr val="white"/>
                </a:solidFill>
              </a:rPr>
              <a:t>Måle </a:t>
            </a:r>
          </a:p>
          <a:p>
            <a:pPr algn="r">
              <a:lnSpc>
                <a:spcPct val="90000"/>
              </a:lnSpc>
            </a:pPr>
            <a:r>
              <a:rPr lang="nn-NO" altLang="nb-NO" sz="3200" b="1" dirty="0">
                <a:solidFill>
                  <a:prstClr val="white"/>
                </a:solidFill>
              </a:rPr>
              <a:t>blodsukker</a:t>
            </a:r>
          </a:p>
        </p:txBody>
      </p:sp>
      <p:cxnSp>
        <p:nvCxnSpPr>
          <p:cNvPr id="7" name="Rett linje 6">
            <a:extLst>
              <a:ext uri="{FF2B5EF4-FFF2-40B4-BE49-F238E27FC236}">
                <a16:creationId xmlns:a16="http://schemas.microsoft.com/office/drawing/2014/main" id="{BE4661A2-7203-DA4A-5B6E-7F51374720B1}"/>
              </a:ext>
            </a:extLst>
          </p:cNvPr>
          <p:cNvCxnSpPr/>
          <p:nvPr/>
        </p:nvCxnSpPr>
        <p:spPr>
          <a:xfrm>
            <a:off x="6939967" y="3494856"/>
            <a:ext cx="2893104"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Rektangel 8">
            <a:extLst>
              <a:ext uri="{FF2B5EF4-FFF2-40B4-BE49-F238E27FC236}">
                <a16:creationId xmlns:a16="http://schemas.microsoft.com/office/drawing/2014/main" id="{BDB071B0-5261-B847-8D81-FDE3B88F0A09}"/>
              </a:ext>
            </a:extLst>
          </p:cNvPr>
          <p:cNvSpPr/>
          <p:nvPr/>
        </p:nvSpPr>
        <p:spPr>
          <a:xfrm>
            <a:off x="10157182" y="1082810"/>
            <a:ext cx="2034818" cy="51517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Tree>
    <p:extLst>
      <p:ext uri="{BB962C8B-B14F-4D97-AF65-F5344CB8AC3E}">
        <p14:creationId xmlns:p14="http://schemas.microsoft.com/office/powerpoint/2010/main" val="19203453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2050C-F1A0-1768-D185-2BBABE10B494}"/>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D0AB0AB8-F64C-3EBF-FC8A-0F1D791DE4C6}"/>
              </a:ext>
            </a:extLst>
          </p:cNvPr>
          <p:cNvSpPr>
            <a:spLocks noGrp="1"/>
          </p:cNvSpPr>
          <p:nvPr>
            <p:ph type="title"/>
          </p:nvPr>
        </p:nvSpPr>
        <p:spPr/>
        <p:txBody>
          <a:bodyPr/>
          <a:lstStyle/>
          <a:p>
            <a:r>
              <a:rPr lang="nn-NO" altLang="nb-NO" dirty="0">
                <a:cs typeface="Arial" pitchFamily="34" charset="0"/>
              </a:rPr>
              <a:t>Oppsummering av D og </a:t>
            </a:r>
            <a:r>
              <a:rPr lang="nn-NO" altLang="nb-NO" dirty="0" err="1">
                <a:cs typeface="Arial" pitchFamily="34" charset="0"/>
              </a:rPr>
              <a:t>egenvurdering</a:t>
            </a:r>
            <a:endParaRPr lang="nb-NO" dirty="0"/>
          </a:p>
        </p:txBody>
      </p:sp>
      <p:pic>
        <p:nvPicPr>
          <p:cNvPr id="4" name="Bilde 3" descr="Et bilde som inneholder tekst, skjermbilde, Font, nummer&#10;&#10;KI-generert innhold kan være feil.">
            <a:extLst>
              <a:ext uri="{FF2B5EF4-FFF2-40B4-BE49-F238E27FC236}">
                <a16:creationId xmlns:a16="http://schemas.microsoft.com/office/drawing/2014/main" id="{0FCAC2ED-7525-2DE1-EEA2-7A08BC560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667" y="1285460"/>
            <a:ext cx="7647533" cy="4891501"/>
          </a:xfrm>
          <a:prstGeom prst="rect">
            <a:avLst/>
          </a:prstGeom>
        </p:spPr>
      </p:pic>
      <p:sp>
        <p:nvSpPr>
          <p:cNvPr id="5" name="Rektangel 4">
            <a:extLst>
              <a:ext uri="{FF2B5EF4-FFF2-40B4-BE49-F238E27FC236}">
                <a16:creationId xmlns:a16="http://schemas.microsoft.com/office/drawing/2014/main" id="{A26C8AAC-DF18-9E2E-6691-7F0320A2038B}"/>
              </a:ext>
            </a:extLst>
          </p:cNvPr>
          <p:cNvSpPr/>
          <p:nvPr/>
        </p:nvSpPr>
        <p:spPr>
          <a:xfrm>
            <a:off x="634790" y="5172074"/>
            <a:ext cx="10224654" cy="1106855"/>
          </a:xfrm>
          <a:prstGeom prst="rect">
            <a:avLst/>
          </a:prstGeom>
          <a:solidFill>
            <a:schemeClr val="bg1">
              <a:alpha val="69804"/>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solidFill>
                <a:prstClr val="white"/>
              </a:solidFill>
            </a:endParaRPr>
          </a:p>
        </p:txBody>
      </p:sp>
      <p:sp>
        <p:nvSpPr>
          <p:cNvPr id="6" name="Rektangel 5">
            <a:extLst>
              <a:ext uri="{FF2B5EF4-FFF2-40B4-BE49-F238E27FC236}">
                <a16:creationId xmlns:a16="http://schemas.microsoft.com/office/drawing/2014/main" id="{65DBC428-AF4B-3912-042D-13558617F7D8}"/>
              </a:ext>
            </a:extLst>
          </p:cNvPr>
          <p:cNvSpPr/>
          <p:nvPr/>
        </p:nvSpPr>
        <p:spPr>
          <a:xfrm>
            <a:off x="634790" y="1133605"/>
            <a:ext cx="10224654" cy="3244720"/>
          </a:xfrm>
          <a:prstGeom prst="rect">
            <a:avLst/>
          </a:prstGeom>
          <a:solidFill>
            <a:schemeClr val="bg1">
              <a:alpha val="69804"/>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solidFill>
                <a:prstClr val="white"/>
              </a:solidFill>
            </a:endParaRPr>
          </a:p>
        </p:txBody>
      </p:sp>
    </p:spTree>
    <p:extLst>
      <p:ext uri="{BB962C8B-B14F-4D97-AF65-F5344CB8AC3E}">
        <p14:creationId xmlns:p14="http://schemas.microsoft.com/office/powerpoint/2010/main" val="479828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2050C-F1A0-1768-D185-2BBABE10B494}"/>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D0AB0AB8-F64C-3EBF-FC8A-0F1D791DE4C6}"/>
              </a:ext>
            </a:extLst>
          </p:cNvPr>
          <p:cNvSpPr>
            <a:spLocks noGrp="1"/>
          </p:cNvSpPr>
          <p:nvPr>
            <p:ph type="title"/>
          </p:nvPr>
        </p:nvSpPr>
        <p:spPr>
          <a:xfrm>
            <a:off x="994668" y="280847"/>
            <a:ext cx="10590190" cy="646749"/>
          </a:xfrm>
        </p:spPr>
        <p:txBody>
          <a:bodyPr/>
          <a:lstStyle/>
          <a:p>
            <a:r>
              <a:rPr lang="nn-NO" altLang="nb-NO" dirty="0">
                <a:cs typeface="Arial" pitchFamily="34" charset="0"/>
              </a:rPr>
              <a:t>Systematisk gjennomgang av E - </a:t>
            </a:r>
            <a:r>
              <a:rPr lang="nn-NO" altLang="nb-NO" dirty="0" err="1">
                <a:cs typeface="Arial" pitchFamily="34" charset="0"/>
              </a:rPr>
              <a:t>kroppsundersøkelse</a:t>
            </a:r>
            <a:endParaRPr lang="nb-NO" dirty="0"/>
          </a:p>
        </p:txBody>
      </p:sp>
      <p:pic>
        <p:nvPicPr>
          <p:cNvPr id="4" name="Bilde 3" descr="Et bilde som inneholder tekst, skjermbilde, Font, nummer&#10;&#10;KI-generert innhold kan være feil.">
            <a:extLst>
              <a:ext uri="{FF2B5EF4-FFF2-40B4-BE49-F238E27FC236}">
                <a16:creationId xmlns:a16="http://schemas.microsoft.com/office/drawing/2014/main" id="{0FCAC2ED-7525-2DE1-EEA2-7A08BC560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667" y="1285460"/>
            <a:ext cx="7647533" cy="4891501"/>
          </a:xfrm>
          <a:prstGeom prst="rect">
            <a:avLst/>
          </a:prstGeom>
        </p:spPr>
      </p:pic>
      <p:sp>
        <p:nvSpPr>
          <p:cNvPr id="6" name="Rektangel 5">
            <a:extLst>
              <a:ext uri="{FF2B5EF4-FFF2-40B4-BE49-F238E27FC236}">
                <a16:creationId xmlns:a16="http://schemas.microsoft.com/office/drawing/2014/main" id="{65DBC428-AF4B-3912-042D-13558617F7D8}"/>
              </a:ext>
            </a:extLst>
          </p:cNvPr>
          <p:cNvSpPr/>
          <p:nvPr/>
        </p:nvSpPr>
        <p:spPr>
          <a:xfrm>
            <a:off x="634790" y="1133604"/>
            <a:ext cx="10224654" cy="4028945"/>
          </a:xfrm>
          <a:prstGeom prst="rect">
            <a:avLst/>
          </a:prstGeom>
          <a:solidFill>
            <a:schemeClr val="bg1">
              <a:alpha val="69804"/>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solidFill>
                <a:prstClr val="white"/>
              </a:solidFill>
            </a:endParaRPr>
          </a:p>
        </p:txBody>
      </p:sp>
    </p:spTree>
    <p:extLst>
      <p:ext uri="{BB962C8B-B14F-4D97-AF65-F5344CB8AC3E}">
        <p14:creationId xmlns:p14="http://schemas.microsoft.com/office/powerpoint/2010/main" val="15795598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1"/>
          <p:cNvSpPr>
            <a:spLocks noGrp="1"/>
          </p:cNvSpPr>
          <p:nvPr>
            <p:ph type="title"/>
          </p:nvPr>
        </p:nvSpPr>
        <p:spPr>
          <a:xfrm>
            <a:off x="994667" y="280847"/>
            <a:ext cx="10619687" cy="646749"/>
          </a:xfrm>
        </p:spPr>
        <p:txBody>
          <a:bodyPr/>
          <a:lstStyle/>
          <a:p>
            <a:pPr eaLnBrk="1" hangingPunct="1"/>
            <a:r>
              <a:rPr lang="nn-NO" altLang="nb-NO" sz="3600" b="1" dirty="0">
                <a:cs typeface="Arial" pitchFamily="34" charset="0"/>
              </a:rPr>
              <a:t>Systematisk gjennomgang av E - </a:t>
            </a:r>
            <a:r>
              <a:rPr lang="nn-NO" altLang="nb-NO" sz="3600" b="1" dirty="0" err="1">
                <a:cs typeface="Arial" pitchFamily="34" charset="0"/>
              </a:rPr>
              <a:t>kroppsundersøkelse</a:t>
            </a:r>
            <a:endParaRPr lang="nn-NO" altLang="nb-NO" sz="3600" b="1" dirty="0">
              <a:cs typeface="Arial" pitchFamily="34" charset="0"/>
            </a:endParaRPr>
          </a:p>
        </p:txBody>
      </p:sp>
      <p:pic>
        <p:nvPicPr>
          <p:cNvPr id="4" name="Bilde 3" descr="Et bilde som inneholder tekst, skjermbilde, Font&#10;&#10;KI-generert innhold kan være feil.">
            <a:extLst>
              <a:ext uri="{FF2B5EF4-FFF2-40B4-BE49-F238E27FC236}">
                <a16:creationId xmlns:a16="http://schemas.microsoft.com/office/drawing/2014/main" id="{556102BF-C868-A82A-A912-9BC7F4054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662" y="1285457"/>
            <a:ext cx="10192510" cy="2642503"/>
          </a:xfrm>
          <a:prstGeom prst="rect">
            <a:avLst/>
          </a:prstGeom>
        </p:spPr>
      </p:pic>
    </p:spTree>
    <p:extLst>
      <p:ext uri="{BB962C8B-B14F-4D97-AF65-F5344CB8AC3E}">
        <p14:creationId xmlns:p14="http://schemas.microsoft.com/office/powerpoint/2010/main" val="10122433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7343C-3D0C-D17F-258E-3631441B9073}"/>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BBFA8295-1E87-0173-A8B9-46A82CBA0B99}"/>
              </a:ext>
            </a:extLst>
          </p:cNvPr>
          <p:cNvSpPr>
            <a:spLocks noGrp="1"/>
          </p:cNvSpPr>
          <p:nvPr>
            <p:ph type="title"/>
          </p:nvPr>
        </p:nvSpPr>
        <p:spPr/>
        <p:txBody>
          <a:bodyPr/>
          <a:lstStyle/>
          <a:p>
            <a:r>
              <a:rPr lang="nb-NO" altLang="nb-NO" dirty="0">
                <a:cs typeface="Arial" pitchFamily="34" charset="0"/>
              </a:rPr>
              <a:t>E – kroppsundersøkelse </a:t>
            </a:r>
          </a:p>
        </p:txBody>
      </p:sp>
      <p:sp>
        <p:nvSpPr>
          <p:cNvPr id="5" name="Rektangel 4">
            <a:extLst>
              <a:ext uri="{FF2B5EF4-FFF2-40B4-BE49-F238E27FC236}">
                <a16:creationId xmlns:a16="http://schemas.microsoft.com/office/drawing/2014/main" id="{CE21467B-723F-052F-E1BE-7E511DD4608D}"/>
              </a:ext>
            </a:extLst>
          </p:cNvPr>
          <p:cNvSpPr/>
          <p:nvPr/>
        </p:nvSpPr>
        <p:spPr>
          <a:xfrm>
            <a:off x="994668" y="1285461"/>
            <a:ext cx="3120000" cy="3840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nb-NO" sz="2400">
              <a:solidFill>
                <a:prstClr val="white"/>
              </a:solidFill>
            </a:endParaRPr>
          </a:p>
        </p:txBody>
      </p:sp>
      <p:sp>
        <p:nvSpPr>
          <p:cNvPr id="6" name="Tittel 1">
            <a:extLst>
              <a:ext uri="{FF2B5EF4-FFF2-40B4-BE49-F238E27FC236}">
                <a16:creationId xmlns:a16="http://schemas.microsoft.com/office/drawing/2014/main" id="{3DC121A1-77A0-E5D9-3BF1-FC7A6BD13656}"/>
              </a:ext>
            </a:extLst>
          </p:cNvPr>
          <p:cNvSpPr txBox="1">
            <a:spLocks/>
          </p:cNvSpPr>
          <p:nvPr/>
        </p:nvSpPr>
        <p:spPr bwMode="auto">
          <a:xfrm>
            <a:off x="994668" y="1285460"/>
            <a:ext cx="3120000" cy="3839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360000" rIns="360000" bIns="36000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algn="l" eaLnBrk="1" hangingPunct="1"/>
            <a:r>
              <a:rPr lang="nn-NO" altLang="nb-NO" sz="2300" b="1" dirty="0">
                <a:solidFill>
                  <a:prstClr val="white"/>
                </a:solidFill>
                <a:cs typeface="Arial" pitchFamily="34" charset="0"/>
              </a:rPr>
              <a:t>Temperatur-måling</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b-NO" altLang="nb-NO" sz="2000" b="1" i="0" u="none" strike="noStrike" kern="1200" cap="none" spc="0" normalizeH="0" baseline="0" noProof="0" dirty="0">
              <a:ln>
                <a:noFill/>
              </a:ln>
              <a:solidFill>
                <a:prstClr val="white"/>
              </a:solidFill>
              <a:effectLst/>
              <a:uLnTx/>
              <a:uFillTx/>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altLang="nb-NO" sz="2000" b="1" i="0" u="none" strike="noStrike" kern="1200" cap="none" spc="0" normalizeH="0" baseline="0" noProof="0" dirty="0">
                <a:ln>
                  <a:noFill/>
                </a:ln>
                <a:solidFill>
                  <a:prstClr val="white"/>
                </a:solidFill>
                <a:effectLst/>
                <a:uLnTx/>
                <a:uFillTx/>
                <a:ea typeface="+mn-ea"/>
                <a:cs typeface="+mn-cs"/>
              </a:rPr>
              <a:t>Hensikt: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altLang="nb-NO" sz="2000" b="0" i="0" u="none" strike="noStrike" kern="1200" cap="none" spc="0" normalizeH="0" baseline="0" noProof="0" dirty="0">
                <a:ln>
                  <a:noFill/>
                </a:ln>
                <a:solidFill>
                  <a:prstClr val="white"/>
                </a:solidFill>
                <a:effectLst/>
                <a:uLnTx/>
                <a:uFillTx/>
                <a:latin typeface="+mn-lt"/>
                <a:ea typeface="+mn-ea"/>
                <a:cs typeface="+mn-cs"/>
              </a:rPr>
              <a:t>Temperaturmåling kan identifisere for høy eller for lav kroppstemperatur. </a:t>
            </a:r>
          </a:p>
        </p:txBody>
      </p:sp>
      <p:pic>
        <p:nvPicPr>
          <p:cNvPr id="8" name="Bilde 7" descr="Et bilde som inneholder person, innendørs, børsting, hud&#10;&#10;KI-generert innhold kan være feil.">
            <a:extLst>
              <a:ext uri="{FF2B5EF4-FFF2-40B4-BE49-F238E27FC236}">
                <a16:creationId xmlns:a16="http://schemas.microsoft.com/office/drawing/2014/main" id="{750E427E-B78A-9FF0-494E-7B0D48358365}"/>
              </a:ext>
            </a:extLst>
          </p:cNvPr>
          <p:cNvPicPr>
            <a:picLocks noChangeAspect="1"/>
          </p:cNvPicPr>
          <p:nvPr/>
        </p:nvPicPr>
        <p:blipFill>
          <a:blip r:embed="rId3">
            <a:extLst>
              <a:ext uri="{28A0092B-C50C-407E-A947-70E740481C1C}">
                <a14:useLocalDpi xmlns:a14="http://schemas.microsoft.com/office/drawing/2010/main" val="0"/>
              </a:ext>
            </a:extLst>
          </a:blip>
          <a:srcRect t="14180" b="5895"/>
          <a:stretch>
            <a:fillRect/>
          </a:stretch>
        </p:blipFill>
        <p:spPr>
          <a:xfrm>
            <a:off x="4114668" y="1285457"/>
            <a:ext cx="7200000" cy="3839999"/>
          </a:xfrm>
          <a:prstGeom prst="rect">
            <a:avLst/>
          </a:prstGeom>
        </p:spPr>
      </p:pic>
    </p:spTree>
    <p:extLst>
      <p:ext uri="{BB962C8B-B14F-4D97-AF65-F5344CB8AC3E}">
        <p14:creationId xmlns:p14="http://schemas.microsoft.com/office/powerpoint/2010/main" val="29961549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36AEBFD-E10E-75B3-FDCA-0987B81FC1AE}"/>
              </a:ext>
            </a:extLst>
          </p:cNvPr>
          <p:cNvSpPr>
            <a:spLocks noGrp="1"/>
          </p:cNvSpPr>
          <p:nvPr>
            <p:ph type="title"/>
          </p:nvPr>
        </p:nvSpPr>
        <p:spPr/>
        <p:txBody>
          <a:bodyPr/>
          <a:lstStyle/>
          <a:p>
            <a:r>
              <a:rPr lang="nb-NO" dirty="0"/>
              <a:t>Temperaturmåling</a:t>
            </a:r>
          </a:p>
        </p:txBody>
      </p:sp>
      <p:graphicFrame>
        <p:nvGraphicFramePr>
          <p:cNvPr id="5" name="Plassholder for innhold 4">
            <a:extLst>
              <a:ext uri="{FF2B5EF4-FFF2-40B4-BE49-F238E27FC236}">
                <a16:creationId xmlns:a16="http://schemas.microsoft.com/office/drawing/2014/main" id="{E0478BE9-C495-CB3F-93FB-2829CB66C6BE}"/>
              </a:ext>
            </a:extLst>
          </p:cNvPr>
          <p:cNvGraphicFramePr>
            <a:graphicFrameLocks noGrp="1"/>
          </p:cNvGraphicFramePr>
          <p:nvPr>
            <p:ph idx="1"/>
            <p:extLst>
              <p:ext uri="{D42A27DB-BD31-4B8C-83A1-F6EECF244321}">
                <p14:modId xmlns:p14="http://schemas.microsoft.com/office/powerpoint/2010/main" val="3079643935"/>
              </p:ext>
            </p:extLst>
          </p:nvPr>
        </p:nvGraphicFramePr>
        <p:xfrm>
          <a:off x="995363" y="1285875"/>
          <a:ext cx="10191752" cy="4485640"/>
        </p:xfrm>
        <a:graphic>
          <a:graphicData uri="http://schemas.openxmlformats.org/drawingml/2006/table">
            <a:tbl>
              <a:tblPr firstRow="1" bandRow="1">
                <a:tableStyleId>{5C22544A-7EE6-4342-B048-85BDC9FD1C3A}</a:tableStyleId>
              </a:tblPr>
              <a:tblGrid>
                <a:gridCol w="1785674">
                  <a:extLst>
                    <a:ext uri="{9D8B030D-6E8A-4147-A177-3AD203B41FA5}">
                      <a16:colId xmlns:a16="http://schemas.microsoft.com/office/drawing/2014/main" val="4110600603"/>
                    </a:ext>
                  </a:extLst>
                </a:gridCol>
                <a:gridCol w="4203039">
                  <a:extLst>
                    <a:ext uri="{9D8B030D-6E8A-4147-A177-3AD203B41FA5}">
                      <a16:colId xmlns:a16="http://schemas.microsoft.com/office/drawing/2014/main" val="3444505898"/>
                    </a:ext>
                  </a:extLst>
                </a:gridCol>
                <a:gridCol w="4203039">
                  <a:extLst>
                    <a:ext uri="{9D8B030D-6E8A-4147-A177-3AD203B41FA5}">
                      <a16:colId xmlns:a16="http://schemas.microsoft.com/office/drawing/2014/main" val="3994465344"/>
                    </a:ext>
                  </a:extLst>
                </a:gridCol>
              </a:tblGrid>
              <a:tr h="370840">
                <a:tc>
                  <a:txBody>
                    <a:bodyPr/>
                    <a:lstStyle/>
                    <a:p>
                      <a:endParaRPr lang="nb-NO"/>
                    </a:p>
                  </a:txBody>
                  <a:tcPr/>
                </a:tc>
                <a:tc>
                  <a:txBody>
                    <a:bodyPr/>
                    <a:lstStyle/>
                    <a:p>
                      <a:r>
                        <a:rPr lang="nb-NO" dirty="0"/>
                        <a:t>Fordeler og ulemper</a:t>
                      </a:r>
                    </a:p>
                  </a:txBody>
                  <a:tcPr/>
                </a:tc>
                <a:tc>
                  <a:txBody>
                    <a:bodyPr/>
                    <a:lstStyle/>
                    <a:p>
                      <a:r>
                        <a:rPr lang="nb-NO" dirty="0"/>
                        <a:t>Feilkilder</a:t>
                      </a:r>
                    </a:p>
                  </a:txBody>
                  <a:tcPr/>
                </a:tc>
                <a:extLst>
                  <a:ext uri="{0D108BD9-81ED-4DB2-BD59-A6C34878D82A}">
                    <a16:rowId xmlns:a16="http://schemas.microsoft.com/office/drawing/2014/main" val="3514137974"/>
                  </a:ext>
                </a:extLst>
              </a:tr>
              <a:tr h="370840">
                <a:tc>
                  <a:txBody>
                    <a:bodyPr/>
                    <a:lstStyle/>
                    <a:p>
                      <a:pPr marL="54864" algn="l" fontAlgn="t">
                        <a:spcBef>
                          <a:spcPts val="480"/>
                        </a:spcBef>
                        <a:spcAft>
                          <a:spcPts val="0"/>
                        </a:spcAft>
                      </a:pPr>
                      <a:r>
                        <a:rPr lang="nb-NO" sz="1400" b="1" i="0" u="none" strike="noStrike" spc="-10" dirty="0">
                          <a:solidFill>
                            <a:srgbClr val="231F20"/>
                          </a:solidFill>
                          <a:effectLst/>
                          <a:latin typeface="+mj-lt"/>
                          <a:ea typeface="Arial" panose="020B0604020202020204" pitchFamily="34" charset="0"/>
                          <a:cs typeface="Times New Roman" panose="02020603050405020304" pitchFamily="18" charset="0"/>
                        </a:rPr>
                        <a:t>Rektal </a:t>
                      </a:r>
                      <a:r>
                        <a:rPr lang="nb-NO" sz="1400" b="1" i="0" u="none" strike="noStrike" spc="-10" dirty="0">
                          <a:solidFill>
                            <a:schemeClr val="tx1"/>
                          </a:solidFill>
                          <a:effectLst/>
                          <a:latin typeface="+mj-lt"/>
                          <a:ea typeface="Arial" panose="020B0604020202020204" pitchFamily="34" charset="0"/>
                          <a:cs typeface="Times New Roman" panose="02020603050405020304" pitchFamily="18" charset="0"/>
                        </a:rPr>
                        <a:t>(anbefalt)</a:t>
                      </a:r>
                      <a:endParaRPr lang="nb-NO" sz="1400" b="0" i="0" u="none" strike="noStrike" dirty="0">
                        <a:solidFill>
                          <a:schemeClr val="tx1"/>
                        </a:solidFill>
                        <a:effectLst/>
                        <a:latin typeface="+mj-lt"/>
                      </a:endParaRPr>
                    </a:p>
                  </a:txBody>
                  <a:tcPr marL="5269" marR="5269" marT="5269" marB="0"/>
                </a:tc>
                <a:tc>
                  <a:txBody>
                    <a:bodyPr/>
                    <a:lstStyle/>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000" b="0" i="0" u="none" strike="noStrike" kern="1200" dirty="0">
                          <a:solidFill>
                            <a:srgbClr val="231F20"/>
                          </a:solidFill>
                          <a:effectLst/>
                          <a:latin typeface="+mn-lt"/>
                          <a:ea typeface="Arial" panose="020B0604020202020204" pitchFamily="34" charset="0"/>
                          <a:cs typeface="Times New Roman" panose="02020603050405020304" pitchFamily="18" charset="0"/>
                        </a:rPr>
                        <a:t>Gjenspeiler</a:t>
                      </a:r>
                      <a:r>
                        <a:rPr lang="nb-NO" sz="1000" b="0" i="0" u="none" strike="noStrike" kern="1200" spc="-35" dirty="0">
                          <a:solidFill>
                            <a:srgbClr val="231F20"/>
                          </a:solidFill>
                          <a:effectLst/>
                          <a:latin typeface="+mn-lt"/>
                          <a:ea typeface="Arial" panose="020B0604020202020204" pitchFamily="34" charset="0"/>
                          <a:cs typeface="Times New Roman" panose="02020603050405020304" pitchFamily="18" charset="0"/>
                        </a:rPr>
                        <a:t> </a:t>
                      </a:r>
                      <a:r>
                        <a:rPr lang="nb-NO" sz="1000" b="0" i="0" u="none" strike="noStrike" kern="1200" dirty="0">
                          <a:solidFill>
                            <a:srgbClr val="231F20"/>
                          </a:solidFill>
                          <a:effectLst/>
                          <a:latin typeface="+mn-lt"/>
                          <a:ea typeface="Arial" panose="020B0604020202020204" pitchFamily="34" charset="0"/>
                          <a:cs typeface="Times New Roman" panose="02020603050405020304" pitchFamily="18" charset="0"/>
                        </a:rPr>
                        <a:t>kjernetemperaturen</a:t>
                      </a:r>
                      <a:r>
                        <a:rPr lang="nb-NO" sz="1000" b="0" i="0" u="none" strike="noStrike" kern="1200" spc="-35" dirty="0">
                          <a:solidFill>
                            <a:srgbClr val="231F20"/>
                          </a:solidFill>
                          <a:effectLst/>
                          <a:latin typeface="+mn-lt"/>
                          <a:ea typeface="Arial" panose="020B0604020202020204" pitchFamily="34" charset="0"/>
                          <a:cs typeface="Times New Roman" panose="02020603050405020304" pitchFamily="18" charset="0"/>
                        </a:rPr>
                        <a:t> </a:t>
                      </a:r>
                      <a:r>
                        <a:rPr lang="nb-NO" sz="1000" b="0" i="0" u="none" strike="noStrike" kern="1200" dirty="0">
                          <a:solidFill>
                            <a:srgbClr val="231F20"/>
                          </a:solidFill>
                          <a:effectLst/>
                          <a:latin typeface="+mn-lt"/>
                          <a:ea typeface="Arial" panose="020B0604020202020204" pitchFamily="34" charset="0"/>
                          <a:cs typeface="Times New Roman" panose="02020603050405020304" pitchFamily="18" charset="0"/>
                        </a:rPr>
                        <a:t>med relativ</a:t>
                      </a:r>
                      <a:r>
                        <a:rPr lang="nb-NO" sz="1000" b="0" i="0" u="none" strike="noStrike" kern="1200" spc="-5" dirty="0">
                          <a:solidFill>
                            <a:srgbClr val="231F20"/>
                          </a:solidFill>
                          <a:effectLst/>
                          <a:latin typeface="+mn-lt"/>
                          <a:ea typeface="Arial" panose="020B0604020202020204" pitchFamily="34" charset="0"/>
                          <a:cs typeface="Times New Roman" panose="02020603050405020304" pitchFamily="18" charset="0"/>
                        </a:rPr>
                        <a:t> </a:t>
                      </a:r>
                      <a:r>
                        <a:rPr lang="nb-NO" sz="1000" b="0" i="0" u="none" strike="noStrike" kern="1200" dirty="0">
                          <a:solidFill>
                            <a:srgbClr val="231F20"/>
                          </a:solidFill>
                          <a:effectLst/>
                          <a:latin typeface="+mn-lt"/>
                          <a:ea typeface="Arial" panose="020B0604020202020204" pitchFamily="34" charset="0"/>
                          <a:cs typeface="Times New Roman" panose="02020603050405020304" pitchFamily="18" charset="0"/>
                        </a:rPr>
                        <a:t>liten</a:t>
                      </a:r>
                      <a:r>
                        <a:rPr lang="nb-NO" sz="1000" b="0" i="0" u="none" strike="noStrike" kern="1200" spc="-5" dirty="0">
                          <a:solidFill>
                            <a:srgbClr val="231F20"/>
                          </a:solidFill>
                          <a:effectLst/>
                          <a:latin typeface="+mn-lt"/>
                          <a:ea typeface="Arial" panose="020B0604020202020204" pitchFamily="34" charset="0"/>
                          <a:cs typeface="Times New Roman" panose="02020603050405020304" pitchFamily="18" charset="0"/>
                        </a:rPr>
                        <a:t> </a:t>
                      </a:r>
                      <a:r>
                        <a:rPr lang="nb-NO" sz="1000" b="0" i="0" u="none" strike="noStrike" kern="1200" dirty="0">
                          <a:solidFill>
                            <a:srgbClr val="231F20"/>
                          </a:solidFill>
                          <a:effectLst/>
                          <a:latin typeface="+mn-lt"/>
                          <a:ea typeface="Arial" panose="020B0604020202020204" pitchFamily="34" charset="0"/>
                          <a:cs typeface="Times New Roman" panose="02020603050405020304" pitchFamily="18" charset="0"/>
                        </a:rPr>
                        <a:t>feilmargin,</a:t>
                      </a:r>
                      <a:r>
                        <a:rPr lang="nb-NO" sz="1000" b="0" i="0" u="none" strike="noStrike" kern="1200" spc="-5" dirty="0">
                          <a:solidFill>
                            <a:srgbClr val="231F20"/>
                          </a:solidFill>
                          <a:effectLst/>
                          <a:latin typeface="+mn-lt"/>
                          <a:ea typeface="Arial" panose="020B0604020202020204" pitchFamily="34" charset="0"/>
                          <a:cs typeface="Times New Roman" panose="02020603050405020304" pitchFamily="18" charset="0"/>
                        </a:rPr>
                        <a:t> </a:t>
                      </a:r>
                      <a:r>
                        <a:rPr lang="nb-NO" sz="1000" b="0" i="0" u="none" strike="noStrike" kern="1200" dirty="0">
                          <a:solidFill>
                            <a:srgbClr val="231F20"/>
                          </a:solidFill>
                          <a:effectLst/>
                          <a:latin typeface="+mn-lt"/>
                          <a:ea typeface="Arial" panose="020B0604020202020204" pitchFamily="34" charset="0"/>
                          <a:cs typeface="Times New Roman" panose="02020603050405020304" pitchFamily="18" charset="0"/>
                        </a:rPr>
                        <a:t>og</a:t>
                      </a:r>
                      <a:r>
                        <a:rPr lang="nb-NO" sz="1000" b="0" i="0" u="none" strike="noStrike" kern="1200" spc="-5" dirty="0">
                          <a:solidFill>
                            <a:srgbClr val="231F20"/>
                          </a:solidFill>
                          <a:effectLst/>
                          <a:latin typeface="+mn-lt"/>
                          <a:ea typeface="Arial" panose="020B0604020202020204" pitchFamily="34" charset="0"/>
                          <a:cs typeface="Times New Roman" panose="02020603050405020304" pitchFamily="18" charset="0"/>
                        </a:rPr>
                        <a:t> </a:t>
                      </a:r>
                      <a:r>
                        <a:rPr lang="nb-NO" sz="1000" b="0" i="0" u="none" strike="noStrike" kern="1200" dirty="0">
                          <a:solidFill>
                            <a:srgbClr val="231F20"/>
                          </a:solidFill>
                          <a:effectLst/>
                          <a:latin typeface="+mn-lt"/>
                          <a:ea typeface="Arial" panose="020B0604020202020204" pitchFamily="34" charset="0"/>
                          <a:cs typeface="Times New Roman" panose="02020603050405020304" pitchFamily="18" charset="0"/>
                        </a:rPr>
                        <a:t>anses</a:t>
                      </a:r>
                      <a:r>
                        <a:rPr lang="nb-NO" sz="1000" b="0" i="0" u="none" strike="noStrike" kern="1200" spc="-5" dirty="0">
                          <a:solidFill>
                            <a:srgbClr val="231F20"/>
                          </a:solidFill>
                          <a:effectLst/>
                          <a:latin typeface="+mn-lt"/>
                          <a:ea typeface="Arial" panose="020B0604020202020204" pitchFamily="34" charset="0"/>
                          <a:cs typeface="Times New Roman" panose="02020603050405020304" pitchFamily="18" charset="0"/>
                        </a:rPr>
                        <a:t> </a:t>
                      </a:r>
                      <a:r>
                        <a:rPr lang="nb-NO" sz="1000" b="0" i="0" u="none" strike="noStrike" kern="1200" dirty="0">
                          <a:solidFill>
                            <a:srgbClr val="231F20"/>
                          </a:solidFill>
                          <a:effectLst/>
                          <a:latin typeface="+mn-lt"/>
                          <a:ea typeface="Arial" panose="020B0604020202020204" pitchFamily="34" charset="0"/>
                          <a:cs typeface="Times New Roman" panose="02020603050405020304" pitchFamily="18" charset="0"/>
                        </a:rPr>
                        <a:t>som den mest pålitelig målemetode.</a:t>
                      </a:r>
                      <a:endParaRPr lang="nb-NO" sz="1000" b="0" i="0" u="none" strike="noStrike" kern="1200" dirty="0">
                        <a:solidFill>
                          <a:schemeClr val="dk1"/>
                        </a:solidFill>
                        <a:effectLst/>
                        <a:latin typeface="+mn-lt"/>
                        <a:ea typeface="+mn-ea"/>
                        <a:cs typeface="+mn-cs"/>
                      </a:endParaRPr>
                    </a:p>
                  </a:txBody>
                  <a:tcPr/>
                </a:tc>
                <a:tc>
                  <a:txBody>
                    <a:bodyPr/>
                    <a:lstStyle/>
                    <a:p>
                      <a:pPr marL="108000" indent="-108000">
                        <a:buFont typeface="Arial" panose="020B0604020202020204" pitchFamily="34" charset="0"/>
                        <a:buChar char="•"/>
                      </a:pPr>
                      <a:r>
                        <a:rPr lang="nb-NO" sz="1000" dirty="0"/>
                        <a:t>Pasienten klarer ikke ligge rolig og i sideleie</a:t>
                      </a:r>
                    </a:p>
                    <a:p>
                      <a:pPr marL="108000" indent="-108000">
                        <a:buFont typeface="Arial" panose="020B0604020202020204" pitchFamily="34" charset="0"/>
                        <a:buChar char="•"/>
                      </a:pPr>
                      <a:r>
                        <a:rPr lang="nb-NO" sz="1000" dirty="0"/>
                        <a:t>Myk avføring og diare kan gjøre temperaturen lavere</a:t>
                      </a:r>
                    </a:p>
                    <a:p>
                      <a:pPr marL="108000" indent="-108000">
                        <a:buFont typeface="Arial" panose="020B0604020202020204" pitchFamily="34" charset="0"/>
                        <a:buChar char="•"/>
                      </a:pPr>
                      <a:r>
                        <a:rPr lang="nb-NO" sz="1000" dirty="0"/>
                        <a:t>Nylig gjennomgått kirurgisk inngrep i rektum eller fare for rektalblødning er kontraindikasjon for rektalmåling</a:t>
                      </a:r>
                    </a:p>
                  </a:txBody>
                  <a:tcPr/>
                </a:tc>
                <a:extLst>
                  <a:ext uri="{0D108BD9-81ED-4DB2-BD59-A6C34878D82A}">
                    <a16:rowId xmlns:a16="http://schemas.microsoft.com/office/drawing/2014/main" val="2236847693"/>
                  </a:ext>
                </a:extLst>
              </a:tr>
              <a:tr h="370840">
                <a:tc>
                  <a:txBody>
                    <a:bodyPr/>
                    <a:lstStyle/>
                    <a:p>
                      <a:pPr marL="54864" algn="l" fontAlgn="t">
                        <a:spcBef>
                          <a:spcPts val="480"/>
                        </a:spcBef>
                        <a:spcAft>
                          <a:spcPts val="0"/>
                        </a:spcAft>
                      </a:pPr>
                      <a:r>
                        <a:rPr lang="nb-NO" sz="1400" b="1" i="0" u="none" strike="noStrike" spc="-20" dirty="0">
                          <a:solidFill>
                            <a:srgbClr val="231F20"/>
                          </a:solidFill>
                          <a:effectLst/>
                          <a:latin typeface="+mj-lt"/>
                          <a:ea typeface="Arial" panose="020B0604020202020204" pitchFamily="34" charset="0"/>
                          <a:cs typeface="Times New Roman" panose="02020603050405020304" pitchFamily="18" charset="0"/>
                        </a:rPr>
                        <a:t>Oral</a:t>
                      </a:r>
                      <a:endParaRPr lang="nb-NO" sz="1400" b="0" i="0" u="none" strike="noStrike" dirty="0">
                        <a:effectLst/>
                        <a:latin typeface="+mj-lt"/>
                      </a:endParaRPr>
                    </a:p>
                  </a:txBody>
                  <a:tcPr marL="5269" marR="5269" marT="5269" marB="0"/>
                </a:tc>
                <a:tc>
                  <a:txBody>
                    <a:bodyPr/>
                    <a:lstStyle/>
                    <a:p>
                      <a:pPr marL="108000" lvl="0" indent="-108000">
                        <a:buFont typeface="Arial" panose="020B0604020202020204" pitchFamily="34" charset="0"/>
                        <a:buChar char="•"/>
                      </a:pPr>
                      <a:r>
                        <a:rPr lang="nb-NO" sz="1000" dirty="0"/>
                        <a:t>Anses å være en pålitelig målemetode hvis den utføres rett.</a:t>
                      </a:r>
                    </a:p>
                    <a:p>
                      <a:pPr marL="108000" lvl="0" indent="-108000">
                        <a:buFont typeface="Arial" panose="020B0604020202020204" pitchFamily="34" charset="0"/>
                        <a:buChar char="•"/>
                      </a:pPr>
                      <a:r>
                        <a:rPr lang="nb-NO" sz="1000" dirty="0"/>
                        <a:t>Enkel å gjennomføre og komfortabel for pasienten.</a:t>
                      </a:r>
                    </a:p>
                  </a:txBody>
                  <a:tcPr/>
                </a:tc>
                <a:tc>
                  <a:txBody>
                    <a:bodyPr/>
                    <a:lstStyle/>
                    <a:p>
                      <a:pPr marL="108000" indent="-108000">
                        <a:buFont typeface="Arial" panose="020B0604020202020204" pitchFamily="34" charset="0"/>
                        <a:buChar char="•"/>
                      </a:pPr>
                      <a:r>
                        <a:rPr lang="nb-NO" sz="1000" dirty="0"/>
                        <a:t>Inntak av varm eller kald mat/drikke i forkant av målingen</a:t>
                      </a:r>
                    </a:p>
                    <a:p>
                      <a:pPr marL="108000" indent="-108000">
                        <a:buFont typeface="Arial" panose="020B0604020202020204" pitchFamily="34" charset="0"/>
                        <a:buChar char="•"/>
                      </a:pPr>
                      <a:r>
                        <a:rPr lang="nb-NO" sz="1000" dirty="0"/>
                        <a:t>Det kan være utfordrende å få enkelte pasienter til å samarbeide under målingen. Korrekt plassering og lukket munn under måling er viktig for måleresultatet</a:t>
                      </a:r>
                    </a:p>
                  </a:txBody>
                  <a:tcPr/>
                </a:tc>
                <a:extLst>
                  <a:ext uri="{0D108BD9-81ED-4DB2-BD59-A6C34878D82A}">
                    <a16:rowId xmlns:a16="http://schemas.microsoft.com/office/drawing/2014/main" val="1911777857"/>
                  </a:ext>
                </a:extLst>
              </a:tr>
              <a:tr h="370840">
                <a:tc>
                  <a:txBody>
                    <a:bodyPr/>
                    <a:lstStyle/>
                    <a:p>
                      <a:pPr marL="54864" algn="l" fontAlgn="t">
                        <a:spcBef>
                          <a:spcPts val="480"/>
                        </a:spcBef>
                        <a:spcAft>
                          <a:spcPts val="0"/>
                        </a:spcAft>
                      </a:pPr>
                      <a:r>
                        <a:rPr lang="nb-NO" sz="1400" b="1" i="0" u="none" strike="noStrike" spc="-10" dirty="0">
                          <a:solidFill>
                            <a:srgbClr val="231F20"/>
                          </a:solidFill>
                          <a:effectLst/>
                          <a:latin typeface="+mj-lt"/>
                          <a:ea typeface="Arial" panose="020B0604020202020204" pitchFamily="34" charset="0"/>
                          <a:cs typeface="Times New Roman" panose="02020603050405020304" pitchFamily="18" charset="0"/>
                        </a:rPr>
                        <a:t>Aksillært</a:t>
                      </a:r>
                      <a:endParaRPr lang="nb-NO" sz="1400" b="0" i="0" u="none" strike="noStrike" dirty="0">
                        <a:effectLst/>
                        <a:latin typeface="+mj-lt"/>
                      </a:endParaRPr>
                    </a:p>
                  </a:txBody>
                  <a:tcPr marL="5269" marR="5269" marT="5269" marB="0"/>
                </a:tc>
                <a:tc>
                  <a:txBody>
                    <a:bodyPr/>
                    <a:lstStyle/>
                    <a:p>
                      <a:pPr marL="108000" lvl="0" indent="-108000">
                        <a:buFont typeface="Arial" panose="020B0604020202020204" pitchFamily="34" charset="0"/>
                        <a:buChar char="•"/>
                      </a:pPr>
                      <a:r>
                        <a:rPr lang="nb-NO" sz="1000" dirty="0"/>
                        <a:t>Metoden kan benyttes, men bør ikke være førstevalg.</a:t>
                      </a:r>
                    </a:p>
                    <a:p>
                      <a:pPr marL="108000" lvl="0" indent="-108000">
                        <a:buFont typeface="Arial" panose="020B0604020202020204" pitchFamily="34" charset="0"/>
                        <a:buChar char="•"/>
                      </a:pPr>
                      <a:r>
                        <a:rPr lang="nb-NO" sz="1000" dirty="0"/>
                        <a:t>Enkel, men usikker målemetode.</a:t>
                      </a:r>
                    </a:p>
                    <a:p>
                      <a:pPr marL="108000" lvl="0" indent="-108000">
                        <a:buFont typeface="Arial" panose="020B0604020202020204" pitchFamily="34" charset="0"/>
                        <a:buChar char="•"/>
                      </a:pPr>
                      <a:r>
                        <a:rPr lang="nb-NO" sz="1000" dirty="0"/>
                        <a:t>Den måler generelt noe under kjernetemperatur og det kan derfor være vanskelig å avdekke subfebrile pasienter.</a:t>
                      </a:r>
                    </a:p>
                  </a:txBody>
                  <a:tcPr/>
                </a:tc>
                <a:tc>
                  <a:txBody>
                    <a:bodyPr/>
                    <a:lstStyle/>
                    <a:p>
                      <a:pPr marL="108000" indent="-108000">
                        <a:buFont typeface="Arial" panose="020B0604020202020204" pitchFamily="34" charset="0"/>
                        <a:buChar char="•"/>
                      </a:pPr>
                      <a:r>
                        <a:rPr lang="nb-NO" sz="1000" dirty="0"/>
                        <a:t>Feil plassering og termometer faller ut av stilling.</a:t>
                      </a:r>
                    </a:p>
                    <a:p>
                      <a:pPr marL="108000" indent="-108000">
                        <a:buFont typeface="Arial" panose="020B0604020202020204" pitchFamily="34" charset="0"/>
                        <a:buChar char="•"/>
                      </a:pPr>
                      <a:r>
                        <a:rPr lang="nb-NO" sz="1000" dirty="0"/>
                        <a:t>Pasient må kunne samarbeide med å holde armen tett inntil kroppen gjennom hele målingen.</a:t>
                      </a:r>
                    </a:p>
                    <a:p>
                      <a:pPr marL="108000" indent="-108000">
                        <a:buFont typeface="Arial" panose="020B0604020202020204" pitchFamily="34" charset="0"/>
                        <a:buChar char="•"/>
                      </a:pPr>
                      <a:r>
                        <a:rPr lang="nb-NO" sz="1000" dirty="0"/>
                        <a:t>Svette</a:t>
                      </a:r>
                    </a:p>
                  </a:txBody>
                  <a:tcPr/>
                </a:tc>
                <a:extLst>
                  <a:ext uri="{0D108BD9-81ED-4DB2-BD59-A6C34878D82A}">
                    <a16:rowId xmlns:a16="http://schemas.microsoft.com/office/drawing/2014/main" val="4243288081"/>
                  </a:ext>
                </a:extLst>
              </a:tr>
              <a:tr h="370840">
                <a:tc>
                  <a:txBody>
                    <a:bodyPr/>
                    <a:lstStyle/>
                    <a:p>
                      <a:pPr marL="54864" algn="l" fontAlgn="t">
                        <a:spcBef>
                          <a:spcPts val="480"/>
                        </a:spcBef>
                        <a:spcAft>
                          <a:spcPts val="0"/>
                        </a:spcAft>
                      </a:pPr>
                      <a:r>
                        <a:rPr lang="nb-NO" sz="1400" b="1" i="0" u="none" strike="noStrike" spc="-10" dirty="0" err="1">
                          <a:solidFill>
                            <a:srgbClr val="231F20"/>
                          </a:solidFill>
                          <a:effectLst/>
                          <a:latin typeface="+mj-lt"/>
                          <a:ea typeface="Arial" panose="020B0604020202020204" pitchFamily="34" charset="0"/>
                          <a:cs typeface="Times New Roman" panose="02020603050405020304" pitchFamily="18" charset="0"/>
                        </a:rPr>
                        <a:t>Tympanisk</a:t>
                      </a:r>
                      <a:endParaRPr lang="nb-NO" sz="1400" b="0" i="0" u="none" strike="noStrike" dirty="0">
                        <a:effectLst/>
                        <a:latin typeface="+mj-lt"/>
                      </a:endParaRPr>
                    </a:p>
                  </a:txBody>
                  <a:tcPr marL="5269" marR="5269" marT="5269" marB="0"/>
                </a:tc>
                <a:tc>
                  <a:txBody>
                    <a:bodyPr/>
                    <a:lstStyle/>
                    <a:p>
                      <a:pPr marL="108000" lvl="0" indent="-108000">
                        <a:buFont typeface="Arial" panose="020B0604020202020204" pitchFamily="34" charset="0"/>
                        <a:buChar char="•"/>
                      </a:pPr>
                      <a:r>
                        <a:rPr lang="nb-NO" sz="1000" dirty="0"/>
                        <a:t>Enkel og rask målemetode i øret, men varierende forskningsresultater når det gjelder kvalitet på måleresultatet</a:t>
                      </a:r>
                    </a:p>
                  </a:txBody>
                  <a:tcPr/>
                </a:tc>
                <a:tc>
                  <a:txBody>
                    <a:bodyPr/>
                    <a:lstStyle/>
                    <a:p>
                      <a:pPr marL="108000" indent="-108000">
                        <a:buFont typeface="Arial" panose="020B0604020202020204" pitchFamily="34" charset="0"/>
                        <a:buChar char="•"/>
                      </a:pPr>
                      <a:r>
                        <a:rPr lang="nb-NO" sz="1000" dirty="0"/>
                        <a:t>Ørevoks, uren </a:t>
                      </a:r>
                      <a:r>
                        <a:rPr lang="nb-NO" sz="1000" dirty="0" err="1"/>
                        <a:t>probe</a:t>
                      </a:r>
                      <a:endParaRPr lang="nb-NO" sz="1000" dirty="0"/>
                    </a:p>
                    <a:p>
                      <a:pPr marL="108000" indent="-108000">
                        <a:buFont typeface="Arial" panose="020B0604020202020204" pitchFamily="34" charset="0"/>
                        <a:buChar char="•"/>
                      </a:pPr>
                      <a:r>
                        <a:rPr lang="nb-NO" sz="1000" dirty="0"/>
                        <a:t>Ikke tett mellom hylsteret og øregangen</a:t>
                      </a:r>
                    </a:p>
                    <a:p>
                      <a:pPr marL="108000" indent="-108000">
                        <a:buFont typeface="Arial" panose="020B0604020202020204" pitchFamily="34" charset="0"/>
                        <a:buChar char="•"/>
                      </a:pPr>
                      <a:r>
                        <a:rPr lang="nb-NO" sz="1000" dirty="0"/>
                        <a:t>Feil teknikk. Treffer øregangsveggen i stedet for varmestråling fra trommehinnen.</a:t>
                      </a:r>
                    </a:p>
                    <a:p>
                      <a:pPr marL="108000" indent="-108000">
                        <a:buFont typeface="Arial" panose="020B0604020202020204" pitchFamily="34" charset="0"/>
                        <a:buChar char="•"/>
                      </a:pPr>
                      <a:r>
                        <a:rPr lang="nb-NO" sz="1000" dirty="0"/>
                        <a:t>Krokete øreganger</a:t>
                      </a:r>
                    </a:p>
                    <a:p>
                      <a:pPr marL="108000" indent="-108000">
                        <a:buFont typeface="Arial" panose="020B0604020202020204" pitchFamily="34" charset="0"/>
                        <a:buChar char="•"/>
                      </a:pPr>
                      <a:r>
                        <a:rPr lang="nb-NO" sz="1000" dirty="0"/>
                        <a:t>Lokale infeksjoner</a:t>
                      </a:r>
                    </a:p>
                  </a:txBody>
                  <a:tcPr/>
                </a:tc>
                <a:extLst>
                  <a:ext uri="{0D108BD9-81ED-4DB2-BD59-A6C34878D82A}">
                    <a16:rowId xmlns:a16="http://schemas.microsoft.com/office/drawing/2014/main" val="54011857"/>
                  </a:ext>
                </a:extLst>
              </a:tr>
              <a:tr h="370840">
                <a:tc>
                  <a:txBody>
                    <a:bodyPr/>
                    <a:lstStyle/>
                    <a:p>
                      <a:pPr marL="54864" algn="l" fontAlgn="t">
                        <a:spcBef>
                          <a:spcPts val="480"/>
                        </a:spcBef>
                        <a:spcAft>
                          <a:spcPts val="0"/>
                        </a:spcAft>
                      </a:pPr>
                      <a:r>
                        <a:rPr lang="nb-NO" sz="1400" b="1" i="0" u="none" strike="noStrike" spc="-10" dirty="0">
                          <a:solidFill>
                            <a:srgbClr val="231F20"/>
                          </a:solidFill>
                          <a:effectLst/>
                          <a:latin typeface="+mj-lt"/>
                          <a:ea typeface="Arial" panose="020B0604020202020204" pitchFamily="34" charset="0"/>
                          <a:cs typeface="Times New Roman" panose="02020603050405020304" pitchFamily="18" charset="0"/>
                        </a:rPr>
                        <a:t>Pannetermometer</a:t>
                      </a:r>
                      <a:endParaRPr lang="nb-NO" sz="1400" b="0" i="0" u="none" strike="noStrike" dirty="0">
                        <a:effectLst/>
                        <a:latin typeface="+mj-lt"/>
                      </a:endParaRPr>
                    </a:p>
                  </a:txBody>
                  <a:tcPr marL="5269" marR="5269" marT="5269" marB="0"/>
                </a:tc>
                <a:tc>
                  <a:txBody>
                    <a:bodyPr/>
                    <a:lstStyle/>
                    <a:p>
                      <a:pPr marL="108000" indent="-108000">
                        <a:buFont typeface="Arial" panose="020B0604020202020204" pitchFamily="34" charset="0"/>
                        <a:buChar char="•"/>
                      </a:pPr>
                      <a:r>
                        <a:rPr lang="nb-NO" sz="1000" dirty="0"/>
                        <a:t>Enkel og rask målemetode, men varierende forskningsresultater når det gjelder kvalitet på måleresultatet</a:t>
                      </a:r>
                    </a:p>
                    <a:p>
                      <a:pPr marL="108000" indent="-108000">
                        <a:buFont typeface="Arial" panose="020B0604020202020204" pitchFamily="34" charset="0"/>
                        <a:buChar char="•"/>
                      </a:pPr>
                      <a:r>
                        <a:rPr lang="nb-NO" sz="1000" dirty="0"/>
                        <a:t>Kan måles uten å være i kontakt med huden</a:t>
                      </a:r>
                    </a:p>
                  </a:txBody>
                  <a:tcPr/>
                </a:tc>
                <a:tc>
                  <a:txBody>
                    <a:bodyPr/>
                    <a:lstStyle/>
                    <a:p>
                      <a:pPr marL="108000" indent="-108000">
                        <a:buFont typeface="Arial" panose="020B0604020202020204" pitchFamily="34" charset="0"/>
                        <a:buChar char="•"/>
                      </a:pPr>
                      <a:r>
                        <a:rPr lang="nb-NO" sz="1000" dirty="0"/>
                        <a:t>Svett panne kan gi lavere temperatur</a:t>
                      </a:r>
                    </a:p>
                    <a:p>
                      <a:pPr marL="108000" indent="-108000">
                        <a:buFont typeface="Arial" panose="020B0604020202020204" pitchFamily="34" charset="0"/>
                        <a:buChar char="•"/>
                      </a:pPr>
                      <a:r>
                        <a:rPr lang="nb-NO" sz="1000" dirty="0"/>
                        <a:t>Må måles på riktig sted og med riktig avstand for at det skal bli rett. Mål flere ganger.</a:t>
                      </a:r>
                    </a:p>
                    <a:p>
                      <a:pPr marL="108000" indent="-108000">
                        <a:buFont typeface="Arial" panose="020B0604020202020204" pitchFamily="34" charset="0"/>
                        <a:buChar char="•"/>
                      </a:pPr>
                      <a:r>
                        <a:rPr lang="nb-NO" sz="1000" dirty="0"/>
                        <a:t>Feil bruk kan gi feil resultat hvis man ikke er nøye, og følge bruksanvisningen til aktuelt apparat.</a:t>
                      </a:r>
                    </a:p>
                    <a:p>
                      <a:pPr marL="108000" indent="-108000">
                        <a:buFont typeface="Arial" panose="020B0604020202020204" pitchFamily="34" charset="0"/>
                        <a:buChar char="•"/>
                      </a:pPr>
                      <a:r>
                        <a:rPr lang="nb-NO" sz="1000" dirty="0"/>
                        <a:t>Ved mistanke om høy feber bør det kontrollmåles med et annet apparat.</a:t>
                      </a:r>
                    </a:p>
                  </a:txBody>
                  <a:tcPr/>
                </a:tc>
                <a:extLst>
                  <a:ext uri="{0D108BD9-81ED-4DB2-BD59-A6C34878D82A}">
                    <a16:rowId xmlns:a16="http://schemas.microsoft.com/office/drawing/2014/main" val="482345814"/>
                  </a:ext>
                </a:extLst>
              </a:tr>
            </a:tbl>
          </a:graphicData>
        </a:graphic>
      </p:graphicFrame>
    </p:spTree>
    <p:extLst>
      <p:ext uri="{BB962C8B-B14F-4D97-AF65-F5344CB8AC3E}">
        <p14:creationId xmlns:p14="http://schemas.microsoft.com/office/powerpoint/2010/main" val="22938863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7343C-3D0C-D17F-258E-3631441B9073}"/>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BBFA8295-1E87-0173-A8B9-46A82CBA0B99}"/>
              </a:ext>
            </a:extLst>
          </p:cNvPr>
          <p:cNvSpPr>
            <a:spLocks noGrp="1"/>
          </p:cNvSpPr>
          <p:nvPr>
            <p:ph type="title"/>
          </p:nvPr>
        </p:nvSpPr>
        <p:spPr/>
        <p:txBody>
          <a:bodyPr/>
          <a:lstStyle/>
          <a:p>
            <a:r>
              <a:rPr lang="nb-NO" altLang="nb-NO" dirty="0">
                <a:cs typeface="Arial" pitchFamily="34" charset="0"/>
              </a:rPr>
              <a:t>Smertevurdering</a:t>
            </a:r>
          </a:p>
        </p:txBody>
      </p:sp>
      <p:sp>
        <p:nvSpPr>
          <p:cNvPr id="5" name="Rektangel 4">
            <a:extLst>
              <a:ext uri="{FF2B5EF4-FFF2-40B4-BE49-F238E27FC236}">
                <a16:creationId xmlns:a16="http://schemas.microsoft.com/office/drawing/2014/main" id="{CE21467B-723F-052F-E1BE-7E511DD4608D}"/>
              </a:ext>
            </a:extLst>
          </p:cNvPr>
          <p:cNvSpPr/>
          <p:nvPr/>
        </p:nvSpPr>
        <p:spPr>
          <a:xfrm>
            <a:off x="994668" y="1285461"/>
            <a:ext cx="3120000" cy="3840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nb-NO" sz="2400">
              <a:solidFill>
                <a:prstClr val="white"/>
              </a:solidFill>
            </a:endParaRPr>
          </a:p>
        </p:txBody>
      </p:sp>
      <p:sp>
        <p:nvSpPr>
          <p:cNvPr id="6" name="Tittel 1">
            <a:extLst>
              <a:ext uri="{FF2B5EF4-FFF2-40B4-BE49-F238E27FC236}">
                <a16:creationId xmlns:a16="http://schemas.microsoft.com/office/drawing/2014/main" id="{3DC121A1-77A0-E5D9-3BF1-FC7A6BD13656}"/>
              </a:ext>
            </a:extLst>
          </p:cNvPr>
          <p:cNvSpPr txBox="1">
            <a:spLocks/>
          </p:cNvSpPr>
          <p:nvPr/>
        </p:nvSpPr>
        <p:spPr bwMode="auto">
          <a:xfrm>
            <a:off x="994668" y="1285460"/>
            <a:ext cx="3120000" cy="3839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360000" rIns="360000" bIns="36000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a:lstStyle>
          <a:p>
            <a:pPr algn="l" eaLnBrk="1" hangingPunct="1"/>
            <a:r>
              <a:rPr lang="nn-NO" altLang="nb-NO" sz="2300" b="1" dirty="0">
                <a:solidFill>
                  <a:prstClr val="white"/>
                </a:solidFill>
                <a:cs typeface="Arial" pitchFamily="34" charset="0"/>
              </a:rPr>
              <a:t>Smerte-vurdering</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b-NO" altLang="nb-NO" sz="2000" b="1" i="0" u="none" strike="noStrike" kern="1200" cap="none" spc="0" normalizeH="0" baseline="0" noProof="0" dirty="0">
              <a:ln>
                <a:noFill/>
              </a:ln>
              <a:solidFill>
                <a:prstClr val="white"/>
              </a:solidFill>
              <a:effectLst/>
              <a:uLnTx/>
              <a:uFillTx/>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altLang="nb-NO" sz="2000" b="0" i="0" u="none" strike="noStrike" kern="1200" cap="none" spc="0" normalizeH="0" baseline="0" noProof="0" dirty="0">
                <a:ln>
                  <a:noFill/>
                </a:ln>
                <a:solidFill>
                  <a:prstClr val="white"/>
                </a:solidFill>
                <a:effectLst/>
                <a:uLnTx/>
                <a:uFillTx/>
                <a:latin typeface="+mn-lt"/>
                <a:ea typeface="+mn-ea"/>
                <a:cs typeface="+mn-cs"/>
              </a:rPr>
              <a:t>ESAS, VAS og NRS er kartleggingsverktøy som kan benyttes.</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b-NO" altLang="nb-NO" sz="2000" b="0" i="0" u="none" strike="noStrike" kern="1200" cap="none" spc="0" normalizeH="0" baseline="0" noProof="0" dirty="0">
              <a:ln>
                <a:noFill/>
              </a:ln>
              <a:solidFill>
                <a:prstClr val="white"/>
              </a:solidFill>
              <a:effectLst/>
              <a:uLnTx/>
              <a:uFillTx/>
              <a:latin typeface="+mn-lt"/>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altLang="nb-NO" sz="2000" b="0" i="0" u="none" strike="noStrike" kern="1200" cap="none" spc="0" normalizeH="0" baseline="0" noProof="0" dirty="0">
                <a:ln>
                  <a:noFill/>
                </a:ln>
                <a:solidFill>
                  <a:prstClr val="white"/>
                </a:solidFill>
                <a:effectLst/>
                <a:uLnTx/>
                <a:uFillTx/>
                <a:latin typeface="+mn-lt"/>
                <a:ea typeface="+mn-ea"/>
                <a:cs typeface="+mn-cs"/>
              </a:rPr>
              <a:t>I tillegg bør det innhentes informasjon om smertens karakter.</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altLang="nb-NO" sz="2000" b="0" i="0" u="none" strike="noStrike" kern="1200" cap="none" spc="0" normalizeH="0" baseline="0" noProof="0" dirty="0">
                <a:ln>
                  <a:noFill/>
                </a:ln>
                <a:solidFill>
                  <a:prstClr val="white"/>
                </a:solidFill>
                <a:effectLst/>
                <a:uLnTx/>
                <a:uFillTx/>
                <a:latin typeface="+mn-lt"/>
                <a:ea typeface="+mn-ea"/>
                <a:cs typeface="+mn-cs"/>
              </a:rPr>
              <a:t> </a:t>
            </a:r>
          </a:p>
        </p:txBody>
      </p:sp>
      <p:pic>
        <p:nvPicPr>
          <p:cNvPr id="3" name="Plassholder for innhold 4">
            <a:extLst>
              <a:ext uri="{FF2B5EF4-FFF2-40B4-BE49-F238E27FC236}">
                <a16:creationId xmlns:a16="http://schemas.microsoft.com/office/drawing/2014/main" id="{A385E692-E165-0FEA-44E2-048935F57D4F}"/>
              </a:ext>
            </a:extLst>
          </p:cNvPr>
          <p:cNvPicPr>
            <a:picLocks noGrp="1" noChangeAspect="1"/>
          </p:cNvPicPr>
          <p:nvPr>
            <p:ph idx="1"/>
          </p:nvPr>
        </p:nvPicPr>
        <p:blipFill>
          <a:blip r:embed="rId3"/>
          <a:stretch>
            <a:fillRect/>
          </a:stretch>
        </p:blipFill>
        <p:spPr>
          <a:xfrm>
            <a:off x="4323411" y="1203875"/>
            <a:ext cx="5131489" cy="3899932"/>
          </a:xfrm>
          <a:prstGeom prst="rect">
            <a:avLst/>
          </a:prstGeom>
        </p:spPr>
      </p:pic>
      <p:pic>
        <p:nvPicPr>
          <p:cNvPr id="7" name="Bilde 6" descr="Et bilde som inneholder tekst, skjermbilde, Font, line&#10;&#10;KI-generert innhold kan være feil.">
            <a:extLst>
              <a:ext uri="{FF2B5EF4-FFF2-40B4-BE49-F238E27FC236}">
                <a16:creationId xmlns:a16="http://schemas.microsoft.com/office/drawing/2014/main" id="{D47DF3DD-79AE-5C55-FA75-AC041D3BF7EA}"/>
              </a:ext>
            </a:extLst>
          </p:cNvPr>
          <p:cNvPicPr>
            <a:picLocks noChangeAspect="1"/>
          </p:cNvPicPr>
          <p:nvPr/>
        </p:nvPicPr>
        <p:blipFill>
          <a:blip r:embed="rId4">
            <a:extLst>
              <a:ext uri="{28A0092B-C50C-407E-A947-70E740481C1C}">
                <a14:useLocalDpi xmlns:a14="http://schemas.microsoft.com/office/drawing/2010/main" val="0"/>
              </a:ext>
            </a:extLst>
          </a:blip>
          <a:srcRect l="-1265" t="-2233" r="633" b="2899"/>
          <a:stretch>
            <a:fillRect/>
          </a:stretch>
        </p:blipFill>
        <p:spPr>
          <a:xfrm>
            <a:off x="4358644" y="1091382"/>
            <a:ext cx="4910224" cy="2920180"/>
          </a:xfrm>
          <a:prstGeom prst="rect">
            <a:avLst/>
          </a:prstGeom>
        </p:spPr>
      </p:pic>
    </p:spTree>
    <p:extLst>
      <p:ext uri="{BB962C8B-B14F-4D97-AF65-F5344CB8AC3E}">
        <p14:creationId xmlns:p14="http://schemas.microsoft.com/office/powerpoint/2010/main" val="10654772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2050C-F1A0-1768-D185-2BBABE10B494}"/>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D0AB0AB8-F64C-3EBF-FC8A-0F1D791DE4C6}"/>
              </a:ext>
            </a:extLst>
          </p:cNvPr>
          <p:cNvSpPr>
            <a:spLocks noGrp="1"/>
          </p:cNvSpPr>
          <p:nvPr>
            <p:ph type="title"/>
          </p:nvPr>
        </p:nvSpPr>
        <p:spPr>
          <a:xfrm>
            <a:off x="994668" y="280847"/>
            <a:ext cx="10590190" cy="646749"/>
          </a:xfrm>
        </p:spPr>
        <p:txBody>
          <a:bodyPr/>
          <a:lstStyle/>
          <a:p>
            <a:r>
              <a:rPr lang="nn-NO" altLang="nb-NO" dirty="0">
                <a:cs typeface="Arial" pitchFamily="34" charset="0"/>
              </a:rPr>
              <a:t>Oppsummering av E og </a:t>
            </a:r>
            <a:r>
              <a:rPr lang="nn-NO" altLang="nb-NO" dirty="0" err="1">
                <a:cs typeface="Arial" pitchFamily="34" charset="0"/>
              </a:rPr>
              <a:t>egenvurdering</a:t>
            </a:r>
            <a:endParaRPr lang="nb-NO" dirty="0"/>
          </a:p>
        </p:txBody>
      </p:sp>
      <p:pic>
        <p:nvPicPr>
          <p:cNvPr id="4" name="Bilde 3" descr="Et bilde som inneholder tekst, skjermbilde, Font, nummer&#10;&#10;KI-generert innhold kan være feil.">
            <a:extLst>
              <a:ext uri="{FF2B5EF4-FFF2-40B4-BE49-F238E27FC236}">
                <a16:creationId xmlns:a16="http://schemas.microsoft.com/office/drawing/2014/main" id="{0FCAC2ED-7525-2DE1-EEA2-7A08BC560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667" y="1285460"/>
            <a:ext cx="7647533" cy="4891501"/>
          </a:xfrm>
          <a:prstGeom prst="rect">
            <a:avLst/>
          </a:prstGeom>
        </p:spPr>
      </p:pic>
      <p:sp>
        <p:nvSpPr>
          <p:cNvPr id="6" name="Rektangel 5">
            <a:extLst>
              <a:ext uri="{FF2B5EF4-FFF2-40B4-BE49-F238E27FC236}">
                <a16:creationId xmlns:a16="http://schemas.microsoft.com/office/drawing/2014/main" id="{65DBC428-AF4B-3912-042D-13558617F7D8}"/>
              </a:ext>
            </a:extLst>
          </p:cNvPr>
          <p:cNvSpPr/>
          <p:nvPr/>
        </p:nvSpPr>
        <p:spPr>
          <a:xfrm>
            <a:off x="634790" y="1133604"/>
            <a:ext cx="10224654" cy="4028945"/>
          </a:xfrm>
          <a:prstGeom prst="rect">
            <a:avLst/>
          </a:prstGeom>
          <a:solidFill>
            <a:schemeClr val="bg1">
              <a:alpha val="69804"/>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solidFill>
                <a:prstClr val="white"/>
              </a:solidFill>
            </a:endParaRPr>
          </a:p>
        </p:txBody>
      </p:sp>
    </p:spTree>
    <p:extLst>
      <p:ext uri="{BB962C8B-B14F-4D97-AF65-F5344CB8AC3E}">
        <p14:creationId xmlns:p14="http://schemas.microsoft.com/office/powerpoint/2010/main" val="3402820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0" y="1348499"/>
            <a:ext cx="12192000" cy="902284"/>
          </a:xfrm>
          <a:prstGeom prst="rect">
            <a:avLst/>
          </a:prstGeom>
          <a:solidFill>
            <a:srgbClr val="E0DCD8">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eaLnBrk="0" fontAlgn="base" hangingPunct="0">
              <a:spcBef>
                <a:spcPct val="0"/>
              </a:spcBef>
              <a:spcAft>
                <a:spcPct val="0"/>
              </a:spcAft>
              <a:defRPr/>
            </a:pPr>
            <a:endParaRPr lang="nb-NO" sz="2000">
              <a:solidFill>
                <a:prstClr val="white"/>
              </a:solidFill>
              <a:latin typeface="Calibri"/>
            </a:endParaRPr>
          </a:p>
        </p:txBody>
      </p:sp>
      <p:sp>
        <p:nvSpPr>
          <p:cNvPr id="3" name="Undertittel 2">
            <a:extLst>
              <a:ext uri="{FF2B5EF4-FFF2-40B4-BE49-F238E27FC236}">
                <a16:creationId xmlns:a16="http://schemas.microsoft.com/office/drawing/2014/main" id="{713B874D-EEC4-4E87-91C5-25490C0FA437}"/>
              </a:ext>
            </a:extLst>
          </p:cNvPr>
          <p:cNvSpPr>
            <a:spLocks noGrp="1"/>
          </p:cNvSpPr>
          <p:nvPr>
            <p:ph idx="1"/>
          </p:nvPr>
        </p:nvSpPr>
        <p:spPr>
          <a:xfrm>
            <a:off x="0" y="1496813"/>
            <a:ext cx="12192000" cy="748403"/>
          </a:xfrm>
        </p:spPr>
        <p:txBody>
          <a:bodyPr rtlCol="0">
            <a:noAutofit/>
          </a:bodyPr>
          <a:lstStyle/>
          <a:p>
            <a:pPr algn="ctr">
              <a:lnSpc>
                <a:spcPct val="120000"/>
              </a:lnSpc>
              <a:spcBef>
                <a:spcPts val="0"/>
              </a:spcBef>
              <a:defRPr/>
            </a:pPr>
            <a:r>
              <a:rPr lang="nn-NO" sz="2400" b="1" cap="small" spc="133" dirty="0">
                <a:solidFill>
                  <a:schemeClr val="accent2"/>
                </a:solidFill>
                <a:latin typeface="+mj-lt"/>
                <a:cs typeface="Arial"/>
              </a:rPr>
              <a:t>Vitale </a:t>
            </a:r>
            <a:r>
              <a:rPr lang="nn-NO" sz="2400" b="1" cap="small" spc="133" dirty="0" err="1">
                <a:solidFill>
                  <a:schemeClr val="accent2"/>
                </a:solidFill>
                <a:latin typeface="+mj-lt"/>
                <a:cs typeface="Arial"/>
              </a:rPr>
              <a:t>målinger</a:t>
            </a:r>
            <a:r>
              <a:rPr lang="nn-NO" sz="2400" b="1" cap="small" spc="133" dirty="0">
                <a:solidFill>
                  <a:schemeClr val="accent2"/>
                </a:solidFill>
                <a:latin typeface="+mj-lt"/>
                <a:cs typeface="Arial"/>
              </a:rPr>
              <a:t> og handlingsberedskap i ABCDE-observasjon</a:t>
            </a:r>
          </a:p>
          <a:p>
            <a:pPr marL="761981" indent="-761981" algn="l">
              <a:buFontTx/>
              <a:buChar char="-"/>
              <a:defRPr/>
            </a:pPr>
            <a:endParaRPr lang="nn-NO" sz="2400" b="1" i="1" dirty="0">
              <a:solidFill>
                <a:srgbClr val="4DB848"/>
              </a:solidFill>
              <a:latin typeface="Arial"/>
              <a:cs typeface="Arial"/>
            </a:endParaRPr>
          </a:p>
          <a:p>
            <a:pPr algn="l">
              <a:defRPr/>
            </a:pPr>
            <a:endParaRPr lang="nn-NO" sz="2133" b="1" dirty="0">
              <a:solidFill>
                <a:srgbClr val="4DB848"/>
              </a:solidFill>
              <a:latin typeface="Arial"/>
              <a:cs typeface="Arial"/>
            </a:endParaRPr>
          </a:p>
          <a:p>
            <a:pPr algn="l">
              <a:defRPr/>
            </a:pPr>
            <a:endParaRPr lang="nn-NO" sz="3200" b="1" dirty="0">
              <a:solidFill>
                <a:srgbClr val="4DB848"/>
              </a:solidFill>
              <a:latin typeface="Arial"/>
              <a:cs typeface="Arial"/>
            </a:endParaRPr>
          </a:p>
        </p:txBody>
      </p:sp>
      <p:sp>
        <p:nvSpPr>
          <p:cNvPr id="5" name="Rektangel 4"/>
          <p:cNvSpPr/>
          <p:nvPr/>
        </p:nvSpPr>
        <p:spPr>
          <a:xfrm>
            <a:off x="8943704" y="5812013"/>
            <a:ext cx="3248297" cy="1045028"/>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09585" eaLnBrk="0" fontAlgn="base" hangingPunct="0">
              <a:spcBef>
                <a:spcPct val="0"/>
              </a:spcBef>
              <a:spcAft>
                <a:spcPct val="0"/>
              </a:spcAft>
              <a:defRPr/>
            </a:pPr>
            <a:endParaRPr lang="nb-NO" sz="2400">
              <a:solidFill>
                <a:prstClr val="black"/>
              </a:solidFill>
              <a:latin typeface="Calibri"/>
            </a:endParaRPr>
          </a:p>
        </p:txBody>
      </p:sp>
      <p:sp>
        <p:nvSpPr>
          <p:cNvPr id="6" name="Undertittel 2">
            <a:extLst>
              <a:ext uri="{FF2B5EF4-FFF2-40B4-BE49-F238E27FC236}">
                <a16:creationId xmlns:a16="http://schemas.microsoft.com/office/drawing/2014/main" id="{713B874D-EEC4-4E87-91C5-25490C0FA437}"/>
              </a:ext>
            </a:extLst>
          </p:cNvPr>
          <p:cNvSpPr txBox="1">
            <a:spLocks/>
          </p:cNvSpPr>
          <p:nvPr/>
        </p:nvSpPr>
        <p:spPr bwMode="auto">
          <a:xfrm>
            <a:off x="7583055" y="229720"/>
            <a:ext cx="4110181" cy="625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rtlCol="0" anchor="t" anchorCtr="0" compatLnSpc="1">
            <a:prstTxWarp prst="textNoShape">
              <a:avLst/>
            </a:prstTxWarp>
            <a:noAutofit/>
          </a:bodyPr>
          <a:lstStyle>
            <a:lvl1pPr marL="0" indent="0" algn="ctr" defTabSz="457200"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n-ea"/>
                <a:cs typeface="+mn-cs"/>
              </a:defRPr>
            </a:lvl1pPr>
            <a:lvl2pPr marL="457200" indent="0" algn="ctr" defTabSz="457200"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n-ea"/>
                <a:cs typeface="+mn-cs"/>
              </a:defRPr>
            </a:lvl2pPr>
            <a:lvl3pPr marL="914400" indent="0" algn="ctr" defTabSz="457200"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n-ea"/>
                <a:cs typeface="+mn-cs"/>
              </a:defRPr>
            </a:lvl3pPr>
            <a:lvl4pPr marL="1371600" indent="0" algn="ctr" defTabSz="457200"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n-ea"/>
                <a:cs typeface="+mn-cs"/>
              </a:defRPr>
            </a:lvl4pPr>
            <a:lvl5pPr marL="1828800" indent="0" algn="ctr" defTabSz="457200"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defTabSz="609585" eaLnBrk="1" fontAlgn="auto" hangingPunct="1">
              <a:spcAft>
                <a:spcPts val="0"/>
              </a:spcAft>
              <a:defRPr/>
            </a:pPr>
            <a:r>
              <a:rPr lang="nn-NO" sz="1800" b="1" dirty="0">
                <a:solidFill>
                  <a:srgbClr val="00693C"/>
                </a:solidFill>
                <a:latin typeface="+mj-lt"/>
                <a:cs typeface="Arial" panose="020B0604020202020204" pitchFamily="34" charset="0"/>
              </a:rPr>
              <a:t>Trinn 1, </a:t>
            </a:r>
            <a:r>
              <a:rPr lang="nn-NO" sz="1800" b="1" dirty="0" err="1">
                <a:solidFill>
                  <a:srgbClr val="00693C"/>
                </a:solidFill>
                <a:latin typeface="+mj-lt"/>
                <a:cs typeface="Arial" panose="020B0604020202020204" pitchFamily="34" charset="0"/>
              </a:rPr>
              <a:t>KlinObsKommune</a:t>
            </a:r>
            <a:endParaRPr lang="nn-NO" sz="1800" b="1" dirty="0">
              <a:solidFill>
                <a:srgbClr val="00693C"/>
              </a:solidFill>
              <a:latin typeface="+mj-lt"/>
              <a:cs typeface="Arial" panose="020B0604020202020204" pitchFamily="34" charset="0"/>
            </a:endParaRPr>
          </a:p>
          <a:p>
            <a:pPr algn="r" defTabSz="609585" eaLnBrk="1" fontAlgn="auto" hangingPunct="1">
              <a:spcAft>
                <a:spcPts val="0"/>
              </a:spcAft>
              <a:defRPr/>
            </a:pPr>
            <a:r>
              <a:rPr lang="nn-NO" sz="1800" dirty="0" err="1">
                <a:solidFill>
                  <a:srgbClr val="00693C"/>
                </a:solidFill>
                <a:latin typeface="+mj-lt"/>
                <a:cs typeface="Arial" panose="020B0604020202020204" pitchFamily="34" charset="0"/>
              </a:rPr>
              <a:t>Grunnleggende</a:t>
            </a:r>
            <a:r>
              <a:rPr lang="nn-NO" sz="1800" dirty="0">
                <a:solidFill>
                  <a:srgbClr val="00693C"/>
                </a:solidFill>
                <a:latin typeface="+mj-lt"/>
                <a:cs typeface="Arial" panose="020B0604020202020204" pitchFamily="34" charset="0"/>
              </a:rPr>
              <a:t> </a:t>
            </a:r>
            <a:r>
              <a:rPr lang="nn-NO" sz="1800" dirty="0" err="1">
                <a:solidFill>
                  <a:srgbClr val="00693C"/>
                </a:solidFill>
                <a:latin typeface="+mj-lt"/>
                <a:cs typeface="Arial" panose="020B0604020202020204" pitchFamily="34" charset="0"/>
              </a:rPr>
              <a:t>ferdigheter</a:t>
            </a:r>
            <a:endParaRPr lang="nn-NO" sz="1800" dirty="0">
              <a:solidFill>
                <a:srgbClr val="00693C"/>
              </a:solidFill>
              <a:latin typeface="+mj-lt"/>
              <a:cs typeface="Arial" panose="020B0604020202020204" pitchFamily="34" charset="0"/>
            </a:endParaRPr>
          </a:p>
          <a:p>
            <a:pPr algn="r" defTabSz="609585" eaLnBrk="1" fontAlgn="auto" hangingPunct="1">
              <a:spcAft>
                <a:spcPts val="0"/>
              </a:spcAft>
              <a:defRPr/>
            </a:pPr>
            <a:endParaRPr lang="nn-NO" sz="2667" b="1" dirty="0">
              <a:solidFill>
                <a:prstClr val="black">
                  <a:lumMod val="75000"/>
                  <a:lumOff val="25000"/>
                </a:prstClr>
              </a:solidFill>
              <a:latin typeface="Arial"/>
              <a:cs typeface="Arial"/>
            </a:endParaRPr>
          </a:p>
          <a:p>
            <a:pPr algn="r" defTabSz="609585" eaLnBrk="1" fontAlgn="auto" hangingPunct="1">
              <a:spcAft>
                <a:spcPts val="0"/>
              </a:spcAft>
              <a:defRPr/>
            </a:pPr>
            <a:endParaRPr lang="nn-NO" b="1" dirty="0">
              <a:solidFill>
                <a:srgbClr val="4DB848"/>
              </a:solidFill>
              <a:latin typeface="Arial"/>
              <a:cs typeface="Arial"/>
            </a:endParaRPr>
          </a:p>
        </p:txBody>
      </p:sp>
      <p:pic>
        <p:nvPicPr>
          <p:cNvPr id="2050" name="Picture 2" descr="C:\Presentasjoner\KlinObs Kommune\Bilder til Eva\Bilde 8 (1).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245216"/>
            <a:ext cx="12192000" cy="4611825"/>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6">
            <a:extLst>
              <a:ext uri="{FF2B5EF4-FFF2-40B4-BE49-F238E27FC236}">
                <a16:creationId xmlns:a16="http://schemas.microsoft.com/office/drawing/2014/main" id="{974EDF70-C38B-290A-8DCE-92CA1E5BAC3F}"/>
              </a:ext>
            </a:extLst>
          </p:cNvPr>
          <p:cNvSpPr/>
          <p:nvPr/>
        </p:nvSpPr>
        <p:spPr>
          <a:xfrm>
            <a:off x="203820" y="88041"/>
            <a:ext cx="903248" cy="9022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2"/>
              </a:solidFill>
            </a:endParaRPr>
          </a:p>
        </p:txBody>
      </p:sp>
      <p:pic>
        <p:nvPicPr>
          <p:cNvPr id="8" name="Picture 2" descr="C:\Presentasjoner\KlinObs Kommune\Ny logo og nye filer\01-Nasjonal logo\PNG\01_USHT-bredde-CMYK.png">
            <a:extLst>
              <a:ext uri="{FF2B5EF4-FFF2-40B4-BE49-F238E27FC236}">
                <a16:creationId xmlns:a16="http://schemas.microsoft.com/office/drawing/2014/main" id="{AD2C0D6D-AAE0-7A16-32FD-9A2BC0295F0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0222" t="32168" r="9824" b="28317"/>
          <a:stretch/>
        </p:blipFill>
        <p:spPr bwMode="auto">
          <a:xfrm>
            <a:off x="823337" y="233035"/>
            <a:ext cx="4432043" cy="7556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2050C-F1A0-1768-D185-2BBABE10B494}"/>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D0AB0AB8-F64C-3EBF-FC8A-0F1D791DE4C6}"/>
              </a:ext>
            </a:extLst>
          </p:cNvPr>
          <p:cNvSpPr>
            <a:spLocks noGrp="1"/>
          </p:cNvSpPr>
          <p:nvPr>
            <p:ph type="title"/>
          </p:nvPr>
        </p:nvSpPr>
        <p:spPr>
          <a:xfrm>
            <a:off x="994668" y="280847"/>
            <a:ext cx="10590190" cy="646749"/>
          </a:xfrm>
        </p:spPr>
        <p:txBody>
          <a:bodyPr/>
          <a:lstStyle/>
          <a:p>
            <a:r>
              <a:rPr lang="nn-NO" altLang="nb-NO" dirty="0">
                <a:cs typeface="Arial" pitchFamily="34" charset="0"/>
              </a:rPr>
              <a:t>F - lokale </a:t>
            </a:r>
            <a:r>
              <a:rPr lang="nn-NO" altLang="nb-NO" dirty="0" err="1">
                <a:cs typeface="Arial" pitchFamily="34" charset="0"/>
              </a:rPr>
              <a:t>prosedyrer</a:t>
            </a:r>
            <a:r>
              <a:rPr lang="nn-NO" altLang="nb-NO" dirty="0">
                <a:cs typeface="Arial" pitchFamily="34" charset="0"/>
              </a:rPr>
              <a:t> for videre oppfølging</a:t>
            </a:r>
            <a:endParaRPr lang="nb-NO" dirty="0"/>
          </a:p>
        </p:txBody>
      </p:sp>
      <p:sp>
        <p:nvSpPr>
          <p:cNvPr id="6" name="Rektangel 5">
            <a:extLst>
              <a:ext uri="{FF2B5EF4-FFF2-40B4-BE49-F238E27FC236}">
                <a16:creationId xmlns:a16="http://schemas.microsoft.com/office/drawing/2014/main" id="{65DBC428-AF4B-3912-042D-13558617F7D8}"/>
              </a:ext>
            </a:extLst>
          </p:cNvPr>
          <p:cNvSpPr/>
          <p:nvPr/>
        </p:nvSpPr>
        <p:spPr>
          <a:xfrm>
            <a:off x="634790" y="1133604"/>
            <a:ext cx="10224654" cy="4028945"/>
          </a:xfrm>
          <a:prstGeom prst="rect">
            <a:avLst/>
          </a:prstGeom>
          <a:solidFill>
            <a:schemeClr val="bg1">
              <a:alpha val="69804"/>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solidFill>
                <a:prstClr val="white"/>
              </a:solidFill>
            </a:endParaRPr>
          </a:p>
        </p:txBody>
      </p:sp>
      <p:pic>
        <p:nvPicPr>
          <p:cNvPr id="5" name="Plassholder for innhold 8">
            <a:extLst>
              <a:ext uri="{FF2B5EF4-FFF2-40B4-BE49-F238E27FC236}">
                <a16:creationId xmlns:a16="http://schemas.microsoft.com/office/drawing/2014/main" id="{4A03F967-210A-6440-1873-88492E2E9879}"/>
              </a:ext>
            </a:extLst>
          </p:cNvPr>
          <p:cNvPicPr>
            <a:picLocks noChangeAspect="1"/>
          </p:cNvPicPr>
          <p:nvPr/>
        </p:nvPicPr>
        <p:blipFill>
          <a:blip r:embed="rId3"/>
          <a:stretch/>
        </p:blipFill>
        <p:spPr>
          <a:xfrm>
            <a:off x="1712068" y="1327649"/>
            <a:ext cx="8841072" cy="4508947"/>
          </a:xfrm>
          <a:prstGeom prst="rect">
            <a:avLst/>
          </a:prstGeom>
          <a:noFill/>
        </p:spPr>
      </p:pic>
    </p:spTree>
    <p:extLst>
      <p:ext uri="{BB962C8B-B14F-4D97-AF65-F5344CB8AC3E}">
        <p14:creationId xmlns:p14="http://schemas.microsoft.com/office/powerpoint/2010/main" val="20649856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43A76-38FD-6CAF-50C4-E5C4C3046909}"/>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F74D7903-A5D1-BF5B-58AE-BFA451FA3C67}"/>
              </a:ext>
            </a:extLst>
          </p:cNvPr>
          <p:cNvSpPr>
            <a:spLocks noGrp="1"/>
          </p:cNvSpPr>
          <p:nvPr>
            <p:ph type="title"/>
          </p:nvPr>
        </p:nvSpPr>
        <p:spPr>
          <a:xfrm>
            <a:off x="994668" y="280847"/>
            <a:ext cx="10892532" cy="646749"/>
          </a:xfrm>
        </p:spPr>
        <p:txBody>
          <a:bodyPr/>
          <a:lstStyle/>
          <a:p>
            <a:r>
              <a:rPr lang="nn-NO" altLang="nb-NO" dirty="0">
                <a:cs typeface="Arial" pitchFamily="34" charset="0"/>
              </a:rPr>
              <a:t>F - Etiske </a:t>
            </a:r>
            <a:r>
              <a:rPr lang="nn-NO" altLang="nb-NO" dirty="0" err="1">
                <a:cs typeface="Arial" pitchFamily="34" charset="0"/>
              </a:rPr>
              <a:t>perspektiver</a:t>
            </a:r>
            <a:r>
              <a:rPr lang="nn-NO" altLang="nb-NO" dirty="0">
                <a:cs typeface="Arial" pitchFamily="34" charset="0"/>
              </a:rPr>
              <a:t> og behandlingsavklaring</a:t>
            </a:r>
            <a:endParaRPr lang="nb-NO" dirty="0"/>
          </a:p>
        </p:txBody>
      </p:sp>
      <p:sp>
        <p:nvSpPr>
          <p:cNvPr id="3" name="Plassholder for innhold 2">
            <a:extLst>
              <a:ext uri="{FF2B5EF4-FFF2-40B4-BE49-F238E27FC236}">
                <a16:creationId xmlns:a16="http://schemas.microsoft.com/office/drawing/2014/main" id="{C13DDC14-D289-098A-11DA-563A13995EFA}"/>
              </a:ext>
            </a:extLst>
          </p:cNvPr>
          <p:cNvSpPr>
            <a:spLocks noGrp="1"/>
          </p:cNvSpPr>
          <p:nvPr>
            <p:ph idx="1"/>
          </p:nvPr>
        </p:nvSpPr>
        <p:spPr>
          <a:xfrm>
            <a:off x="994668" y="1285460"/>
            <a:ext cx="10192512" cy="1837119"/>
          </a:xfrm>
        </p:spPr>
        <p:txBody>
          <a:bodyPr>
            <a:noAutofit/>
          </a:bodyPr>
          <a:lstStyle/>
          <a:p>
            <a:pPr marL="0" lvl="2" indent="0">
              <a:spcAft>
                <a:spcPts val="1000"/>
              </a:spcAft>
              <a:buNone/>
            </a:pPr>
            <a:r>
              <a:rPr lang="nb-NO" sz="2800" b="1" dirty="0"/>
              <a:t>Viktige vurderinger i behandlingsplanen: </a:t>
            </a:r>
          </a:p>
          <a:p>
            <a:pPr lvl="2">
              <a:spcAft>
                <a:spcPts val="1000"/>
              </a:spcAft>
            </a:pPr>
            <a:r>
              <a:rPr lang="nb-NO" sz="2800" dirty="0"/>
              <a:t>Hva skal behandles og hva skal ikke behandles?</a:t>
            </a:r>
          </a:p>
          <a:p>
            <a:pPr lvl="2">
              <a:spcAft>
                <a:spcPts val="1000"/>
              </a:spcAft>
            </a:pPr>
            <a:r>
              <a:rPr lang="nb-NO" sz="2800" dirty="0"/>
              <a:t>Skal hjerte-lunge-redning utføres ved hjertestans? </a:t>
            </a:r>
          </a:p>
          <a:p>
            <a:pPr lvl="2">
              <a:spcAft>
                <a:spcPts val="1000"/>
              </a:spcAft>
            </a:pPr>
            <a:r>
              <a:rPr lang="nb-NO" sz="2800" dirty="0"/>
              <a:t>Hva er passende behandlingsnivå og intensitet for pasienten? </a:t>
            </a:r>
          </a:p>
          <a:p>
            <a:pPr lvl="2">
              <a:spcAft>
                <a:spcPts val="1000"/>
              </a:spcAft>
            </a:pPr>
            <a:r>
              <a:rPr lang="nb-NO" sz="2800" dirty="0"/>
              <a:t>Hva er en relevant grunn til å overflytte pasienten til sykehus? </a:t>
            </a:r>
          </a:p>
          <a:p>
            <a:pPr lvl="2">
              <a:spcAft>
                <a:spcPts val="1000"/>
              </a:spcAft>
            </a:pPr>
            <a:r>
              <a:rPr lang="nb-NO" sz="2800" dirty="0"/>
              <a:t>Hva er plan for symptomlindring og tiltak ved forverring?</a:t>
            </a:r>
          </a:p>
        </p:txBody>
      </p:sp>
    </p:spTree>
    <p:extLst>
      <p:ext uri="{BB962C8B-B14F-4D97-AF65-F5344CB8AC3E}">
        <p14:creationId xmlns:p14="http://schemas.microsoft.com/office/powerpoint/2010/main" val="18102391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CECC4-B3A8-ECB9-52FE-5D08C240071D}"/>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E43255DB-EC2B-4C32-922A-0D5C0CCC6210}"/>
              </a:ext>
            </a:extLst>
          </p:cNvPr>
          <p:cNvSpPr>
            <a:spLocks noGrp="1"/>
          </p:cNvSpPr>
          <p:nvPr>
            <p:ph type="title"/>
          </p:nvPr>
        </p:nvSpPr>
        <p:spPr/>
        <p:txBody>
          <a:bodyPr/>
          <a:lstStyle/>
          <a:p>
            <a:r>
              <a:rPr lang="nn-NO" altLang="nb-NO" dirty="0">
                <a:cs typeface="Arial" pitchFamily="34" charset="0"/>
              </a:rPr>
              <a:t>F - </a:t>
            </a:r>
            <a:r>
              <a:rPr lang="nn-NO" altLang="nb-NO" dirty="0" err="1">
                <a:cs typeface="Arial" pitchFamily="34" charset="0"/>
              </a:rPr>
              <a:t>Beslutningsstøtte</a:t>
            </a:r>
            <a:r>
              <a:rPr lang="nn-NO" altLang="nb-NO" dirty="0">
                <a:cs typeface="Arial" pitchFamily="34" charset="0"/>
              </a:rPr>
              <a:t> og kommunikasjon </a:t>
            </a:r>
            <a:endParaRPr lang="nb-NO" dirty="0"/>
          </a:p>
        </p:txBody>
      </p:sp>
      <p:sp>
        <p:nvSpPr>
          <p:cNvPr id="3" name="Plassholder for innhold 2">
            <a:extLst>
              <a:ext uri="{FF2B5EF4-FFF2-40B4-BE49-F238E27FC236}">
                <a16:creationId xmlns:a16="http://schemas.microsoft.com/office/drawing/2014/main" id="{147F97F1-E633-B7D3-349E-1829C35CC76A}"/>
              </a:ext>
            </a:extLst>
          </p:cNvPr>
          <p:cNvSpPr>
            <a:spLocks noGrp="1"/>
          </p:cNvSpPr>
          <p:nvPr>
            <p:ph idx="1"/>
          </p:nvPr>
        </p:nvSpPr>
        <p:spPr>
          <a:xfrm>
            <a:off x="5449528" y="1285460"/>
            <a:ext cx="5737651" cy="1837119"/>
          </a:xfrm>
        </p:spPr>
        <p:txBody>
          <a:bodyPr vert="horz" lIns="91440" tIns="45720" rIns="91440" bIns="45720" rtlCol="0" anchor="t">
            <a:noAutofit/>
          </a:bodyPr>
          <a:lstStyle/>
          <a:p>
            <a:pPr lvl="2">
              <a:spcAft>
                <a:spcPts val="1000"/>
              </a:spcAft>
            </a:pPr>
            <a:r>
              <a:rPr lang="nb-NO" sz="2400" dirty="0"/>
              <a:t>NEWS2 omfatter seks vitale parametere som til sammen sier noe om risiko for helseforverring og død. </a:t>
            </a:r>
          </a:p>
          <a:p>
            <a:pPr lvl="2">
              <a:spcAft>
                <a:spcPts val="1000"/>
              </a:spcAft>
            </a:pPr>
            <a:r>
              <a:rPr lang="nb-NO" sz="2400" dirty="0"/>
              <a:t>I tillegg er det utarbeidet råd for klinisk respons i kommune-helsetjenesten, noe som igjen sier noe om videre oppfølging av pasienten basert på kliniske funn</a:t>
            </a:r>
          </a:p>
          <a:p>
            <a:pPr lvl="2">
              <a:spcAft>
                <a:spcPts val="1000"/>
              </a:spcAft>
            </a:pPr>
            <a:r>
              <a:rPr lang="nb-NO" sz="2400" dirty="0"/>
              <a:t>Dersom NEWS2 og ISBAR skal tas i bruk, se til Trinn 3 på nettsiden </a:t>
            </a:r>
            <a:r>
              <a:rPr lang="nb-NO" sz="2400" dirty="0" err="1"/>
              <a:t>KlinObsKommune</a:t>
            </a:r>
            <a:endParaRPr lang="nb-NO" sz="2400" u="sng" dirty="0" err="1">
              <a:solidFill>
                <a:schemeClr val="accent2"/>
              </a:solidFill>
            </a:endParaRPr>
          </a:p>
        </p:txBody>
      </p:sp>
      <p:pic>
        <p:nvPicPr>
          <p:cNvPr id="4" name="Plassholder for innhold 4">
            <a:extLst>
              <a:ext uri="{FF2B5EF4-FFF2-40B4-BE49-F238E27FC236}">
                <a16:creationId xmlns:a16="http://schemas.microsoft.com/office/drawing/2014/main" id="{606D8443-57F3-53D9-B4EA-E5A69B525CD0}"/>
              </a:ext>
            </a:extLst>
          </p:cNvPr>
          <p:cNvPicPr>
            <a:picLocks noChangeAspect="1"/>
          </p:cNvPicPr>
          <p:nvPr/>
        </p:nvPicPr>
        <p:blipFill>
          <a:blip r:embed="rId3"/>
          <a:stretch>
            <a:fillRect/>
          </a:stretch>
        </p:blipFill>
        <p:spPr>
          <a:xfrm>
            <a:off x="994668" y="1285460"/>
            <a:ext cx="4159710" cy="4891088"/>
          </a:xfrm>
          <a:prstGeom prst="rect">
            <a:avLst/>
          </a:prstGeom>
          <a:noFill/>
        </p:spPr>
      </p:pic>
    </p:spTree>
    <p:extLst>
      <p:ext uri="{BB962C8B-B14F-4D97-AF65-F5344CB8AC3E}">
        <p14:creationId xmlns:p14="http://schemas.microsoft.com/office/powerpoint/2010/main" val="30755654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28B3BA8-1ED5-4AE1-8746-A6B2EC699127}"/>
              </a:ext>
            </a:extLst>
          </p:cNvPr>
          <p:cNvSpPr>
            <a:spLocks noGrp="1"/>
          </p:cNvSpPr>
          <p:nvPr>
            <p:ph type="title"/>
          </p:nvPr>
        </p:nvSpPr>
        <p:spPr>
          <a:xfrm>
            <a:off x="2152961" y="2910330"/>
            <a:ext cx="8024311" cy="1213614"/>
          </a:xfrm>
        </p:spPr>
        <p:txBody>
          <a:bodyPr>
            <a:normAutofit/>
          </a:bodyPr>
          <a:lstStyle/>
          <a:p>
            <a:r>
              <a:rPr lang="nb-NO" sz="2400">
                <a:latin typeface="Arial Unicode MS" panose="020B0604020202020204" pitchFamily="34" charset="-128"/>
                <a:ea typeface="Arial Unicode MS" panose="020B0604020202020204" pitchFamily="34" charset="-128"/>
                <a:hlinkClick r:id="rId3">
                  <a:extLst>
                    <a:ext uri="{A12FA001-AC4F-418D-AE19-62706E023703}">
                      <ahyp:hlinkClr xmlns:ahyp="http://schemas.microsoft.com/office/drawing/2018/hyperlinkcolor" val="tx"/>
                    </a:ext>
                  </a:extLst>
                </a:hlinkClick>
              </a:rPr>
              <a:t>www.utviklingssenter.no</a:t>
            </a:r>
            <a:br>
              <a:rPr lang="nb-NO" sz="2000">
                <a:latin typeface="Arial Unicode MS" panose="020B0604020202020204" pitchFamily="34" charset="-128"/>
                <a:ea typeface="Arial Unicode MS" panose="020B0604020202020204" pitchFamily="34" charset="-128"/>
              </a:rPr>
            </a:br>
            <a:r>
              <a:rPr lang="nb-NO">
                <a:hlinkClick r:id="rId4">
                  <a:extLst>
                    <a:ext uri="{A12FA001-AC4F-418D-AE19-62706E023703}">
                      <ahyp:hlinkClr xmlns:ahyp="http://schemas.microsoft.com/office/drawing/2018/hyperlinkcolor" val="tx"/>
                    </a:ext>
                  </a:extLst>
                </a:hlinkClick>
              </a:rPr>
              <a:t>Klinisk observasjonskompetanse i kommunehelsetjenesten (utviklingssenter.no)</a:t>
            </a:r>
            <a:r>
              <a:rPr lang="nb-NO" sz="2000">
                <a:effectLst/>
                <a:latin typeface="Arial Unicode MS" panose="020B0604020202020204" pitchFamily="34" charset="-128"/>
                <a:ea typeface="Arial Unicode MS" panose="020B0604020202020204" pitchFamily="34" charset="-128"/>
              </a:rPr>
              <a:t> </a:t>
            </a:r>
            <a:r>
              <a:rPr lang="nb-NO" sz="2000">
                <a:latin typeface="Arial Unicode MS" panose="020B0604020202020204" pitchFamily="34" charset="-128"/>
                <a:ea typeface="Arial Unicode MS" panose="020B0604020202020204" pitchFamily="34" charset="-128"/>
              </a:rPr>
              <a:t> </a:t>
            </a:r>
            <a:endParaRPr lang="nb-NO" sz="2400"/>
          </a:p>
        </p:txBody>
      </p:sp>
    </p:spTree>
    <p:extLst>
      <p:ext uri="{BB962C8B-B14F-4D97-AF65-F5344CB8AC3E}">
        <p14:creationId xmlns:p14="http://schemas.microsoft.com/office/powerpoint/2010/main" val="18639799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4D0C0FE-7017-8483-2964-03ADED3F503E}"/>
              </a:ext>
            </a:extLst>
          </p:cNvPr>
          <p:cNvSpPr>
            <a:spLocks noGrp="1"/>
          </p:cNvSpPr>
          <p:nvPr>
            <p:ph type="title"/>
          </p:nvPr>
        </p:nvSpPr>
        <p:spPr>
          <a:xfrm>
            <a:off x="994668" y="280800"/>
            <a:ext cx="10192512" cy="646749"/>
          </a:xfrm>
        </p:spPr>
        <p:txBody>
          <a:bodyPr/>
          <a:lstStyle/>
          <a:p>
            <a:r>
              <a:rPr lang="nb-NO" sz="3600" dirty="0"/>
              <a:t>Presentasjon av deltagere og forventninger </a:t>
            </a:r>
          </a:p>
        </p:txBody>
      </p:sp>
      <p:pic>
        <p:nvPicPr>
          <p:cNvPr id="3" name="Picture 3">
            <a:extLst>
              <a:ext uri="{FF2B5EF4-FFF2-40B4-BE49-F238E27FC236}">
                <a16:creationId xmlns:a16="http://schemas.microsoft.com/office/drawing/2014/main" id="{2780A2C0-7876-691B-32C7-C5201DBD614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82695" y="1085384"/>
            <a:ext cx="8134379" cy="5762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3789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37EC3D-1F48-4B00-A529-4996879D136E}"/>
              </a:ext>
            </a:extLst>
          </p:cNvPr>
          <p:cNvSpPr>
            <a:spLocks noGrp="1"/>
          </p:cNvSpPr>
          <p:nvPr>
            <p:ph type="title"/>
          </p:nvPr>
        </p:nvSpPr>
        <p:spPr/>
        <p:txBody>
          <a:bodyPr/>
          <a:lstStyle/>
          <a:p>
            <a:r>
              <a:rPr lang="nb-NO" dirty="0"/>
              <a:t>Klinisk observasjonskompetanse</a:t>
            </a:r>
          </a:p>
        </p:txBody>
      </p:sp>
      <p:sp>
        <p:nvSpPr>
          <p:cNvPr id="4" name="TekstSylinder 3">
            <a:extLst>
              <a:ext uri="{FF2B5EF4-FFF2-40B4-BE49-F238E27FC236}">
                <a16:creationId xmlns:a16="http://schemas.microsoft.com/office/drawing/2014/main" id="{0509E8DF-3135-1AD9-8DB6-AA5AB941108E}"/>
              </a:ext>
            </a:extLst>
          </p:cNvPr>
          <p:cNvSpPr txBox="1"/>
          <p:nvPr/>
        </p:nvSpPr>
        <p:spPr>
          <a:xfrm>
            <a:off x="1084270" y="5214618"/>
            <a:ext cx="10548774" cy="1077218"/>
          </a:xfrm>
          <a:prstGeom prst="rect">
            <a:avLst/>
          </a:prstGeom>
          <a:noFill/>
        </p:spPr>
        <p:txBody>
          <a:bodyPr wrap="square" rtlCol="0" anchor="t">
            <a:spAutoFit/>
          </a:bodyPr>
          <a:lstStyle/>
          <a:p>
            <a:pPr defTabSz="609585" eaLnBrk="0" fontAlgn="base" hangingPunct="0">
              <a:spcBef>
                <a:spcPct val="0"/>
              </a:spcBef>
              <a:spcAft>
                <a:spcPct val="0"/>
              </a:spcAft>
              <a:defRPr/>
            </a:pPr>
            <a:r>
              <a:rPr lang="nb-NO" sz="2200" b="1" dirty="0">
                <a:solidFill>
                  <a:prstClr val="black"/>
                </a:solidFill>
                <a:latin typeface="+mj-lt"/>
                <a:cs typeface="Arial"/>
              </a:rPr>
              <a:t>Mål for trinn 1 er: </a:t>
            </a:r>
          </a:p>
          <a:p>
            <a:pPr defTabSz="609585" eaLnBrk="0" fontAlgn="base" hangingPunct="0">
              <a:spcBef>
                <a:spcPct val="0"/>
              </a:spcBef>
              <a:spcAft>
                <a:spcPct val="0"/>
              </a:spcAft>
              <a:defRPr/>
            </a:pPr>
            <a:r>
              <a:rPr lang="nb-NO" sz="2000" dirty="0">
                <a:solidFill>
                  <a:prstClr val="black"/>
                </a:solidFill>
                <a:cs typeface="Arial"/>
              </a:rPr>
              <a:t>Å sikre grunnleggende kompetanse/ferdigheter innen vitale målinger og handlings-beredskap i ABCDE observasjon</a:t>
            </a:r>
            <a:endParaRPr lang="nb-NO" sz="2000" dirty="0">
              <a:solidFill>
                <a:prstClr val="black"/>
              </a:solidFill>
            </a:endParaRPr>
          </a:p>
        </p:txBody>
      </p:sp>
      <p:pic>
        <p:nvPicPr>
          <p:cNvPr id="5" name="Bilde 4" descr="Et bilde som inneholder tekst, skjermbilde, Font, Multimedieprogramvare&#10;&#10;KI-generert innhold kan være feil.">
            <a:extLst>
              <a:ext uri="{FF2B5EF4-FFF2-40B4-BE49-F238E27FC236}">
                <a16:creationId xmlns:a16="http://schemas.microsoft.com/office/drawing/2014/main" id="{A672FE15-07F0-07B5-B642-3E811D7EFE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611" y="992759"/>
            <a:ext cx="9173887" cy="4173219"/>
          </a:xfrm>
          <a:prstGeom prst="rect">
            <a:avLst/>
          </a:prstGeom>
        </p:spPr>
      </p:pic>
    </p:spTree>
    <p:extLst>
      <p:ext uri="{BB962C8B-B14F-4D97-AF65-F5344CB8AC3E}">
        <p14:creationId xmlns:p14="http://schemas.microsoft.com/office/powerpoint/2010/main" val="2351597499"/>
      </p:ext>
    </p:extLst>
  </p:cSld>
  <p:clrMapOvr>
    <a:masterClrMapping/>
  </p:clrMapOvr>
</p:sld>
</file>

<file path=ppt/theme/theme1.xml><?xml version="1.0" encoding="utf-8"?>
<a:theme xmlns:a="http://schemas.openxmlformats.org/drawingml/2006/main" name="Office-tema">
  <a:themeElements>
    <a:clrScheme name="SFF-2021">
      <a:dk1>
        <a:srgbClr val="000000"/>
      </a:dk1>
      <a:lt1>
        <a:srgbClr val="FFFFFF"/>
      </a:lt1>
      <a:dk2>
        <a:srgbClr val="B2B2B2"/>
      </a:dk2>
      <a:lt2>
        <a:srgbClr val="E4E4E4"/>
      </a:lt2>
      <a:accent1>
        <a:srgbClr val="69BE28"/>
      </a:accent1>
      <a:accent2>
        <a:srgbClr val="00693C"/>
      </a:accent2>
      <a:accent3>
        <a:srgbClr val="00AFD8"/>
      </a:accent3>
      <a:accent4>
        <a:srgbClr val="E3CA00"/>
      </a:accent4>
      <a:accent5>
        <a:srgbClr val="E36E3B"/>
      </a:accent5>
      <a:accent6>
        <a:srgbClr val="63498C"/>
      </a:accent6>
      <a:hlink>
        <a:srgbClr val="00AFD8"/>
      </a:hlink>
      <a:folHlink>
        <a:srgbClr val="63498C"/>
      </a:folHlink>
    </a:clrScheme>
    <a:fontScheme name="USHT Red Hat">
      <a:majorFont>
        <a:latin typeface="Red Hat Display"/>
        <a:ea typeface=""/>
        <a:cs typeface=""/>
      </a:majorFont>
      <a:minorFont>
        <a:latin typeface="Red Hat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mal jan 2022 RedHat" id="{34A64A9D-0A0F-4A14-8C25-5299250972AE}" vid="{89926845-64F5-47F4-BDA8-E685641C6803}"/>
    </a:ext>
  </a:extLst>
</a:theme>
</file>

<file path=ppt/theme/theme2.xml><?xml version="1.0" encoding="utf-8"?>
<a:theme xmlns:a="http://schemas.openxmlformats.org/drawingml/2006/main" name="Baks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SHT Red Hat">
      <a:majorFont>
        <a:latin typeface="Red Hat Display"/>
        <a:ea typeface=""/>
        <a:cs typeface=""/>
      </a:majorFont>
      <a:minorFont>
        <a:latin typeface="Red Hat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mal jan 2022 RedHat" id="{34A64A9D-0A0F-4A14-8C25-5299250972AE}" vid="{7CA6F22F-A6CE-4BF9-AE5D-72D46EFA689A}"/>
    </a:ext>
  </a:extLst>
</a:theme>
</file>

<file path=ppt/theme/theme3.xml><?xml version="1.0" encoding="utf-8"?>
<a:theme xmlns:a="http://schemas.openxmlformats.org/drawingml/2006/main" name="Hjel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SHT Red Hat">
      <a:majorFont>
        <a:latin typeface="Red Hat Display"/>
        <a:ea typeface=""/>
        <a:cs typeface=""/>
      </a:majorFont>
      <a:minorFont>
        <a:latin typeface="Red Hat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mal jan 2022 RedHat" id="{34A64A9D-0A0F-4A14-8C25-5299250972AE}" vid="{ACB3B1F2-C96D-40B2-ADD0-412A6E5EC325}"/>
    </a:ext>
  </a:extLst>
</a:theme>
</file>

<file path=ppt/theme/theme4.xml><?xml version="1.0" encoding="utf-8"?>
<a:theme xmlns:a="http://schemas.openxmlformats.org/drawingml/2006/main" name="1_Baks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SHT Arial Unicode">
      <a:majorFont>
        <a:latin typeface="Arial Unicode MS"/>
        <a:ea typeface=""/>
        <a:cs typeface=""/>
      </a:majorFont>
      <a:minorFont>
        <a:latin typeface="Arial Unicode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21949E50-1CFD-4258-8D3E-F252C9DB3636}" vid="{69EC2228-A308-4192-B892-0B6BEB2FC148}"/>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E37D2401EB7264419199648DD7E7B601" ma:contentTypeVersion="3" ma:contentTypeDescription="Opprett et nytt dokument." ma:contentTypeScope="" ma:versionID="5255b6bcfd21d61f96bca9d786ee4547">
  <xsd:schema xmlns:xsd="http://www.w3.org/2001/XMLSchema" xmlns:xs="http://www.w3.org/2001/XMLSchema" xmlns:p="http://schemas.microsoft.com/office/2006/metadata/properties" xmlns:ns2="cbd8f34b-25e1-4597-838d-3c8f4b1859d1" xmlns:ns3="566c39c6-bfa1-4f4b-ac26-13771548552a" targetNamespace="http://schemas.microsoft.com/office/2006/metadata/properties" ma:root="true" ma:fieldsID="d2e571d46b966505ba2fc33c704adfbc" ns2:_="" ns3:_="">
    <xsd:import namespace="cbd8f34b-25e1-4597-838d-3c8f4b1859d1"/>
    <xsd:import namespace="566c39c6-bfa1-4f4b-ac26-13771548552a"/>
    <xsd:element name="properties">
      <xsd:complexType>
        <xsd:sequence>
          <xsd:element name="documentManagement">
            <xsd:complexType>
              <xsd:all>
                <xsd:element ref="ns2:_Flow_SignoffStatu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d8f34b-25e1-4597-838d-3c8f4b1859d1" elementFormDefault="qualified">
    <xsd:import namespace="http://schemas.microsoft.com/office/2006/documentManagement/types"/>
    <xsd:import namespace="http://schemas.microsoft.com/office/infopath/2007/PartnerControls"/>
    <xsd:element name="_Flow_SignoffStatus" ma:index="8" nillable="true" ma:displayName="Godkjenningsstatus" ma:internalName="Godkjenningsstatus">
      <xsd:simpleType>
        <xsd:restriction base="dms:Text"/>
      </xsd:simpleType>
    </xsd:element>
    <xsd:element name="lcf76f155ced4ddcb4097134ff3c332f" ma:index="9" nillable="true" ma:displayName="Bildemerkelapper_0" ma:hidden="true" ma:internalName="lcf76f155ced4ddcb4097134ff3c332f">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6c39c6-bfa1-4f4b-ac26-13771548552a"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ffec2fbd-39e9-4a23-929e-6c58b46615e3}" ma:internalName="TaxCatchAll" ma:showField="CatchAllData" ma:web="566c39c6-bfa1-4f4b-ac26-13771548552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66c39c6-bfa1-4f4b-ac26-13771548552a" xsi:nil="true"/>
    <lcf76f155ced4ddcb4097134ff3c332f xmlns="cbd8f34b-25e1-4597-838d-3c8f4b1859d1" xsi:nil="true"/>
    <_Flow_SignoffStatus xmlns="cbd8f34b-25e1-4597-838d-3c8f4b1859d1" xsi:nil="true"/>
  </documentManagement>
</p:properties>
</file>

<file path=customXml/itemProps1.xml><?xml version="1.0" encoding="utf-8"?>
<ds:datastoreItem xmlns:ds="http://schemas.openxmlformats.org/officeDocument/2006/customXml" ds:itemID="{B9320F28-5BF2-44D8-9CBE-596D0F50E80A}">
  <ds:schemaRefs>
    <ds:schemaRef ds:uri="http://schemas.microsoft.com/sharepoint/v3/contenttype/forms"/>
  </ds:schemaRefs>
</ds:datastoreItem>
</file>

<file path=customXml/itemProps2.xml><?xml version="1.0" encoding="utf-8"?>
<ds:datastoreItem xmlns:ds="http://schemas.openxmlformats.org/officeDocument/2006/customXml" ds:itemID="{984191E1-FD3D-4B20-A84B-160C120E9F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d8f34b-25e1-4597-838d-3c8f4b1859d1"/>
    <ds:schemaRef ds:uri="566c39c6-bfa1-4f4b-ac26-1377154855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8908E40-C063-496C-9535-ED7BCFF70B08}">
  <ds:schemaRefs>
    <ds:schemaRef ds:uri="http://schemas.openxmlformats.org/package/2006/metadata/core-properties"/>
    <ds:schemaRef ds:uri="36544801-5a97-47af-a3f6-8e32be10c898"/>
    <ds:schemaRef ds:uri="http://schemas.microsoft.com/office/infopath/2007/PartnerControls"/>
    <ds:schemaRef ds:uri="http://purl.org/dc/terms/"/>
    <ds:schemaRef ds:uri="http://schemas.microsoft.com/office/2006/documentManagement/types"/>
    <ds:schemaRef ds:uri="http://purl.org/dc/elements/1.1/"/>
    <ds:schemaRef ds:uri="3a0e5f74-06b5-47ef-a301-7bcc1e4b0cc2"/>
    <ds:schemaRef ds:uri="http://schemas.microsoft.com/office/2006/metadata/properties"/>
    <ds:schemaRef ds:uri="http://www.w3.org/XML/1998/namespace"/>
    <ds:schemaRef ds:uri="http://purl.org/dc/dcmitype/"/>
    <ds:schemaRef ds:uri="566c39c6-bfa1-4f4b-ac26-13771548552a"/>
    <ds:schemaRef ds:uri="cbd8f34b-25e1-4597-838d-3c8f4b1859d1"/>
  </ds:schemaRefs>
</ds:datastoreItem>
</file>

<file path=docProps/app.xml><?xml version="1.0" encoding="utf-8"?>
<Properties xmlns="http://schemas.openxmlformats.org/officeDocument/2006/extended-properties" xmlns:vt="http://schemas.openxmlformats.org/officeDocument/2006/docPropsVTypes">
  <Template>PPmal jan 2022 RedHat</Template>
  <TotalTime>1417</TotalTime>
  <Words>13250</Words>
  <Application>Microsoft Office PowerPoint</Application>
  <PresentationFormat>Widescreen</PresentationFormat>
  <Paragraphs>1022</Paragraphs>
  <Slides>73</Slides>
  <Notes>73</Notes>
  <HiddenSlides>0</HiddenSlides>
  <MMClips>0</MMClips>
  <ScaleCrop>false</ScaleCrop>
  <HeadingPairs>
    <vt:vector size="4" baseType="variant">
      <vt:variant>
        <vt:lpstr>Theme</vt:lpstr>
      </vt:variant>
      <vt:variant>
        <vt:i4>4</vt:i4>
      </vt:variant>
      <vt:variant>
        <vt:lpstr>Slide Titles</vt:lpstr>
      </vt:variant>
      <vt:variant>
        <vt:i4>73</vt:i4>
      </vt:variant>
    </vt:vector>
  </HeadingPairs>
  <TitlesOfParts>
    <vt:vector size="77" baseType="lpstr">
      <vt:lpstr>Office-tema</vt:lpstr>
      <vt:lpstr>Bakside</vt:lpstr>
      <vt:lpstr>Hjelp</vt:lpstr>
      <vt:lpstr>1_Bakside</vt:lpstr>
      <vt:lpstr>KlinObsKommune  Grunnleggende ferdigheter trinn 1</vt:lpstr>
      <vt:lpstr>Informasjon til instruktør før oppstart av undervisning</vt:lpstr>
      <vt:lpstr>Klinisk observasjonskompetanse</vt:lpstr>
      <vt:lpstr>Didaktisk relasjonsmodell til planlegging</vt:lpstr>
      <vt:lpstr>Vurderinger før oppstart</vt:lpstr>
      <vt:lpstr>Innhold og ressurser trinn 1</vt:lpstr>
      <vt:lpstr>PowerPoint Presentation</vt:lpstr>
      <vt:lpstr>Presentasjon av deltagere og forventninger </vt:lpstr>
      <vt:lpstr>Klinisk observasjonskompetanse</vt:lpstr>
      <vt:lpstr>Hva er viktig i en pasientobservasjon?</vt:lpstr>
      <vt:lpstr>PowerPoint Presentation</vt:lpstr>
      <vt:lpstr>Pasientcase – Olga 84 år</vt:lpstr>
      <vt:lpstr>Å observere systematisk </vt:lpstr>
      <vt:lpstr>Funn etter ABCDE</vt:lpstr>
      <vt:lpstr>PowerPoint Presentation</vt:lpstr>
      <vt:lpstr>Pasientcase – Anne 56 år</vt:lpstr>
      <vt:lpstr>Å observere systematisk </vt:lpstr>
      <vt:lpstr>Funn etter ABCDE</vt:lpstr>
      <vt:lpstr>PowerPoint Presentation</vt:lpstr>
      <vt:lpstr>Pasientcase – Jens 35 år</vt:lpstr>
      <vt:lpstr>Å observere systematisk</vt:lpstr>
      <vt:lpstr>Funn etter ABCDE</vt:lpstr>
      <vt:lpstr>PowerPoint Presentation</vt:lpstr>
      <vt:lpstr>ABCDE skjema</vt:lpstr>
      <vt:lpstr>Systematisk gjennomgang av A - luftveier</vt:lpstr>
      <vt:lpstr>Systematisk gjennomgang av A - luftveier</vt:lpstr>
      <vt:lpstr>Film til A – luftveier</vt:lpstr>
      <vt:lpstr>PowerPoint Presentation</vt:lpstr>
      <vt:lpstr>Film til A – luftveier</vt:lpstr>
      <vt:lpstr>PowerPoint Presentation</vt:lpstr>
      <vt:lpstr>Film til A – luftveier</vt:lpstr>
      <vt:lpstr>PowerPoint Presentation</vt:lpstr>
      <vt:lpstr>Oppsummering av A og egenvurdering</vt:lpstr>
      <vt:lpstr>A – luftveier oppsummert</vt:lpstr>
      <vt:lpstr>PowerPoint Presentation</vt:lpstr>
      <vt:lpstr>Systematisk gjennomgang av B - respirasjon</vt:lpstr>
      <vt:lpstr>Systematisk gjennomgang av B - respirasjon</vt:lpstr>
      <vt:lpstr>Film til B – respirasjon</vt:lpstr>
      <vt:lpstr>PowerPoint Presentation</vt:lpstr>
      <vt:lpstr>Film til B – respirasjon</vt:lpstr>
      <vt:lpstr>PowerPoint Presentation</vt:lpstr>
      <vt:lpstr>Oksygentilførsel – ulike administrasjonsformer</vt:lpstr>
      <vt:lpstr>Oppsummering av B og egenvurdering</vt:lpstr>
      <vt:lpstr>Systematisk gjennomgang av C - sirkulasjon</vt:lpstr>
      <vt:lpstr>Systematisk gjennomgang av C - sirkulasjon</vt:lpstr>
      <vt:lpstr>Film til C – sirkulasjon</vt:lpstr>
      <vt:lpstr>PowerPoint Presentation</vt:lpstr>
      <vt:lpstr>Film til C – sirkulasjon</vt:lpstr>
      <vt:lpstr>PowerPoint Presentation</vt:lpstr>
      <vt:lpstr>Film til C – sirkulasjon</vt:lpstr>
      <vt:lpstr>PowerPoint Presentation</vt:lpstr>
      <vt:lpstr>Når skal vi være ekstra oppmerksom? </vt:lpstr>
      <vt:lpstr>Sepsis (blodforgiftning)</vt:lpstr>
      <vt:lpstr>Akutt hjerteinfarkt (akutt koronar syndrom) </vt:lpstr>
      <vt:lpstr>Oppsummering av C og egenvurdering</vt:lpstr>
      <vt:lpstr>Systematisk gjennomgang av D - bevissthet</vt:lpstr>
      <vt:lpstr>Systematisk gjennomgang av D - bevissthet</vt:lpstr>
      <vt:lpstr>Bevissthetsvurdering – ACVPU</vt:lpstr>
      <vt:lpstr>Smertestimulering ved nedsatt bevissthet</vt:lpstr>
      <vt:lpstr>Symptomer på hjerneslag</vt:lpstr>
      <vt:lpstr>Pupillereaksjon</vt:lpstr>
      <vt:lpstr>PowerPoint Presentation</vt:lpstr>
      <vt:lpstr>Oppsummering av D og egenvurdering</vt:lpstr>
      <vt:lpstr>Systematisk gjennomgang av E - kroppsundersøkelse</vt:lpstr>
      <vt:lpstr>Systematisk gjennomgang av E - kroppsundersøkelse</vt:lpstr>
      <vt:lpstr>E – kroppsundersøkelse </vt:lpstr>
      <vt:lpstr>Temperaturmåling</vt:lpstr>
      <vt:lpstr>Smertevurdering</vt:lpstr>
      <vt:lpstr>Oppsummering av E og egenvurdering</vt:lpstr>
      <vt:lpstr>F - lokale prosedyrer for videre oppfølging</vt:lpstr>
      <vt:lpstr>F - Etiske perspektiver og behandlingsavklaring</vt:lpstr>
      <vt:lpstr>F - Beslutningsstøtte og kommunikasjon </vt:lpstr>
      <vt:lpstr>www.utviklingssenter.no Klinisk observasjonskompetanse i kommunehelsetjenesten (utviklingssenter.no)  </vt:lpstr>
    </vt:vector>
  </TitlesOfParts>
  <Company>Sandefjord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Ida Eide Johansen</dc:creator>
  <cp:lastModifiedBy>Mette Sophie Klev</cp:lastModifiedBy>
  <cp:revision>140</cp:revision>
  <cp:lastPrinted>2024-07-04T12:15:35Z</cp:lastPrinted>
  <dcterms:created xsi:type="dcterms:W3CDTF">2023-12-05T12:51:03Z</dcterms:created>
  <dcterms:modified xsi:type="dcterms:W3CDTF">2025-12-15T12:26:31Z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0x010100E37D2401EB7264419199648DD7E7B601</vt:lpwstr>
  </property>
  <property fmtid="{D5CDD505-2E9C-101B-9397-08002B2CF9AE}" pid="3" name="MediaServiceImageTags">
    <vt:lpwstr/>
  </property>
</Properties>
</file>